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7" r:id="rId4"/>
    <p:sldId id="259" r:id="rId5"/>
    <p:sldId id="261" r:id="rId6"/>
    <p:sldId id="262" r:id="rId7"/>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1998" y="-90"/>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892712C-FECA-4B11-95EA-0135586A191F}" type="datetimeFigureOut">
              <a:rPr lang="ru-RU" smtClean="0"/>
              <a:t>22.04.2018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3246A3-BBF1-4ECF-850D-319607B27EE2}" type="slidenum">
              <a:rPr lang="ru-RU" smtClean="0"/>
              <a:t>‹#›</a:t>
            </a:fld>
            <a:endParaRPr lang="ru-RU"/>
          </a:p>
        </p:txBody>
      </p:sp>
    </p:spTree>
    <p:extLst>
      <p:ext uri="{BB962C8B-B14F-4D97-AF65-F5344CB8AC3E}">
        <p14:creationId xmlns:p14="http://schemas.microsoft.com/office/powerpoint/2010/main" val="65277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92712C-FECA-4B11-95EA-0135586A191F}" type="datetimeFigureOut">
              <a:rPr lang="ru-RU" smtClean="0"/>
              <a:t>22.04.2018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3246A3-BBF1-4ECF-850D-319607B27EE2}" type="slidenum">
              <a:rPr lang="ru-RU" smtClean="0"/>
              <a:t>‹#›</a:t>
            </a:fld>
            <a:endParaRPr lang="ru-RU"/>
          </a:p>
        </p:txBody>
      </p:sp>
    </p:spTree>
    <p:extLst>
      <p:ext uri="{BB962C8B-B14F-4D97-AF65-F5344CB8AC3E}">
        <p14:creationId xmlns:p14="http://schemas.microsoft.com/office/powerpoint/2010/main" val="569504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3729037" y="488951"/>
            <a:ext cx="1157288" cy="104013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57175" y="488951"/>
            <a:ext cx="3357563" cy="104013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92712C-FECA-4B11-95EA-0135586A191F}" type="datetimeFigureOut">
              <a:rPr lang="ru-RU" smtClean="0"/>
              <a:t>22.04.2018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3246A3-BBF1-4ECF-850D-319607B27EE2}" type="slidenum">
              <a:rPr lang="ru-RU" smtClean="0"/>
              <a:t>‹#›</a:t>
            </a:fld>
            <a:endParaRPr lang="ru-RU"/>
          </a:p>
        </p:txBody>
      </p:sp>
    </p:spTree>
    <p:extLst>
      <p:ext uri="{BB962C8B-B14F-4D97-AF65-F5344CB8AC3E}">
        <p14:creationId xmlns:p14="http://schemas.microsoft.com/office/powerpoint/2010/main" val="2030125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92712C-FECA-4B11-95EA-0135586A191F}" type="datetimeFigureOut">
              <a:rPr lang="ru-RU" smtClean="0"/>
              <a:t>22.04.2018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3246A3-BBF1-4ECF-850D-319607B27EE2}" type="slidenum">
              <a:rPr lang="ru-RU" smtClean="0"/>
              <a:t>‹#›</a:t>
            </a:fld>
            <a:endParaRPr lang="ru-RU"/>
          </a:p>
        </p:txBody>
      </p:sp>
    </p:spTree>
    <p:extLst>
      <p:ext uri="{BB962C8B-B14F-4D97-AF65-F5344CB8AC3E}">
        <p14:creationId xmlns:p14="http://schemas.microsoft.com/office/powerpoint/2010/main" val="1497248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892712C-FECA-4B11-95EA-0135586A191F}" type="datetimeFigureOut">
              <a:rPr lang="ru-RU" smtClean="0"/>
              <a:t>22.04.2018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3246A3-BBF1-4ECF-850D-319607B27EE2}" type="slidenum">
              <a:rPr lang="ru-RU" smtClean="0"/>
              <a:t>‹#›</a:t>
            </a:fld>
            <a:endParaRPr lang="ru-RU"/>
          </a:p>
        </p:txBody>
      </p:sp>
    </p:spTree>
    <p:extLst>
      <p:ext uri="{BB962C8B-B14F-4D97-AF65-F5344CB8AC3E}">
        <p14:creationId xmlns:p14="http://schemas.microsoft.com/office/powerpoint/2010/main" val="3091865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892712C-FECA-4B11-95EA-0135586A191F}" type="datetimeFigureOut">
              <a:rPr lang="ru-RU" smtClean="0"/>
              <a:t>22.04.2018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3246A3-BBF1-4ECF-850D-319607B27EE2}" type="slidenum">
              <a:rPr lang="ru-RU" smtClean="0"/>
              <a:t>‹#›</a:t>
            </a:fld>
            <a:endParaRPr lang="ru-RU"/>
          </a:p>
        </p:txBody>
      </p:sp>
    </p:spTree>
    <p:extLst>
      <p:ext uri="{BB962C8B-B14F-4D97-AF65-F5344CB8AC3E}">
        <p14:creationId xmlns:p14="http://schemas.microsoft.com/office/powerpoint/2010/main" val="7872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892712C-FECA-4B11-95EA-0135586A191F}" type="datetimeFigureOut">
              <a:rPr lang="ru-RU" smtClean="0"/>
              <a:t>22.04.2018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A3246A3-BBF1-4ECF-850D-319607B27EE2}" type="slidenum">
              <a:rPr lang="ru-RU" smtClean="0"/>
              <a:t>‹#›</a:t>
            </a:fld>
            <a:endParaRPr lang="ru-RU"/>
          </a:p>
        </p:txBody>
      </p:sp>
    </p:spTree>
    <p:extLst>
      <p:ext uri="{BB962C8B-B14F-4D97-AF65-F5344CB8AC3E}">
        <p14:creationId xmlns:p14="http://schemas.microsoft.com/office/powerpoint/2010/main" val="1725877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892712C-FECA-4B11-95EA-0135586A191F}" type="datetimeFigureOut">
              <a:rPr lang="ru-RU" smtClean="0"/>
              <a:t>22.04.2018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A3246A3-BBF1-4ECF-850D-319607B27EE2}" type="slidenum">
              <a:rPr lang="ru-RU" smtClean="0"/>
              <a:t>‹#›</a:t>
            </a:fld>
            <a:endParaRPr lang="ru-RU"/>
          </a:p>
        </p:txBody>
      </p:sp>
    </p:spTree>
    <p:extLst>
      <p:ext uri="{BB962C8B-B14F-4D97-AF65-F5344CB8AC3E}">
        <p14:creationId xmlns:p14="http://schemas.microsoft.com/office/powerpoint/2010/main" val="2389547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892712C-FECA-4B11-95EA-0135586A191F}" type="datetimeFigureOut">
              <a:rPr lang="ru-RU" smtClean="0"/>
              <a:t>22.04.2018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A3246A3-BBF1-4ECF-850D-319607B27EE2}" type="slidenum">
              <a:rPr lang="ru-RU" smtClean="0"/>
              <a:t>‹#›</a:t>
            </a:fld>
            <a:endParaRPr lang="ru-RU"/>
          </a:p>
        </p:txBody>
      </p:sp>
    </p:spTree>
    <p:extLst>
      <p:ext uri="{BB962C8B-B14F-4D97-AF65-F5344CB8AC3E}">
        <p14:creationId xmlns:p14="http://schemas.microsoft.com/office/powerpoint/2010/main" val="74413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892712C-FECA-4B11-95EA-0135586A191F}" type="datetimeFigureOut">
              <a:rPr lang="ru-RU" smtClean="0"/>
              <a:t>22.04.2018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3246A3-BBF1-4ECF-850D-319607B27EE2}" type="slidenum">
              <a:rPr lang="ru-RU" smtClean="0"/>
              <a:t>‹#›</a:t>
            </a:fld>
            <a:endParaRPr lang="ru-RU"/>
          </a:p>
        </p:txBody>
      </p:sp>
    </p:spTree>
    <p:extLst>
      <p:ext uri="{BB962C8B-B14F-4D97-AF65-F5344CB8AC3E}">
        <p14:creationId xmlns:p14="http://schemas.microsoft.com/office/powerpoint/2010/main" val="1000378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892712C-FECA-4B11-95EA-0135586A191F}" type="datetimeFigureOut">
              <a:rPr lang="ru-RU" smtClean="0"/>
              <a:t>22.04.2018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3246A3-BBF1-4ECF-850D-319607B27EE2}" type="slidenum">
              <a:rPr lang="ru-RU" smtClean="0"/>
              <a:t>‹#›</a:t>
            </a:fld>
            <a:endParaRPr lang="ru-RU"/>
          </a:p>
        </p:txBody>
      </p:sp>
    </p:spTree>
    <p:extLst>
      <p:ext uri="{BB962C8B-B14F-4D97-AF65-F5344CB8AC3E}">
        <p14:creationId xmlns:p14="http://schemas.microsoft.com/office/powerpoint/2010/main" val="3147371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7892712C-FECA-4B11-95EA-0135586A191F}" type="datetimeFigureOut">
              <a:rPr lang="ru-RU" smtClean="0"/>
              <a:t>22.04.2018</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CA3246A3-BBF1-4ECF-850D-319607B27EE2}" type="slidenum">
              <a:rPr lang="ru-RU" smtClean="0"/>
              <a:t>‹#›</a:t>
            </a:fld>
            <a:endParaRPr lang="ru-RU"/>
          </a:p>
        </p:txBody>
      </p:sp>
    </p:spTree>
    <p:extLst>
      <p:ext uri="{BB962C8B-B14F-4D97-AF65-F5344CB8AC3E}">
        <p14:creationId xmlns:p14="http://schemas.microsoft.com/office/powerpoint/2010/main" val="703052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КЛАМАС\Desktop\блюдо\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00" y="-23280"/>
            <a:ext cx="7128792" cy="9144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1268760" y="611560"/>
            <a:ext cx="4534830" cy="1368152"/>
          </a:xfrm>
          <a:solidFill>
            <a:schemeClr val="accent6">
              <a:lumMod val="75000"/>
            </a:schemeClr>
          </a:solidFill>
        </p:spPr>
        <p:style>
          <a:lnRef idx="0">
            <a:schemeClr val="accent6"/>
          </a:lnRef>
          <a:fillRef idx="3">
            <a:schemeClr val="accent6"/>
          </a:fillRef>
          <a:effectRef idx="3">
            <a:schemeClr val="accent6"/>
          </a:effectRef>
          <a:fontRef idx="minor">
            <a:schemeClr val="lt1"/>
          </a:fontRef>
        </p:style>
        <p:txBody>
          <a:bodyPr>
            <a:normAutofit/>
          </a:bodyPr>
          <a:lstStyle/>
          <a:p>
            <a:r>
              <a:rPr lang="ru-RU" sz="2800" dirty="0" smtClean="0">
                <a:latin typeface="Times New Roman" panose="02020603050405020304" pitchFamily="18" charset="0"/>
                <a:cs typeface="Times New Roman" panose="02020603050405020304" pitchFamily="18" charset="0"/>
              </a:rPr>
              <a:t>Здоровое питание</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для детей</a:t>
            </a:r>
            <a:endParaRPr lang="ru-RU" sz="28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88640" y="5004048"/>
            <a:ext cx="6048672" cy="648072"/>
          </a:xfrm>
          <a:ln/>
        </p:spPr>
        <p:style>
          <a:lnRef idx="2">
            <a:schemeClr val="accent6"/>
          </a:lnRef>
          <a:fillRef idx="1">
            <a:schemeClr val="lt1"/>
          </a:fillRef>
          <a:effectRef idx="0">
            <a:schemeClr val="accent6"/>
          </a:effectRef>
          <a:fontRef idx="minor">
            <a:schemeClr val="dk1"/>
          </a:fontRef>
        </p:style>
        <p:txBody>
          <a:bodyPr>
            <a:normAutofit/>
          </a:bodyPr>
          <a:lstStyle/>
          <a:p>
            <a:r>
              <a:rPr lang="ru-RU" b="1" dirty="0" smtClean="0">
                <a:solidFill>
                  <a:schemeClr val="accent6">
                    <a:lumMod val="75000"/>
                  </a:schemeClr>
                </a:solidFill>
                <a:latin typeface="Times New Roman" panose="02020603050405020304" pitchFamily="18" charset="0"/>
                <a:cs typeface="Times New Roman" panose="02020603050405020304" pitchFamily="18" charset="0"/>
              </a:rPr>
              <a:t>Номинация: «Лучший рецепт»</a:t>
            </a:r>
          </a:p>
        </p:txBody>
      </p:sp>
      <p:pic>
        <p:nvPicPr>
          <p:cNvPr id="1027" name="Picture 3" descr="C:\Users\КЛАМАС\Desktop\блюдо\Медведь-картинки-для-детей-медвежонок-картинки-для-детей-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7017" y="1907704"/>
            <a:ext cx="1337747" cy="1495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0441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КЛАМАС\Desktop\блюдо\hello_html_71aa035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1143000" y="1142999"/>
            <a:ext cx="9144002"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r>
              <a:rPr lang="ru-RU" sz="1800" b="1" dirty="0">
                <a:latin typeface="Times New Roman" panose="02020603050405020304" pitchFamily="18" charset="0"/>
                <a:cs typeface="Times New Roman" panose="02020603050405020304" pitchFamily="18" charset="0"/>
              </a:rPr>
              <a:t>Муниципальное </a:t>
            </a:r>
            <a:r>
              <a:rPr lang="ru-RU" sz="1800" b="1" dirty="0" err="1">
                <a:latin typeface="Times New Roman" panose="02020603050405020304" pitchFamily="18" charset="0"/>
                <a:cs typeface="Times New Roman" panose="02020603050405020304" pitchFamily="18" charset="0"/>
              </a:rPr>
              <a:t>казенное</a:t>
            </a:r>
            <a:r>
              <a:rPr lang="ru-RU" sz="1800" b="1" dirty="0">
                <a:latin typeface="Times New Roman" panose="02020603050405020304" pitchFamily="18" charset="0"/>
                <a:cs typeface="Times New Roman" panose="02020603050405020304" pitchFamily="18" charset="0"/>
              </a:rPr>
              <a:t> дошкольное образовательное учреждение</a:t>
            </a:r>
            <a:br>
              <a:rPr lang="ru-RU" sz="1800" b="1" dirty="0">
                <a:latin typeface="Times New Roman" panose="02020603050405020304" pitchFamily="18" charset="0"/>
                <a:cs typeface="Times New Roman" panose="02020603050405020304" pitchFamily="18" charset="0"/>
              </a:rPr>
            </a:br>
            <a:r>
              <a:rPr lang="ru-RU" sz="1800" b="1" dirty="0">
                <a:latin typeface="Times New Roman" panose="02020603050405020304" pitchFamily="18" charset="0"/>
                <a:cs typeface="Times New Roman" panose="02020603050405020304" pitchFamily="18" charset="0"/>
              </a:rPr>
              <a:t>«Детский сад комбинированного вида № 22»</a:t>
            </a:r>
            <a:br>
              <a:rPr lang="ru-RU" sz="1800" b="1" dirty="0">
                <a:latin typeface="Times New Roman" panose="02020603050405020304" pitchFamily="18" charset="0"/>
                <a:cs typeface="Times New Roman" panose="02020603050405020304" pitchFamily="18" charset="0"/>
              </a:rPr>
            </a:br>
            <a:r>
              <a:rPr lang="ru-RU" sz="1800" b="1" dirty="0">
                <a:latin typeface="Times New Roman" panose="02020603050405020304" pitchFamily="18" charset="0"/>
                <a:cs typeface="Times New Roman" panose="02020603050405020304" pitchFamily="18" charset="0"/>
              </a:rPr>
              <a:t>города Аши Челябинской области</a:t>
            </a:r>
            <a:br>
              <a:rPr lang="ru-RU" sz="1800" b="1" dirty="0">
                <a:latin typeface="Times New Roman" panose="02020603050405020304" pitchFamily="18" charset="0"/>
                <a:cs typeface="Times New Roman" panose="02020603050405020304" pitchFamily="18" charset="0"/>
              </a:rPr>
            </a:br>
            <a:endParaRPr lang="ru-RU" sz="1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60648" y="2123728"/>
            <a:ext cx="6254452" cy="6044490"/>
          </a:xfrm>
        </p:spPr>
        <p:txBody>
          <a:bodyPr>
            <a:normAutofit/>
          </a:bodyPr>
          <a:lstStyle/>
          <a:p>
            <a:pPr marL="0" indent="0">
              <a:buNone/>
            </a:pPr>
            <a:endParaRPr lang="ru-RU" b="1" dirty="0">
              <a:latin typeface="Times New Roman" panose="02020603050405020304" pitchFamily="18" charset="0"/>
              <a:cs typeface="Times New Roman" panose="02020603050405020304" pitchFamily="18" charset="0"/>
            </a:endParaRPr>
          </a:p>
          <a:p>
            <a:pPr marL="0" indent="0" algn="ctr">
              <a:buNone/>
            </a:pPr>
            <a:r>
              <a:rPr lang="ru-RU" b="1" dirty="0" smtClean="0">
                <a:latin typeface="Times New Roman" panose="02020603050405020304" pitchFamily="18" charset="0"/>
                <a:cs typeface="Times New Roman" panose="02020603050405020304" pitchFamily="18" charset="0"/>
              </a:rPr>
              <a:t>Номинация</a:t>
            </a:r>
            <a:r>
              <a:rPr lang="ru-RU" b="1" dirty="0">
                <a:latin typeface="Times New Roman" panose="02020603050405020304" pitchFamily="18" charset="0"/>
                <a:cs typeface="Times New Roman" panose="02020603050405020304" pitchFamily="18" charset="0"/>
              </a:rPr>
              <a:t>: </a:t>
            </a:r>
            <a:endParaRPr lang="ru-RU" b="1" dirty="0" smtClean="0">
              <a:latin typeface="Times New Roman" panose="02020603050405020304" pitchFamily="18" charset="0"/>
              <a:cs typeface="Times New Roman" panose="02020603050405020304" pitchFamily="18" charset="0"/>
            </a:endParaRPr>
          </a:p>
          <a:p>
            <a:pPr marL="0" indent="0" algn="ctr">
              <a:buNone/>
            </a:pPr>
            <a:r>
              <a:rPr lang="ru-RU" b="1" dirty="0" smtClean="0">
                <a:latin typeface="Times New Roman" panose="02020603050405020304" pitchFamily="18" charset="0"/>
                <a:cs typeface="Times New Roman" panose="02020603050405020304" pitchFamily="18" charset="0"/>
              </a:rPr>
              <a:t>«</a:t>
            </a:r>
            <a:r>
              <a:rPr lang="ru-RU" b="1" dirty="0">
                <a:latin typeface="Times New Roman" panose="02020603050405020304" pitchFamily="18" charset="0"/>
                <a:cs typeface="Times New Roman" panose="02020603050405020304" pitchFamily="18" charset="0"/>
              </a:rPr>
              <a:t>Лучший рецепт»</a:t>
            </a:r>
          </a:p>
          <a:p>
            <a:pPr marL="0" indent="0" algn="ctr">
              <a:buNone/>
            </a:pPr>
            <a:r>
              <a:rPr lang="ru-RU" dirty="0" smtClean="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«Спокойной ночи»</a:t>
            </a:r>
          </a:p>
          <a:p>
            <a:pPr marL="0" indent="0" algn="ctr">
              <a:buNone/>
            </a:pPr>
            <a:endParaRPr lang="ru-RU" b="1" dirty="0">
              <a:latin typeface="Times New Roman" panose="02020603050405020304" pitchFamily="18" charset="0"/>
              <a:cs typeface="Times New Roman" panose="02020603050405020304" pitchFamily="18" charset="0"/>
            </a:endParaRPr>
          </a:p>
          <a:p>
            <a:pPr marL="0" indent="0" algn="r">
              <a:buNone/>
            </a:pPr>
            <a:r>
              <a:rPr lang="ru-RU" sz="2000" b="1" dirty="0" err="1" smtClean="0">
                <a:latin typeface="Times New Roman" panose="02020603050405020304" pitchFamily="18" charset="0"/>
                <a:cs typeface="Times New Roman" panose="02020603050405020304" pitchFamily="18" charset="0"/>
              </a:rPr>
              <a:t>Выполнили:Раннева</a:t>
            </a:r>
            <a:r>
              <a:rPr lang="ru-RU" sz="2000" b="1" dirty="0" smtClean="0">
                <a:latin typeface="Times New Roman" panose="02020603050405020304" pitchFamily="18" charset="0"/>
                <a:cs typeface="Times New Roman" panose="02020603050405020304" pitchFamily="18" charset="0"/>
              </a:rPr>
              <a:t> Л.Г.</a:t>
            </a:r>
          </a:p>
          <a:p>
            <a:pPr marL="0" indent="0" algn="r">
              <a:buNone/>
            </a:pPr>
            <a:r>
              <a:rPr lang="ru-RU" sz="2000" b="1" dirty="0" smtClean="0">
                <a:latin typeface="Times New Roman" panose="02020603050405020304" pitchFamily="18" charset="0"/>
                <a:cs typeface="Times New Roman" panose="02020603050405020304" pitchFamily="18" charset="0"/>
              </a:rPr>
              <a:t>при участии Мариненко Е.В.</a:t>
            </a:r>
          </a:p>
          <a:p>
            <a:pPr marL="0" indent="0" algn="r">
              <a:buNone/>
            </a:pPr>
            <a:r>
              <a:rPr lang="ru-RU" sz="2000" b="1" dirty="0" smtClean="0">
                <a:latin typeface="Times New Roman" panose="02020603050405020304" pitchFamily="18" charset="0"/>
                <a:cs typeface="Times New Roman" panose="02020603050405020304" pitchFamily="18" charset="0"/>
              </a:rPr>
              <a:t> гр. «Ёлочка»</a:t>
            </a:r>
          </a:p>
          <a:p>
            <a:pPr marL="0" indent="0" algn="r">
              <a:buNone/>
            </a:pPr>
            <a:endParaRPr lang="ru-RU" sz="2000" b="1" dirty="0">
              <a:latin typeface="Times New Roman" panose="02020603050405020304" pitchFamily="18" charset="0"/>
              <a:cs typeface="Times New Roman" panose="02020603050405020304" pitchFamily="18" charset="0"/>
            </a:endParaRPr>
          </a:p>
          <a:p>
            <a:pPr marL="0" indent="0" algn="r">
              <a:buNone/>
            </a:pPr>
            <a:endParaRPr lang="ru-RU" sz="2000" b="1" dirty="0" smtClean="0">
              <a:latin typeface="Times New Roman" panose="02020603050405020304" pitchFamily="18" charset="0"/>
              <a:cs typeface="Times New Roman" panose="02020603050405020304" pitchFamily="18" charset="0"/>
            </a:endParaRPr>
          </a:p>
          <a:p>
            <a:pPr marL="0" indent="0" algn="r">
              <a:buNone/>
            </a:pPr>
            <a:endParaRPr lang="ru-RU" sz="2000" b="1" dirty="0">
              <a:latin typeface="Times New Roman" panose="02020603050405020304" pitchFamily="18" charset="0"/>
              <a:cs typeface="Times New Roman" panose="02020603050405020304" pitchFamily="18" charset="0"/>
            </a:endParaRPr>
          </a:p>
          <a:p>
            <a:pPr marL="0" indent="0" algn="r">
              <a:buNone/>
            </a:pPr>
            <a:endParaRPr lang="ru-RU" sz="2000" b="1" dirty="0" smtClean="0">
              <a:latin typeface="Times New Roman" panose="02020603050405020304" pitchFamily="18" charset="0"/>
              <a:cs typeface="Times New Roman" panose="02020603050405020304" pitchFamily="18" charset="0"/>
            </a:endParaRPr>
          </a:p>
          <a:p>
            <a:pPr marL="0" indent="0" algn="ctr">
              <a:buNone/>
            </a:pPr>
            <a:r>
              <a:rPr lang="ru-RU" sz="2000" b="1" dirty="0" smtClean="0">
                <a:latin typeface="Times New Roman" panose="02020603050405020304" pitchFamily="18" charset="0"/>
                <a:cs typeface="Times New Roman" panose="02020603050405020304" pitchFamily="18" charset="0"/>
              </a:rPr>
              <a:t>2018г.</a:t>
            </a: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007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КЛАМАС\Desktop\блюдо\hello_html_71aa035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1420818" y="896463"/>
            <a:ext cx="9684568"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rot="10800000" flipV="1">
            <a:off x="342900" y="107504"/>
            <a:ext cx="6172200" cy="258680"/>
          </a:xfrm>
        </p:spPr>
        <p:txBody>
          <a:bodyPr>
            <a:normAutofit fontScale="90000"/>
          </a:bodyPr>
          <a:lstStyle/>
          <a:p>
            <a:endParaRPr lang="ru-RU" dirty="0"/>
          </a:p>
        </p:txBody>
      </p:sp>
      <p:sp>
        <p:nvSpPr>
          <p:cNvPr id="3" name="Объект 2"/>
          <p:cNvSpPr>
            <a:spLocks noGrp="1"/>
          </p:cNvSpPr>
          <p:nvPr>
            <p:ph idx="1"/>
          </p:nvPr>
        </p:nvSpPr>
        <p:spPr>
          <a:xfrm>
            <a:off x="342900" y="-252535"/>
            <a:ext cx="6172200" cy="8420754"/>
          </a:xfrm>
        </p:spPr>
        <p:txBody>
          <a:bodyPr>
            <a:noAutofit/>
          </a:bodyPr>
          <a:lstStyle/>
          <a:p>
            <a:pPr marL="0" indent="0" fontAlgn="base">
              <a:lnSpc>
                <a:spcPct val="115000"/>
              </a:lnSpc>
              <a:spcAft>
                <a:spcPts val="1000"/>
              </a:spcAft>
              <a:buNone/>
            </a:pPr>
            <a:r>
              <a:rPr lang="ru-RU" sz="1600" b="1" i="1" dirty="0" smtClean="0">
                <a:solidFill>
                  <a:srgbClr val="000000"/>
                </a:solidFill>
                <a:effectLst/>
                <a:latin typeface="Times New Roman" panose="02020603050405020304" pitchFamily="18" charset="0"/>
                <a:ea typeface="Times New Roman"/>
                <a:cs typeface="Times New Roman" panose="02020603050405020304" pitchFamily="18" charset="0"/>
              </a:rPr>
              <a:t> </a:t>
            </a:r>
            <a:endParaRPr lang="ru-RU" sz="1600" dirty="0">
              <a:latin typeface="Times New Roman" panose="02020603050405020304" pitchFamily="18" charset="0"/>
              <a:ea typeface="Calibri"/>
              <a:cs typeface="Times New Roman" panose="02020603050405020304" pitchFamily="18" charset="0"/>
            </a:endParaRPr>
          </a:p>
          <a:p>
            <a:pPr marL="0" indent="0" algn="just" fontAlgn="base">
              <a:lnSpc>
                <a:spcPct val="115000"/>
              </a:lnSpc>
              <a:spcAft>
                <a:spcPts val="750"/>
              </a:spcAft>
              <a:buNone/>
            </a:pPr>
            <a:r>
              <a:rPr lang="ru-RU" sz="1800" dirty="0" smtClean="0">
                <a:solidFill>
                  <a:srgbClr val="000000"/>
                </a:solidFill>
                <a:effectLst/>
                <a:latin typeface="Times New Roman" panose="02020603050405020304" pitchFamily="18" charset="0"/>
                <a:ea typeface="Times New Roman"/>
                <a:cs typeface="Times New Roman" panose="02020603050405020304" pitchFamily="18" charset="0"/>
              </a:rPr>
              <a:t>             С детства все мы любим домашние  блины. Конечно, приготовление блинчиков с начинкой займёт у нас больше времени, но результат того стоит. Блинчики</a:t>
            </a:r>
            <a:r>
              <a:rPr lang="ru-RU" sz="1800" dirty="0" smtClean="0">
                <a:solidFill>
                  <a:srgbClr val="000000"/>
                </a:solidFill>
                <a:effectLst/>
                <a:latin typeface="Times New Roman" panose="02020603050405020304" pitchFamily="18" charset="0"/>
                <a:ea typeface="Calibri"/>
                <a:cs typeface="Times New Roman" panose="02020603050405020304" pitchFamily="18" charset="0"/>
              </a:rPr>
              <a:t> сами по себе очень сытная еда, их способы приготовления – это отдельная тема, так как рецепты теста весьма разнообразны. Ну, а с начинкой и обжаренные на сковородке или запечённые в духовке они получаются просто потрясающе вкусными и пробуждают аппетит. Их можно приготовить с мясом, рыбой, грибами, картофелем или сыром. В сочетании с подходящим украшением для создания аппетита и настроения ребёнка и конечно же и взрослых. Рецепты фаршированных блинов с начинкой предлагают больше сотни всевозможных вариантов и способов приготовления. Такая пища нравится и взрослым, и детям. Готовый продукт удобно брать на природу или в  поездку. Буквально пара минут и вкусное, ароматное угощение уже на столе и  готово к употреблению. </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33942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КЛАМАС\Desktop\блюдо\frames-196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76672" y="395536"/>
            <a:ext cx="2952328" cy="1524000"/>
          </a:xfrm>
        </p:spPr>
        <p:style>
          <a:lnRef idx="0">
            <a:schemeClr val="accent6"/>
          </a:lnRef>
          <a:fillRef idx="3">
            <a:schemeClr val="accent6"/>
          </a:fillRef>
          <a:effectRef idx="3">
            <a:schemeClr val="accent6"/>
          </a:effectRef>
          <a:fontRef idx="minor">
            <a:schemeClr val="lt1"/>
          </a:fontRef>
        </p:style>
        <p:txBody>
          <a:bodyPr>
            <a:normAutofit/>
          </a:bodyPr>
          <a:lstStyle/>
          <a:p>
            <a:r>
              <a:rPr lang="ru-RU" sz="3100" b="1" i="1" dirty="0" smtClean="0">
                <a:solidFill>
                  <a:schemeClr val="tx1"/>
                </a:solidFill>
              </a:rPr>
              <a:t>Рецепт</a:t>
            </a:r>
            <a:r>
              <a:rPr lang="ru-RU" sz="3100" b="1" i="1" dirty="0" smtClean="0">
                <a:solidFill>
                  <a:schemeClr val="tx1">
                    <a:lumMod val="50000"/>
                    <a:lumOff val="50000"/>
                  </a:schemeClr>
                </a:solidFill>
              </a:rPr>
              <a:t> </a:t>
            </a:r>
            <a:r>
              <a:rPr lang="ru-RU" sz="3100" b="1" i="1" dirty="0" smtClean="0">
                <a:solidFill>
                  <a:schemeClr val="tx1"/>
                </a:solidFill>
              </a:rPr>
              <a:t>второго</a:t>
            </a:r>
            <a:r>
              <a:rPr lang="ru-RU" sz="3100" b="1" i="1" dirty="0" smtClean="0">
                <a:solidFill>
                  <a:schemeClr val="tx1">
                    <a:lumMod val="50000"/>
                    <a:lumOff val="50000"/>
                  </a:schemeClr>
                </a:solidFill>
              </a:rPr>
              <a:t> </a:t>
            </a:r>
            <a:r>
              <a:rPr lang="ru-RU" sz="3100" b="1" i="1" dirty="0" smtClean="0">
                <a:solidFill>
                  <a:schemeClr val="tx1"/>
                </a:solidFill>
              </a:rPr>
              <a:t>блюда для детей </a:t>
            </a:r>
            <a:endParaRPr lang="ru-RU" dirty="0">
              <a:solidFill>
                <a:schemeClr val="tx1"/>
              </a:solidFill>
            </a:endParaRPr>
          </a:p>
        </p:txBody>
      </p:sp>
      <p:sp>
        <p:nvSpPr>
          <p:cNvPr id="3" name="Объект 2"/>
          <p:cNvSpPr>
            <a:spLocks noGrp="1"/>
          </p:cNvSpPr>
          <p:nvPr>
            <p:ph idx="1"/>
          </p:nvPr>
        </p:nvSpPr>
        <p:spPr>
          <a:xfrm rot="757625">
            <a:off x="3188004" y="1095114"/>
            <a:ext cx="3451701" cy="6559001"/>
          </a:xfrm>
        </p:spPr>
        <p:txBody>
          <a:bodyPr>
            <a:normAutofit lnSpcReduction="10000"/>
          </a:bodyPr>
          <a:lstStyle/>
          <a:p>
            <a:pPr marL="0" lvl="0" indent="0" fontAlgn="t">
              <a:buNone/>
            </a:pPr>
            <a:endParaRPr lang="ru-RU" sz="2400" dirty="0" smtClean="0"/>
          </a:p>
          <a:p>
            <a:pPr marL="0" indent="0" fontAlgn="t">
              <a:buNone/>
            </a:pPr>
            <a:r>
              <a:rPr lang="ru-RU" sz="2400" dirty="0" smtClean="0">
                <a:latin typeface="Times New Roman" panose="02020603050405020304" pitchFamily="18" charset="0"/>
                <a:cs typeface="Times New Roman" panose="02020603050405020304" pitchFamily="18" charset="0"/>
              </a:rPr>
              <a:t>«Спокойной </a:t>
            </a:r>
            <a:r>
              <a:rPr lang="ru-RU" sz="2400" dirty="0">
                <a:latin typeface="Times New Roman" panose="02020603050405020304" pitchFamily="18" charset="0"/>
                <a:cs typeface="Times New Roman" panose="02020603050405020304" pitchFamily="18" charset="0"/>
              </a:rPr>
              <a:t>ночи»</a:t>
            </a:r>
          </a:p>
          <a:p>
            <a:pPr marL="0" lvl="0" indent="0" fontAlgn="t">
              <a:buNone/>
            </a:pPr>
            <a:endParaRPr lang="ru-RU" sz="2400" dirty="0" smtClean="0">
              <a:latin typeface="Times New Roman" panose="02020603050405020304" pitchFamily="18" charset="0"/>
              <a:cs typeface="Times New Roman" panose="02020603050405020304" pitchFamily="18" charset="0"/>
            </a:endParaRPr>
          </a:p>
          <a:p>
            <a:pPr lvl="0" fontAlgn="t"/>
            <a:endParaRPr lang="ru-RU" sz="2400" dirty="0" smtClean="0">
              <a:latin typeface="Times New Roman" panose="02020603050405020304" pitchFamily="18" charset="0"/>
              <a:cs typeface="Times New Roman" panose="02020603050405020304" pitchFamily="18" charset="0"/>
            </a:endParaRPr>
          </a:p>
          <a:p>
            <a:pPr lvl="0" fontAlgn="t"/>
            <a:endParaRPr lang="ru-RU" sz="2400" dirty="0" smtClean="0">
              <a:latin typeface="Times New Roman" panose="02020603050405020304" pitchFamily="18" charset="0"/>
              <a:cs typeface="Times New Roman" panose="02020603050405020304" pitchFamily="18" charset="0"/>
            </a:endParaRPr>
          </a:p>
          <a:p>
            <a:pPr marL="0" lvl="0" indent="0" fontAlgn="t">
              <a:buNone/>
            </a:pPr>
            <a:r>
              <a:rPr lang="ru-RU" sz="2000" dirty="0" smtClean="0">
                <a:latin typeface="Times New Roman" panose="02020603050405020304" pitchFamily="18" charset="0"/>
                <a:cs typeface="Times New Roman" panose="02020603050405020304" pitchFamily="18" charset="0"/>
              </a:rPr>
              <a:t>Фарш из мяса курицы</a:t>
            </a:r>
          </a:p>
          <a:p>
            <a:pPr marL="0" lvl="0" indent="0" fontAlgn="t">
              <a:buNone/>
            </a:pPr>
            <a:r>
              <a:rPr lang="ru-RU" sz="200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300 </a:t>
            </a:r>
            <a:r>
              <a:rPr lang="ru-RU" sz="2000" dirty="0">
                <a:latin typeface="Times New Roman" panose="02020603050405020304" pitchFamily="18" charset="0"/>
                <a:cs typeface="Times New Roman" panose="02020603050405020304" pitchFamily="18" charset="0"/>
              </a:rPr>
              <a:t>гр.</a:t>
            </a:r>
          </a:p>
          <a:p>
            <a:pPr marL="0" lvl="0" indent="0" fontAlgn="t">
              <a:buNone/>
            </a:pPr>
            <a:r>
              <a:rPr lang="ru-RU" sz="2000" dirty="0" smtClean="0">
                <a:latin typeface="Times New Roman" panose="02020603050405020304" pitchFamily="18" charset="0"/>
                <a:cs typeface="Times New Roman" panose="02020603050405020304" pitchFamily="18" charset="0"/>
              </a:rPr>
              <a:t>     яйцо </a:t>
            </a:r>
            <a:r>
              <a:rPr lang="ru-RU" sz="2000" dirty="0">
                <a:latin typeface="Times New Roman" panose="02020603050405020304" pitchFamily="18" charset="0"/>
                <a:cs typeface="Times New Roman" panose="02020603050405020304" pitchFamily="18" charset="0"/>
              </a:rPr>
              <a:t>2 шт.</a:t>
            </a:r>
          </a:p>
          <a:p>
            <a:pPr marL="0" lvl="0" indent="0" fontAlgn="t">
              <a:buNone/>
            </a:pPr>
            <a:r>
              <a:rPr lang="ru-RU" sz="2000" dirty="0" smtClean="0">
                <a:latin typeface="Times New Roman" panose="02020603050405020304" pitchFamily="18" charset="0"/>
                <a:cs typeface="Times New Roman" panose="02020603050405020304" pitchFamily="18" charset="0"/>
              </a:rPr>
              <a:t>      рис </a:t>
            </a:r>
            <a:r>
              <a:rPr lang="ru-RU" sz="2000" dirty="0">
                <a:latin typeface="Times New Roman" panose="02020603050405020304" pitchFamily="18" charset="0"/>
                <a:cs typeface="Times New Roman" panose="02020603050405020304" pitchFamily="18" charset="0"/>
              </a:rPr>
              <a:t>0,5 ст.</a:t>
            </a:r>
          </a:p>
          <a:p>
            <a:pPr marL="0" lvl="0" indent="0" fontAlgn="t">
              <a:buNone/>
            </a:pPr>
            <a:r>
              <a:rPr lang="ru-RU" sz="2000" dirty="0" smtClean="0">
                <a:latin typeface="Times New Roman" panose="02020603050405020304" pitchFamily="18" charset="0"/>
                <a:cs typeface="Times New Roman" panose="02020603050405020304" pitchFamily="18" charset="0"/>
              </a:rPr>
              <a:t>       мука </a:t>
            </a:r>
            <a:r>
              <a:rPr lang="ru-RU" sz="2000" dirty="0">
                <a:latin typeface="Times New Roman" panose="02020603050405020304" pitchFamily="18" charset="0"/>
                <a:cs typeface="Times New Roman" panose="02020603050405020304" pitchFamily="18" charset="0"/>
              </a:rPr>
              <a:t>2 </a:t>
            </a:r>
            <a:r>
              <a:rPr lang="ru-RU" sz="2000" dirty="0" err="1">
                <a:latin typeface="Times New Roman" panose="02020603050405020304" pitchFamily="18" charset="0"/>
                <a:cs typeface="Times New Roman" panose="02020603050405020304" pitchFamily="18" charset="0"/>
              </a:rPr>
              <a:t>ст.л</a:t>
            </a:r>
            <a:r>
              <a:rPr lang="ru-RU" sz="2000" dirty="0">
                <a:latin typeface="Times New Roman" panose="02020603050405020304" pitchFamily="18" charset="0"/>
                <a:cs typeface="Times New Roman" panose="02020603050405020304" pitchFamily="18" charset="0"/>
              </a:rPr>
              <a:t>.</a:t>
            </a:r>
          </a:p>
          <a:p>
            <a:pPr marL="0" lvl="0" indent="0" fontAlgn="t">
              <a:buNone/>
            </a:pPr>
            <a:r>
              <a:rPr lang="ru-RU" sz="2000" dirty="0" smtClean="0">
                <a:latin typeface="Times New Roman" panose="02020603050405020304" pitchFamily="18" charset="0"/>
                <a:cs typeface="Times New Roman" panose="02020603050405020304" pitchFamily="18" charset="0"/>
              </a:rPr>
              <a:t>        перец </a:t>
            </a:r>
            <a:r>
              <a:rPr lang="ru-RU" sz="2000" dirty="0">
                <a:latin typeface="Times New Roman" panose="02020603050405020304" pitchFamily="18" charset="0"/>
                <a:cs typeface="Times New Roman" panose="02020603050405020304" pitchFamily="18" charset="0"/>
              </a:rPr>
              <a:t>1 шт.</a:t>
            </a:r>
          </a:p>
          <a:p>
            <a:pPr marL="0" lvl="0" indent="0" fontAlgn="t">
              <a:buNone/>
            </a:pPr>
            <a:r>
              <a:rPr lang="ru-RU" sz="2000" dirty="0" smtClean="0">
                <a:latin typeface="Times New Roman" panose="02020603050405020304" pitchFamily="18" charset="0"/>
                <a:cs typeface="Times New Roman" panose="02020603050405020304" pitchFamily="18" charset="0"/>
              </a:rPr>
              <a:t>        морковь </a:t>
            </a:r>
            <a:r>
              <a:rPr lang="ru-RU" sz="2000" dirty="0">
                <a:latin typeface="Times New Roman" panose="02020603050405020304" pitchFamily="18" charset="0"/>
                <a:cs typeface="Times New Roman" panose="02020603050405020304" pitchFamily="18" charset="0"/>
              </a:rPr>
              <a:t>1 шт.</a:t>
            </a:r>
          </a:p>
          <a:p>
            <a:pPr marL="0" lvl="0" indent="0" fontAlgn="t">
              <a:buNone/>
            </a:pPr>
            <a:r>
              <a:rPr lang="ru-RU" sz="2000" dirty="0" smtClean="0">
                <a:latin typeface="Times New Roman" panose="02020603050405020304" pitchFamily="18" charset="0"/>
                <a:cs typeface="Times New Roman" panose="02020603050405020304" pitchFamily="18" charset="0"/>
              </a:rPr>
              <a:t>         сыр </a:t>
            </a:r>
            <a:r>
              <a:rPr lang="ru-RU" sz="2000" dirty="0">
                <a:latin typeface="Times New Roman" panose="02020603050405020304" pitchFamily="18" charset="0"/>
                <a:cs typeface="Times New Roman" panose="02020603050405020304" pitchFamily="18" charset="0"/>
              </a:rPr>
              <a:t>для украшения.</a:t>
            </a:r>
          </a:p>
          <a:p>
            <a:pPr marL="0" lvl="0" indent="0" fontAlgn="t">
              <a:buNone/>
            </a:pPr>
            <a:r>
              <a:rPr lang="ru-RU" sz="2000" dirty="0" smtClean="0">
                <a:latin typeface="Times New Roman" panose="02020603050405020304" pitchFamily="18" charset="0"/>
                <a:cs typeface="Times New Roman" panose="02020603050405020304" pitchFamily="18" charset="0"/>
              </a:rPr>
              <a:t>           соль </a:t>
            </a:r>
            <a:r>
              <a:rPr lang="ru-RU" sz="2000" dirty="0">
                <a:latin typeface="Times New Roman" panose="02020603050405020304" pitchFamily="18" charset="0"/>
                <a:cs typeface="Times New Roman" panose="02020603050405020304" pitchFamily="18" charset="0"/>
              </a:rPr>
              <a:t>по вкусу.</a:t>
            </a:r>
          </a:p>
          <a:p>
            <a:pPr marL="0" lvl="0" indent="0" fontAlgn="t">
              <a:buNone/>
            </a:pPr>
            <a:r>
              <a:rPr lang="ru-RU" sz="2000" dirty="0" smtClean="0">
                <a:latin typeface="Times New Roman" panose="02020603050405020304" pitchFamily="18" charset="0"/>
                <a:cs typeface="Times New Roman" panose="02020603050405020304" pitchFamily="18" charset="0"/>
              </a:rPr>
              <a:t>              сода </a:t>
            </a:r>
            <a:r>
              <a:rPr lang="ru-RU" sz="2000" dirty="0">
                <a:latin typeface="Times New Roman" panose="02020603050405020304" pitchFamily="18" charset="0"/>
                <a:cs typeface="Times New Roman" panose="02020603050405020304" pitchFamily="18" charset="0"/>
              </a:rPr>
              <a:t>щепотка.</a:t>
            </a:r>
          </a:p>
          <a:p>
            <a:pPr marL="0" lvl="0" indent="0" fontAlgn="t">
              <a:buNone/>
            </a:pPr>
            <a:r>
              <a:rPr lang="ru-RU" sz="2000" dirty="0" smtClean="0">
                <a:latin typeface="Times New Roman" panose="02020603050405020304" pitchFamily="18" charset="0"/>
                <a:cs typeface="Times New Roman" panose="02020603050405020304" pitchFamily="18" charset="0"/>
              </a:rPr>
              <a:t>          растительное масло  </a:t>
            </a:r>
          </a:p>
          <a:p>
            <a:pPr marL="0" lvl="0" indent="0" fontAlgn="t">
              <a:buNone/>
            </a:pP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1 </a:t>
            </a:r>
            <a:r>
              <a:rPr lang="ru-RU" sz="2000" dirty="0" err="1" smtClean="0">
                <a:latin typeface="Times New Roman" panose="02020603050405020304" pitchFamily="18" charset="0"/>
                <a:cs typeface="Times New Roman" panose="02020603050405020304" pitchFamily="18" charset="0"/>
              </a:rPr>
              <a:t>ст.л</a:t>
            </a:r>
            <a:r>
              <a:rPr lang="ru-RU" sz="20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4099" name="Picture 3" descr="C:\Users\КЛАМАС\Desktop\блюдо\Медведь-картинки-для-детей-медвежонок-картинки-для-детей-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632889">
            <a:off x="5184642" y="2135749"/>
            <a:ext cx="1023701" cy="1144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60840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КЛАМАС\Desktop\блюдо\hello_html_71aa035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1155327" y="1142999"/>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rot="511114">
            <a:off x="3188004" y="1095114"/>
            <a:ext cx="3451701" cy="6559001"/>
          </a:xfrm>
        </p:spPr>
        <p:txBody>
          <a:bodyPr>
            <a:normAutofit/>
          </a:bodyPr>
          <a:lstStyle/>
          <a:p>
            <a:pPr marL="0" lvl="0" indent="0" fontAlgn="t">
              <a:buNone/>
            </a:pPr>
            <a:endParaRPr lang="ru-RU" sz="2400" dirty="0" smtClean="0"/>
          </a:p>
          <a:p>
            <a:pPr marL="0" indent="0" fontAlgn="t">
              <a:buNone/>
            </a:pPr>
            <a:endParaRPr lang="ru-RU" sz="2000" dirty="0" smtClean="0"/>
          </a:p>
          <a:p>
            <a:pPr marL="0" indent="0" fontAlgn="t">
              <a:buNone/>
            </a:pPr>
            <a:endParaRPr lang="ru-RU" sz="2000" dirty="0" smtClean="0"/>
          </a:p>
          <a:p>
            <a:pPr marL="0" indent="0" fontAlgn="t">
              <a:buNone/>
            </a:pPr>
            <a:endParaRPr lang="ru-RU" sz="2000" dirty="0" smtClean="0"/>
          </a:p>
        </p:txBody>
      </p:sp>
      <p:sp>
        <p:nvSpPr>
          <p:cNvPr id="4" name="Заголовок 3"/>
          <p:cNvSpPr>
            <a:spLocks noGrp="1"/>
          </p:cNvSpPr>
          <p:nvPr>
            <p:ph type="title"/>
          </p:nvPr>
        </p:nvSpPr>
        <p:spPr>
          <a:xfrm>
            <a:off x="342900" y="366184"/>
            <a:ext cx="6172200" cy="605416"/>
          </a:xfrm>
        </p:spPr>
        <p:txBody>
          <a:bodyPr>
            <a:normAutofit fontScale="90000"/>
          </a:bodyPr>
          <a:lstStyle/>
          <a:p>
            <a:pPr algn="l" fontAlgn="t"/>
            <a:r>
              <a:rPr lang="ru-RU" cap="all" dirty="0" smtClean="0"/>
              <a:t/>
            </a:r>
            <a:br>
              <a:rPr lang="ru-RU" cap="all" dirty="0" smtClean="0"/>
            </a:br>
            <a:r>
              <a:rPr lang="ru-RU" cap="all" dirty="0"/>
              <a:t/>
            </a:r>
            <a:br>
              <a:rPr lang="ru-RU" cap="all" dirty="0"/>
            </a:br>
            <a:r>
              <a:rPr lang="ru-RU" cap="all" dirty="0" smtClean="0"/>
              <a:t/>
            </a:r>
            <a:br>
              <a:rPr lang="ru-RU" cap="all" dirty="0" smtClean="0"/>
            </a:br>
            <a:r>
              <a:rPr lang="ru-RU" cap="all" dirty="0"/>
              <a:t/>
            </a:r>
            <a:br>
              <a:rPr lang="ru-RU" cap="all" dirty="0"/>
            </a:br>
            <a:r>
              <a:rPr lang="ru-RU" cap="all" dirty="0" smtClean="0"/>
              <a:t/>
            </a:r>
            <a:br>
              <a:rPr lang="ru-RU" cap="all" dirty="0" smtClean="0"/>
            </a:br>
            <a:r>
              <a:rPr lang="ru-RU" cap="all" dirty="0" smtClean="0"/>
              <a:t/>
            </a:r>
            <a:br>
              <a:rPr lang="ru-RU" cap="all" dirty="0" smtClean="0"/>
            </a:br>
            <a:r>
              <a:rPr lang="ru-RU" cap="all" dirty="0"/>
              <a:t/>
            </a:r>
            <a:br>
              <a:rPr lang="ru-RU" cap="all" dirty="0"/>
            </a:br>
            <a:r>
              <a:rPr lang="ru-RU" cap="all" dirty="0" smtClean="0"/>
              <a:t/>
            </a:r>
            <a:br>
              <a:rPr lang="ru-RU" cap="all" dirty="0" smtClean="0"/>
            </a:br>
            <a:r>
              <a:rPr lang="ru-RU" cap="all" dirty="0"/>
              <a:t/>
            </a:r>
            <a:br>
              <a:rPr lang="ru-RU" cap="all" dirty="0"/>
            </a:br>
            <a:r>
              <a:rPr lang="ru-RU" cap="all" dirty="0" smtClean="0"/>
              <a:t/>
            </a:r>
            <a:br>
              <a:rPr lang="ru-RU" cap="all" dirty="0" smtClean="0"/>
            </a:br>
            <a:r>
              <a:rPr lang="ru-RU" cap="all" dirty="0"/>
              <a:t/>
            </a:r>
            <a:br>
              <a:rPr lang="ru-RU" cap="all" dirty="0"/>
            </a:br>
            <a:r>
              <a:rPr lang="ru-RU" cap="all" dirty="0" smtClean="0"/>
              <a:t/>
            </a:r>
            <a:br>
              <a:rPr lang="ru-RU" cap="all" dirty="0" smtClean="0"/>
            </a:br>
            <a:r>
              <a:rPr lang="ru-RU" cap="all" dirty="0"/>
              <a:t/>
            </a:r>
            <a:br>
              <a:rPr lang="ru-RU" cap="all" dirty="0"/>
            </a:br>
            <a:r>
              <a:rPr lang="ru-RU" sz="2200" cap="all" dirty="0" smtClean="0"/>
              <a:t>КАК ПРИГОТОВИТЬ</a:t>
            </a:r>
            <a:br>
              <a:rPr lang="ru-RU" sz="2200" cap="all" dirty="0" smtClean="0"/>
            </a:br>
            <a:r>
              <a:rPr lang="ru-RU" sz="1800" dirty="0" smtClean="0"/>
              <a:t>Для </a:t>
            </a:r>
            <a:r>
              <a:rPr lang="ru-RU" sz="1800" dirty="0"/>
              <a:t>приготовления самих тефтелей </a:t>
            </a:r>
            <a:r>
              <a:rPr lang="ru-RU" sz="1800" dirty="0" smtClean="0"/>
              <a:t>нам потребуется </a:t>
            </a:r>
            <a:r>
              <a:rPr lang="ru-RU" sz="1800" dirty="0"/>
              <a:t>готовый </a:t>
            </a:r>
            <a:r>
              <a:rPr lang="ru-RU" sz="1800" dirty="0" smtClean="0"/>
              <a:t>куриный </a:t>
            </a:r>
            <a:r>
              <a:rPr lang="ru-RU" sz="1800" dirty="0"/>
              <a:t>фарш. Его нужно положить в мисочку и слегка посолить. Добавлять какие-либо приправы не рекомендуется, так как для детей практически каждая приправа вредна. Итак, когда вы посолили фарш, нужно его немного помешать. Затем добавляем к фаршу сваренный рис. Опять перемешайте смесь</a:t>
            </a:r>
            <a:r>
              <a:rPr lang="ru-RU" sz="1800" dirty="0" smtClean="0"/>
              <a:t>.</a:t>
            </a:r>
            <a:r>
              <a:rPr lang="ru-RU" sz="1600" dirty="0"/>
              <a:t> Далее, чтобы фарш не разваливался, нужно добавить к нему яйцо. </a:t>
            </a:r>
            <a:r>
              <a:rPr lang="ru-RU" sz="1600" dirty="0" err="1"/>
              <a:t>Еще</a:t>
            </a:r>
            <a:r>
              <a:rPr lang="ru-RU" sz="1600" dirty="0"/>
              <a:t> раз хорошо перемешайте фарш. Затем на противень, смазанный маслом, нужно поместить наши тефтельки. Скатайте из фарша небольшие шарики, примерно, как на картинку к рецепту. Уложите их на расстоянии друг от друга.  Запекайте тефтельки примерно 30 минут.</a:t>
            </a:r>
            <a:br>
              <a:rPr lang="ru-RU" sz="1600" dirty="0"/>
            </a:br>
            <a:r>
              <a:rPr lang="ru-RU" sz="1600" dirty="0"/>
              <a:t>Пока тефтели запекаются, нужно приготовить, чем мы будем украшать нашего спящего мишку. Если у вас с завтрака остались блины, то это хорошо. Но если нет, то нужно их испечь. Для этого </a:t>
            </a:r>
            <a:r>
              <a:rPr lang="ru-RU" sz="1600" dirty="0" err="1"/>
              <a:t>возьмем</a:t>
            </a:r>
            <a:r>
              <a:rPr lang="ru-RU" sz="1600" dirty="0"/>
              <a:t> одно яйцо, полстакана сметаны, соль, соду, немного сахара. Все тщательно перемешайте. На разогретую сковороду для блинов налейте немного теста и поджарьте с обеих сторон. У вас должно получиться несколько блинчиков.</a:t>
            </a:r>
            <a:br>
              <a:rPr lang="ru-RU" sz="1600" dirty="0"/>
            </a:br>
            <a:r>
              <a:rPr lang="ru-RU" sz="1600" dirty="0"/>
              <a:t>Для украшения </a:t>
            </a:r>
            <a:r>
              <a:rPr lang="ru-RU" sz="1600" dirty="0" err="1"/>
              <a:t>возьмем</a:t>
            </a:r>
            <a:r>
              <a:rPr lang="ru-RU" sz="1600" dirty="0"/>
              <a:t> </a:t>
            </a:r>
            <a:r>
              <a:rPr lang="ru-RU" sz="1600" dirty="0" smtClean="0"/>
              <a:t>морковь и сыр. </a:t>
            </a:r>
            <a:r>
              <a:rPr lang="ru-RU" sz="1600" dirty="0"/>
              <a:t>Можно взять сырую или </a:t>
            </a:r>
            <a:r>
              <a:rPr lang="ru-RU" sz="1600" dirty="0" err="1"/>
              <a:t>вареную</a:t>
            </a:r>
            <a:r>
              <a:rPr lang="ru-RU" sz="1600" dirty="0"/>
              <a:t> морковь. Также нам пригодится </a:t>
            </a:r>
            <a:r>
              <a:rPr lang="ru-RU" sz="1600" dirty="0" smtClean="0"/>
              <a:t>перец </a:t>
            </a:r>
            <a:r>
              <a:rPr lang="ru-RU" sz="1600" dirty="0"/>
              <a:t>и одна оливка для носика мишки. </a:t>
            </a:r>
            <a:r>
              <a:rPr lang="ru-RU" sz="1600" dirty="0" smtClean="0"/>
              <a:t>Перец </a:t>
            </a:r>
            <a:r>
              <a:rPr lang="ru-RU" sz="1600" dirty="0"/>
              <a:t>нужно почистить и нарезать тонкими колечками. Из нескольких колечек сделайте </a:t>
            </a:r>
            <a:r>
              <a:rPr lang="ru-RU" sz="1600" dirty="0" err="1"/>
              <a:t>звездочки</a:t>
            </a:r>
            <a:r>
              <a:rPr lang="ru-RU" sz="1600" dirty="0"/>
              <a:t>. Оставшиеся части от </a:t>
            </a:r>
            <a:r>
              <a:rPr lang="ru-RU" sz="1600" dirty="0" smtClean="0"/>
              <a:t>перца </a:t>
            </a:r>
            <a:r>
              <a:rPr lang="ru-RU" sz="1600" dirty="0"/>
              <a:t>нам пригодятся. Из них мы сделаем глазки и носик для мишки.  Из морковки сделайте шапочку для мишки, </a:t>
            </a:r>
            <a:r>
              <a:rPr lang="ru-RU" sz="1600" dirty="0" err="1"/>
              <a:t>звездочку</a:t>
            </a:r>
            <a:r>
              <a:rPr lang="ru-RU" sz="1600" dirty="0"/>
              <a:t> и месяц</a:t>
            </a:r>
            <a:r>
              <a:rPr lang="ru-RU" sz="1600" dirty="0" smtClean="0"/>
              <a:t>.</a:t>
            </a:r>
            <a:r>
              <a:rPr lang="ru-RU" sz="1600" dirty="0"/>
              <a:t/>
            </a:r>
            <a:br>
              <a:rPr lang="ru-RU" sz="1600" dirty="0"/>
            </a:br>
            <a:r>
              <a:rPr lang="ru-RU" sz="1600" dirty="0"/>
              <a:t>Итак, когда все ингредиенты готовы, </a:t>
            </a:r>
            <a:r>
              <a:rPr lang="ru-RU" sz="1600" dirty="0" err="1"/>
              <a:t>берем</a:t>
            </a:r>
            <a:r>
              <a:rPr lang="ru-RU" sz="1600" dirty="0"/>
              <a:t> тарелку. На </a:t>
            </a:r>
            <a:r>
              <a:rPr lang="ru-RU" sz="1600" dirty="0" err="1"/>
              <a:t>нее</a:t>
            </a:r>
            <a:r>
              <a:rPr lang="ru-RU" sz="1600" dirty="0"/>
              <a:t> выкладываем две тефтельки. Одну накрываем блином, чтобы получилось подобие одеяла. С помощью зубочистки прикрепляем к мишке шапочку. Глазки и носик просто </a:t>
            </a:r>
            <a:r>
              <a:rPr lang="ru-RU" sz="1600" dirty="0" err="1"/>
              <a:t>кладем</a:t>
            </a:r>
            <a:r>
              <a:rPr lang="ru-RU" sz="1600" dirty="0"/>
              <a:t> на тефтельку. Из маленького кусочка оливки делаем </a:t>
            </a:r>
            <a:r>
              <a:rPr lang="ru-RU" sz="1600" dirty="0" err="1"/>
              <a:t>черный</a:t>
            </a:r>
            <a:r>
              <a:rPr lang="ru-RU" sz="1600" dirty="0"/>
              <a:t> носик для мишки. Вокруг на тарелке раскладываем месяц из моркови и звезды из огурца. Наше блюдо готово. Приятного аппетита вашим деткам!</a:t>
            </a:r>
            <a:br>
              <a:rPr lang="ru-RU" sz="1600" dirty="0"/>
            </a:br>
            <a:r>
              <a:rPr lang="ru-RU" sz="1800" dirty="0" smtClean="0"/>
              <a:t/>
            </a:r>
            <a:br>
              <a:rPr lang="ru-RU" sz="1800" dirty="0" smtClean="0"/>
            </a:br>
            <a:r>
              <a:rPr lang="ru-RU" dirty="0"/>
              <a:t/>
            </a:r>
            <a:br>
              <a:rPr lang="ru-RU" dirty="0"/>
            </a:br>
            <a:endParaRPr lang="ru-RU" dirty="0"/>
          </a:p>
        </p:txBody>
      </p:sp>
      <p:pic>
        <p:nvPicPr>
          <p:cNvPr id="1027" name="Picture 3" descr="C:\Users\КЛАМАС\Desktop\блюдо\p_jCBLhiZA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036900">
            <a:off x="902160" y="7609429"/>
            <a:ext cx="1069237" cy="1061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7756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КЛАМАС\Desktop\блюдо\hello_html_71aa035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1143000" y="1121543"/>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rot="511114">
            <a:off x="3188004" y="1095114"/>
            <a:ext cx="3451701" cy="6559001"/>
          </a:xfrm>
        </p:spPr>
        <p:txBody>
          <a:bodyPr>
            <a:normAutofit/>
          </a:bodyPr>
          <a:lstStyle/>
          <a:p>
            <a:pPr marL="0" lvl="0" indent="0" fontAlgn="t">
              <a:buNone/>
            </a:pPr>
            <a:endParaRPr lang="ru-RU" sz="2400" dirty="0" smtClean="0"/>
          </a:p>
          <a:p>
            <a:pPr marL="0" indent="0" fontAlgn="t">
              <a:buNone/>
            </a:pPr>
            <a:endParaRPr lang="ru-RU" sz="2000" dirty="0" smtClean="0"/>
          </a:p>
          <a:p>
            <a:pPr marL="0" indent="0" fontAlgn="t">
              <a:buNone/>
            </a:pPr>
            <a:endParaRPr lang="ru-RU" sz="2000" dirty="0" smtClean="0"/>
          </a:p>
          <a:p>
            <a:pPr marL="0" indent="0" fontAlgn="t">
              <a:buNone/>
            </a:pPr>
            <a:endParaRPr lang="ru-RU" sz="2000" dirty="0" smtClean="0"/>
          </a:p>
        </p:txBody>
      </p:sp>
      <p:sp>
        <p:nvSpPr>
          <p:cNvPr id="4" name="Заголовок 3"/>
          <p:cNvSpPr>
            <a:spLocks noGrp="1"/>
          </p:cNvSpPr>
          <p:nvPr>
            <p:ph type="title"/>
          </p:nvPr>
        </p:nvSpPr>
        <p:spPr>
          <a:xfrm>
            <a:off x="342900" y="366184"/>
            <a:ext cx="6172200" cy="605416"/>
          </a:xfrm>
        </p:spPr>
        <p:txBody>
          <a:bodyPr>
            <a:normAutofit fontScale="90000"/>
          </a:bodyPr>
          <a:lstStyle/>
          <a:p>
            <a:pPr fontAlgn="t"/>
            <a:r>
              <a:rPr lang="ru-RU" cap="all" dirty="0" smtClean="0"/>
              <a:t/>
            </a:r>
            <a:br>
              <a:rPr lang="ru-RU" cap="all" dirty="0" smtClean="0"/>
            </a:br>
            <a:r>
              <a:rPr lang="ru-RU" cap="all" dirty="0"/>
              <a:t/>
            </a:r>
            <a:br>
              <a:rPr lang="ru-RU" cap="all" dirty="0"/>
            </a:br>
            <a:r>
              <a:rPr lang="ru-RU" cap="all" dirty="0" smtClean="0"/>
              <a:t/>
            </a:r>
            <a:br>
              <a:rPr lang="ru-RU" cap="all" dirty="0" smtClean="0"/>
            </a:br>
            <a:r>
              <a:rPr lang="ru-RU" cap="all" dirty="0"/>
              <a:t/>
            </a:r>
            <a:br>
              <a:rPr lang="ru-RU" cap="all" dirty="0"/>
            </a:br>
            <a:r>
              <a:rPr lang="ru-RU" cap="all" dirty="0" smtClean="0"/>
              <a:t/>
            </a:r>
            <a:br>
              <a:rPr lang="ru-RU" cap="all" dirty="0" smtClean="0"/>
            </a:br>
            <a:endParaRPr lang="ru-RU" dirty="0"/>
          </a:p>
        </p:txBody>
      </p:sp>
      <p:sp>
        <p:nvSpPr>
          <p:cNvPr id="2" name="Прямоугольник 1"/>
          <p:cNvSpPr/>
          <p:nvPr/>
        </p:nvSpPr>
        <p:spPr>
          <a:xfrm>
            <a:off x="188639" y="78462"/>
            <a:ext cx="6264697" cy="1231106"/>
          </a:xfrm>
          <a:prstGeom prst="rect">
            <a:avLst/>
          </a:prstGeom>
        </p:spPr>
        <p:txBody>
          <a:bodyPr wrap="square">
            <a:spAutoFit/>
          </a:bodyPr>
          <a:lstStyle/>
          <a:p>
            <a:r>
              <a:rPr lang="ru-RU" dirty="0"/>
              <a:t/>
            </a:r>
            <a:br>
              <a:rPr lang="ru-RU" dirty="0"/>
            </a:br>
            <a:r>
              <a:rPr lang="ru-RU" sz="2000" dirty="0"/>
              <a:t/>
            </a:r>
            <a:br>
              <a:rPr lang="ru-RU" sz="2000" dirty="0"/>
            </a:br>
            <a:r>
              <a:rPr lang="ru-RU" dirty="0"/>
              <a:t/>
            </a:r>
            <a:br>
              <a:rPr lang="ru-RU" dirty="0"/>
            </a:br>
            <a:endParaRPr lang="ru-RU" dirty="0"/>
          </a:p>
        </p:txBody>
      </p:sp>
      <p:pic>
        <p:nvPicPr>
          <p:cNvPr id="2050" name="Picture 2" descr="C:\Users\КЛАМАС\Desktop\блюдо\d-3BXYJSCoQ.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7320" y="144860"/>
            <a:ext cx="1925222" cy="2566962"/>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КЛАМАС\Desktop\блюдо\pcSyzhN9KDw.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47955" y="536369"/>
            <a:ext cx="1476280" cy="216024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КЛАМАС\Desktop\блюдо\nkfY2F9F_C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5948" y="3419872"/>
            <a:ext cx="4560293" cy="342021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КЛАМАС\Desktop\блюдо\nsYGRveDJTk.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4664" y="825248"/>
            <a:ext cx="1608247" cy="12061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27982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103</Words>
  <Application>Microsoft Office PowerPoint</Application>
  <PresentationFormat>Экран (4:3)</PresentationFormat>
  <Paragraphs>43</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Здоровое питание для детей</vt:lpstr>
      <vt:lpstr>Муниципальное казенное дошкольное образовательное учреждение «Детский сад комбинированного вида № 22» города Аши Челябинской области </vt:lpstr>
      <vt:lpstr>Презентация PowerPoint</vt:lpstr>
      <vt:lpstr>Рецепт второго блюда для детей </vt:lpstr>
      <vt:lpstr>             КАК ПРИГОТОВИТЬ Для приготовления самих тефтелей нам потребуется готовый куриный фарш. Его нужно положить в мисочку и слегка посолить. Добавлять какие-либо приправы не рекомендуется, так как для детей практически каждая приправа вредна. Итак, когда вы посолили фарш, нужно его немного помешать. Затем добавляем к фаршу сваренный рис. Опять перемешайте смесь. Далее, чтобы фарш не разваливался, нужно добавить к нему яйцо. Еще раз хорошо перемешайте фарш. Затем на противень, смазанный маслом, нужно поместить наши тефтельки. Скатайте из фарша небольшие шарики, примерно, как на картинку к рецепту. Уложите их на расстоянии друг от друга.  Запекайте тефтельки примерно 30 минут. Пока тефтели запекаются, нужно приготовить, чем мы будем украшать нашего спящего мишку. Если у вас с завтрака остались блины, то это хорошо. Но если нет, то нужно их испечь. Для этого возьмем одно яйцо, полстакана сметаны, соль, соду, немного сахара. Все тщательно перемешайте. На разогретую сковороду для блинов налейте немного теста и поджарьте с обеих сторон. У вас должно получиться несколько блинчиков. Для украшения возьмем морковь и сыр. Можно взять сырую или вареную морковь. Также нам пригодится перец и одна оливка для носика мишки. Перец нужно почистить и нарезать тонкими колечками. Из нескольких колечек сделайте звездочки. Оставшиеся части от перца нам пригодятся. Из них мы сделаем глазки и носик для мишки.  Из морковки сделайте шапочку для мишки, звездочку и месяц. Итак, когда все ингредиенты готовы, берем тарелку. На нее выкладываем две тефтельки. Одну накрываем блином, чтобы получилось подобие одеяла. С помощью зубочистки прикрепляем к мишке шапочку. Глазки и носик просто кладем на тефтельку. Из маленького кусочка оливки делаем черный носик для мишки. Вокруг на тарелке раскладываем месяц из моркови и звезды из огурца. Наше блюдо готово. Приятного аппетита вашим деткам!   </vt:lpstr>
      <vt:lpstr>     </vt:lpstr>
    </vt:vector>
  </TitlesOfParts>
  <Company>UralSOFT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Здоровое питание для детей</dc:title>
  <dc:creator>КЛАМАС</dc:creator>
  <cp:lastModifiedBy>КЛАМАС</cp:lastModifiedBy>
  <cp:revision>16</cp:revision>
  <dcterms:created xsi:type="dcterms:W3CDTF">2017-11-18T16:52:48Z</dcterms:created>
  <dcterms:modified xsi:type="dcterms:W3CDTF">2018-04-22T13:45:19Z</dcterms:modified>
</cp:coreProperties>
</file>