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7" r:id="rId3"/>
    <p:sldId id="282" r:id="rId4"/>
    <p:sldId id="278" r:id="rId5"/>
    <p:sldId id="281" r:id="rId6"/>
    <p:sldId id="280" r:id="rId7"/>
    <p:sldId id="268" r:id="rId8"/>
    <p:sldId id="270" r:id="rId9"/>
    <p:sldId id="271" r:id="rId10"/>
    <p:sldId id="274" r:id="rId11"/>
    <p:sldId id="284" r:id="rId12"/>
    <p:sldId id="283" r:id="rId13"/>
    <p:sldId id="275" r:id="rId14"/>
    <p:sldId id="279" r:id="rId15"/>
    <p:sldId id="285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  <a:srgbClr val="0000FF"/>
    <a:srgbClr val="FCBE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EA5BE-D99B-4613-9C43-1DDC86E67366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49D0A-0FC0-44A1-BBE2-3054C0A5B8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587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49D0A-0FC0-44A1-BBE2-3054C0A5B8E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967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4" descr="http://belgdb.ru/assets/templates/project/victorina_book/img/0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-6965"/>
            <a:ext cx="2495759" cy="2000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4000">
              <a:srgbClr val="FFFF00"/>
            </a:gs>
            <a:gs pos="98000">
              <a:srgbClr val="FF7A00"/>
            </a:gs>
            <a:gs pos="0">
              <a:srgbClr val="FF03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467544" y="332656"/>
            <a:ext cx="8352928" cy="5976664"/>
          </a:xfrm>
          <a:prstGeom prst="round2DiagRect">
            <a:avLst/>
          </a:prstGeom>
          <a:solidFill>
            <a:srgbClr val="FCBE10"/>
          </a:solidFill>
          <a:ln w="76200">
            <a:solidFill>
              <a:srgbClr val="C00000"/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http://uchitel-slovesnik.ru/data/uploads/s-knigoi-po-jizni/1.png"/>
          <p:cNvPicPr>
            <a:picLocks noChangeAspect="1" noChangeArrowheads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3808" y="4687010"/>
            <a:ext cx="2531967" cy="2185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ds04.infourok.ru/uploads/ex/01ea/000c7181-8b509c48/img1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29816" y="514431"/>
            <a:ext cx="7772400" cy="1042361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defRPr/>
            </a:pPr>
            <a:r>
              <a:rPr lang="ru-RU" altLang="ru-RU" sz="1400" b="1" dirty="0">
                <a:latin typeface="+mn-lt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altLang="ru-RU" sz="1400" b="1" dirty="0"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altLang="ru-RU" sz="1400" b="1" dirty="0" smtClean="0">
                <a:latin typeface="+mn-lt"/>
                <a:ea typeface="Calibri" pitchFamily="34" charset="0"/>
                <a:cs typeface="Times New Roman" pitchFamily="18" charset="0"/>
              </a:rPr>
              <a:t>«Детский </a:t>
            </a:r>
            <a:r>
              <a:rPr lang="ru-RU" altLang="ru-RU" sz="1400" b="1" dirty="0">
                <a:latin typeface="+mn-lt"/>
                <a:ea typeface="Calibri" pitchFamily="34" charset="0"/>
                <a:cs typeface="Times New Roman" pitchFamily="18" charset="0"/>
              </a:rPr>
              <a:t>сад </a:t>
            </a:r>
            <a:r>
              <a:rPr lang="ru-RU" altLang="ru-RU" sz="1400" b="1" dirty="0" smtClean="0">
                <a:latin typeface="+mn-lt"/>
                <a:ea typeface="Calibri" pitchFamily="34" charset="0"/>
                <a:cs typeface="Times New Roman" pitchFamily="18" charset="0"/>
              </a:rPr>
              <a:t>№</a:t>
            </a:r>
            <a:r>
              <a:rPr lang="ru-RU" altLang="ru-RU" sz="1400" b="1" dirty="0"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400" b="1" dirty="0" smtClean="0">
                <a:latin typeface="+mn-lt"/>
                <a:ea typeface="Calibri" pitchFamily="34" charset="0"/>
                <a:cs typeface="Times New Roman" pitchFamily="18" charset="0"/>
              </a:rPr>
              <a:t>2</a:t>
            </a:r>
            <a:endParaRPr lang="ru-RU" sz="14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2483604"/>
            <a:ext cx="74888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Проект 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«Моя любимая книга»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76256" y="4725144"/>
            <a:ext cx="23740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Выполнила:</a:t>
            </a:r>
          </a:p>
          <a:p>
            <a:r>
              <a:rPr lang="ru-RU" sz="1400" b="1" dirty="0" smtClean="0"/>
              <a:t>воспитатель</a:t>
            </a:r>
          </a:p>
          <a:p>
            <a:r>
              <a:rPr lang="ru-RU" sz="1400" b="1" dirty="0" smtClean="0"/>
              <a:t>Фофанова Л.В.</a:t>
            </a:r>
            <a:endParaRPr lang="ru-RU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5877272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г</a:t>
            </a:r>
            <a:r>
              <a:rPr lang="ru-RU" sz="1400" b="1" dirty="0" smtClean="0"/>
              <a:t>. Саров, 2018 год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60050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7096" y="329461"/>
            <a:ext cx="75253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4400" b="1" dirty="0">
                <a:solidFill>
                  <a:srgbClr val="FF0000"/>
                </a:solidFill>
                <a:latin typeface="+mj-lt"/>
              </a:rPr>
              <a:t>Подготовительный этап</a:t>
            </a:r>
            <a:br>
              <a:rPr lang="ru-RU" altLang="ru-RU" sz="4400" b="1" dirty="0">
                <a:solidFill>
                  <a:srgbClr val="FF0000"/>
                </a:solidFill>
                <a:latin typeface="+mj-lt"/>
              </a:rPr>
            </a:br>
            <a:endParaRPr lang="ru-RU" sz="4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052736"/>
            <a:ext cx="799467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ru-RU" altLang="ru-RU" sz="2400" b="1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 algn="just">
              <a:defRPr/>
            </a:pPr>
            <a:r>
              <a:rPr lang="ru-RU" altLang="ru-RU" b="1" dirty="0" smtClean="0">
                <a:solidFill>
                  <a:srgbClr val="0000FF"/>
                </a:solidFill>
                <a:cs typeface="Times New Roman" pitchFamily="18" charset="0"/>
              </a:rPr>
              <a:t>Мы </a:t>
            </a:r>
            <a:r>
              <a:rPr lang="ru-RU" altLang="ru-RU" b="1" dirty="0">
                <a:solidFill>
                  <a:srgbClr val="0000FF"/>
                </a:solidFill>
                <a:cs typeface="Times New Roman" pitchFamily="18" charset="0"/>
              </a:rPr>
              <a:t>сообщили родителям о предстоящей проектной деятельности с детьми по теме </a:t>
            </a:r>
            <a:r>
              <a:rPr lang="ru-RU" altLang="ru-RU" b="1" dirty="0" smtClean="0">
                <a:solidFill>
                  <a:srgbClr val="0000FF"/>
                </a:solidFill>
                <a:cs typeface="Times New Roman" pitchFamily="18" charset="0"/>
              </a:rPr>
              <a:t>«Моя любимая книга» .</a:t>
            </a:r>
          </a:p>
          <a:p>
            <a:pPr algn="just">
              <a:defRPr/>
            </a:pPr>
            <a:r>
              <a:rPr lang="ru-RU" b="1" dirty="0" smtClean="0"/>
              <a:t>Детям </a:t>
            </a:r>
            <a:r>
              <a:rPr lang="ru-RU" b="1" dirty="0"/>
              <a:t>и родителям было </a:t>
            </a:r>
            <a:r>
              <a:rPr lang="ru-RU" b="1" dirty="0" smtClean="0"/>
              <a:t>предложено: </a:t>
            </a: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r>
              <a:rPr lang="ru-RU" b="1" dirty="0" smtClean="0"/>
              <a:t>перечитать </a:t>
            </a:r>
            <a:r>
              <a:rPr lang="ru-RU" b="1" dirty="0"/>
              <a:t>любимые </a:t>
            </a:r>
            <a:r>
              <a:rPr lang="ru-RU" b="1" dirty="0" smtClean="0"/>
              <a:t>книжки;</a:t>
            </a: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r>
              <a:rPr lang="ru-RU" b="1" dirty="0" smtClean="0"/>
              <a:t>нарисовать </a:t>
            </a:r>
            <a:r>
              <a:rPr lang="ru-RU" b="1" dirty="0"/>
              <a:t>героев любимых </a:t>
            </a:r>
            <a:r>
              <a:rPr lang="ru-RU" b="1" dirty="0" smtClean="0"/>
              <a:t>книжек;</a:t>
            </a: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r>
              <a:rPr lang="ru-RU" b="1" dirty="0" smtClean="0"/>
              <a:t>принести </a:t>
            </a:r>
            <a:r>
              <a:rPr lang="ru-RU" b="1" dirty="0"/>
              <a:t>на выставку любимую </a:t>
            </a:r>
            <a:r>
              <a:rPr lang="ru-RU" b="1" dirty="0" smtClean="0"/>
              <a:t>книжку. </a:t>
            </a:r>
          </a:p>
          <a:p>
            <a:pPr algn="just">
              <a:defRPr/>
            </a:pPr>
            <a:r>
              <a:rPr lang="ru-RU" b="1" dirty="0" smtClean="0"/>
              <a:t>Мы призывали родителей </a:t>
            </a:r>
            <a:r>
              <a:rPr lang="ru-RU" altLang="ru-RU" b="1" dirty="0" smtClean="0">
                <a:cs typeface="Times New Roman" pitchFamily="18" charset="0"/>
              </a:rPr>
              <a:t>активно </a:t>
            </a:r>
            <a:r>
              <a:rPr lang="ru-RU" altLang="ru-RU" b="1" dirty="0">
                <a:cs typeface="Times New Roman" pitchFamily="18" charset="0"/>
              </a:rPr>
              <a:t>участвовать в реализации проектной деятельности вместе с </a:t>
            </a:r>
            <a:r>
              <a:rPr lang="ru-RU" altLang="ru-RU" b="1" dirty="0" smtClean="0">
                <a:cs typeface="Times New Roman" pitchFamily="18" charset="0"/>
              </a:rPr>
              <a:t>нами; постарались </a:t>
            </a:r>
            <a:r>
              <a:rPr lang="ru-RU" altLang="ru-RU" b="1" dirty="0">
                <a:cs typeface="Times New Roman" pitchFamily="18" charset="0"/>
              </a:rPr>
              <a:t>заинтересовать родителей в создании условий для реализации проекта (принести рисунки  с любимым героем, раскраски </a:t>
            </a:r>
            <a:r>
              <a:rPr lang="ru-RU" altLang="ru-RU" sz="2000" b="1" dirty="0">
                <a:cs typeface="Times New Roman" pitchFamily="18" charset="0"/>
              </a:rPr>
              <a:t>по сказкам).</a:t>
            </a:r>
            <a:r>
              <a:rPr lang="ru-RU" sz="2000" dirty="0"/>
              <a:t> </a:t>
            </a:r>
          </a:p>
          <a:p>
            <a:pPr lvl="1" algn="just">
              <a:defRPr/>
            </a:pPr>
            <a:endParaRPr lang="ru-RU" altLang="ru-RU" b="1" dirty="0"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01"/>
          <a:stretch/>
        </p:blipFill>
        <p:spPr>
          <a:xfrm>
            <a:off x="4427984" y="4149080"/>
            <a:ext cx="3890214" cy="2274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405341" y="4963091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Выставка любимых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книг детей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807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5" y="1046471"/>
            <a:ext cx="3528391" cy="2440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5" y="3645511"/>
            <a:ext cx="3683751" cy="2309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163" y="2362598"/>
            <a:ext cx="3225794" cy="217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32172" y="1549607"/>
            <a:ext cx="39678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a typeface="Times New Roman" panose="02020603050405020304" pitchFamily="18" charset="0"/>
              </a:rPr>
              <a:t>Постановка </a:t>
            </a:r>
            <a:r>
              <a:rPr lang="ru-RU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сказки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ea typeface="Times New Roman" panose="02020603050405020304" pitchFamily="18" charset="0"/>
              </a:rPr>
              <a:t>«</a:t>
            </a:r>
            <a:r>
              <a:rPr lang="ru-RU" b="1" dirty="0" err="1">
                <a:solidFill>
                  <a:srgbClr val="FF0000"/>
                </a:solidFill>
                <a:ea typeface="Times New Roman" panose="02020603050405020304" pitchFamily="18" charset="0"/>
              </a:rPr>
              <a:t>Заюшкина</a:t>
            </a:r>
            <a:r>
              <a:rPr lang="ru-RU" b="1" dirty="0">
                <a:solidFill>
                  <a:srgbClr val="FF0000"/>
                </a:solidFill>
                <a:ea typeface="Times New Roman" panose="02020603050405020304" pitchFamily="18" charset="0"/>
              </a:rPr>
              <a:t> избушка»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7484" y="4539548"/>
            <a:ext cx="40945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Отгадывание кроссвордов, лабиринтов по теме «в мире сказок»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22791" y="5928170"/>
            <a:ext cx="3627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Создание книжек-малышек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58701" y="422990"/>
            <a:ext cx="46586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cs typeface="Times New Roman" panose="02020603050405020304" pitchFamily="18" charset="0"/>
              </a:rPr>
              <a:t>Основной этап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07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211" y="827710"/>
            <a:ext cx="3772263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719199" y="4125909"/>
            <a:ext cx="41328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Конструирование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«Сказочный дворец для Зайки»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852062" y="890718"/>
            <a:ext cx="3923928" cy="2942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977822" y="4101743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Конструирование из бумаги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«Мой любимый сказочный герой»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848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68759" y="280051"/>
            <a:ext cx="696376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Заключительный этап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138694"/>
            <a:ext cx="5112568" cy="3088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результате </a:t>
            </a:r>
            <a:r>
              <a:rPr lang="ru-RU" sz="2000" b="1" dirty="0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познакомились с творчеством детских </a:t>
            </a:r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писателей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ыли 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организованы для детей тематические </a:t>
            </a:r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выставки;</a:t>
            </a: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детьми 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были созданы творческие работы по любимым </a:t>
            </a:r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произведениям;</a:t>
            </a: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родители 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воспитанников познакомились с информацией по воспитанию любви к чтению. </a:t>
            </a:r>
            <a:endParaRPr lang="ru-RU" sz="20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80" y="879177"/>
            <a:ext cx="3250112" cy="1973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0759" y="3343504"/>
            <a:ext cx="3709727" cy="2017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0356" y="1049492"/>
            <a:ext cx="2724421" cy="1769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745824" y="2769362"/>
            <a:ext cx="3898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Выставка книжек-самоделок»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58953" y="2852534"/>
            <a:ext cx="36872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Выставка рисунков на тему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«Моя </a:t>
            </a:r>
            <a:r>
              <a:rPr lang="ru-RU" b="1" dirty="0">
                <a:solidFill>
                  <a:srgbClr val="FF0000"/>
                </a:solidFill>
              </a:rPr>
              <a:t>любимая сказка».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136716" y="5301907"/>
            <a:ext cx="36872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Выставка рисунков на тему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«Сказочный дворец»».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509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1" y="1772817"/>
            <a:ext cx="5400600" cy="3706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203848" y="5479646"/>
            <a:ext cx="35541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Наши </a:t>
            </a:r>
            <a:r>
              <a:rPr lang="ru-RU" sz="2000" b="1" dirty="0" smtClean="0">
                <a:solidFill>
                  <a:srgbClr val="FF0000"/>
                </a:solidFill>
              </a:rPr>
              <a:t>книжки-малышки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4100" name="Picture 4" descr="https://image.jimcdn.com/app/cms/image/transf/dimension=476x1024:format=png/path/sb7b23e7dec2668b8/image/i963ef0183c05f81b/version/1476254790/image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4742" y="280687"/>
            <a:ext cx="2731745" cy="1492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0559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Делаем вывод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400" b="1" dirty="0" smtClean="0"/>
              <a:t>Расширился кругозор </a:t>
            </a:r>
            <a:r>
              <a:rPr lang="ru-RU" sz="2400" b="1" dirty="0"/>
              <a:t>детей о </a:t>
            </a:r>
            <a:r>
              <a:rPr lang="ru-RU" sz="2400" b="1" dirty="0" smtClean="0"/>
              <a:t>различных книгах и </a:t>
            </a:r>
            <a:r>
              <a:rPr lang="ru-RU" sz="2400" b="1" dirty="0"/>
              <a:t>их героях.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b="1" dirty="0" smtClean="0"/>
              <a:t>Дети научились сопереживать </a:t>
            </a:r>
            <a:r>
              <a:rPr lang="ru-RU" sz="2400" b="1" dirty="0"/>
              <a:t>героям, находить пути выхода из трудных </a:t>
            </a:r>
            <a:r>
              <a:rPr lang="ru-RU" sz="2400" b="1" dirty="0" smtClean="0"/>
              <a:t>ситуаций, разыгрывать по </a:t>
            </a:r>
            <a:r>
              <a:rPr lang="ru-RU" sz="2400" b="1" dirty="0"/>
              <a:t>просьбе взрослого и по самостоятельному замыслу сценок из понравившегося </a:t>
            </a:r>
            <a:r>
              <a:rPr lang="ru-RU" sz="2400" b="1" dirty="0" smtClean="0"/>
              <a:t>произведения, перевоплощаться</a:t>
            </a:r>
            <a:r>
              <a:rPr lang="ru-RU" sz="2400" b="1" dirty="0"/>
              <a:t>, импровизировать, брать на себя роль</a:t>
            </a:r>
            <a:r>
              <a:rPr lang="ru-RU" sz="2400" b="1" dirty="0" smtClean="0"/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b="1" dirty="0" smtClean="0"/>
              <a:t>У детей повысился интерес  к стремлению получать знания из книги.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618466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992888" cy="193508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8" name="Picture 6" descr="https://cdn3.imgbb.ru/user/132/1325571/201510/a624f0f08274a00462a0ae5214ba526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852936"/>
            <a:ext cx="3863316" cy="3143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045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«Чтение в годы детства — это прежде воспитание сердца, прикосновение человеч">
            <a:hlinkClick r:id="rId2" tooltip="&quot;«Чтение в годы детства — это прежде воспитание сердца, прикосновение человеч...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5040560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s://2.bp.blogspot.com/-MSZktK2I98U/WNzeUBMy3sI/AAAAAAAAA0s/c8_kXsozqEMEG-IwesyDZg0Azk7ZxdTwQCLcB/s1600/%25D0%25BA%25D0%25B545.gif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996952"/>
            <a:ext cx="2688234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4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5688633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defRPr/>
            </a:pPr>
            <a:r>
              <a:rPr lang="ru-RU" altLang="ru-RU" sz="3200" b="1" dirty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3200" b="1" dirty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7" y="548680"/>
            <a:ext cx="691377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Паспорт проекта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54233"/>
            <a:ext cx="7200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Тип проекта:</a:t>
            </a:r>
          </a:p>
          <a:p>
            <a:pPr algn="ctr">
              <a:defRPr/>
            </a:pPr>
            <a:r>
              <a:rPr lang="ru-RU" sz="2800" b="1" dirty="0" err="1">
                <a:cs typeface="Times New Roman" panose="02020603050405020304" pitchFamily="18" charset="0"/>
              </a:rPr>
              <a:t>исследовательско</a:t>
            </a:r>
            <a:r>
              <a:rPr lang="ru-RU" sz="2800" b="1" dirty="0">
                <a:cs typeface="Times New Roman" panose="02020603050405020304" pitchFamily="18" charset="0"/>
              </a:rPr>
              <a:t> – творческий.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Продолжительность </a:t>
            </a:r>
            <a:r>
              <a:rPr lang="ru-RU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проекта</a:t>
            </a:r>
          </a:p>
          <a:p>
            <a:pPr algn="ctr">
              <a:defRPr/>
            </a:pPr>
            <a:r>
              <a:rPr lang="ru-RU" sz="2800" b="1" dirty="0" smtClean="0">
                <a:cs typeface="Times New Roman" panose="02020603050405020304" pitchFamily="18" charset="0"/>
              </a:rPr>
              <a:t>1 неделя недели </a:t>
            </a:r>
          </a:p>
          <a:p>
            <a:pPr algn="ctr">
              <a:defRPr/>
            </a:pPr>
            <a:r>
              <a:rPr lang="ru-RU" sz="2800" b="1" dirty="0" smtClean="0">
                <a:cs typeface="Times New Roman" panose="02020603050405020304" pitchFamily="18" charset="0"/>
              </a:rPr>
              <a:t>(со</a:t>
            </a:r>
            <a:r>
              <a:rPr 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cs typeface="Times New Roman" panose="02020603050405020304" pitchFamily="18" charset="0"/>
              </a:rPr>
              <a:t>2 апреля по 6 апреля)</a:t>
            </a:r>
            <a:endParaRPr lang="ru-RU" sz="2800" b="1" dirty="0"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По количеству участников:</a:t>
            </a:r>
          </a:p>
          <a:p>
            <a:pPr algn="ctr">
              <a:defRPr/>
            </a:pPr>
            <a:r>
              <a:rPr lang="ru-RU" sz="2800" b="1" dirty="0">
                <a:cs typeface="Times New Roman" panose="02020603050405020304" pitchFamily="18" charset="0"/>
              </a:rPr>
              <a:t>групповой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Участники проекта:</a:t>
            </a:r>
          </a:p>
          <a:p>
            <a:pPr algn="ctr"/>
            <a:r>
              <a:rPr lang="ru-RU" sz="2800" b="1" dirty="0" smtClean="0">
                <a:cs typeface="Times New Roman" panose="02020603050405020304" pitchFamily="18" charset="0"/>
              </a:rPr>
              <a:t>дети </a:t>
            </a:r>
            <a:r>
              <a:rPr lang="ru-RU" sz="2800" b="1" dirty="0">
                <a:cs typeface="Times New Roman" panose="02020603050405020304" pitchFamily="18" charset="0"/>
              </a:rPr>
              <a:t>подготовительной к школе группы, их родители, </a:t>
            </a:r>
            <a:r>
              <a:rPr lang="ru-RU" sz="2800" b="1" dirty="0" smtClean="0">
                <a:cs typeface="Times New Roman" panose="02020603050405020304" pitchFamily="18" charset="0"/>
              </a:rPr>
              <a:t>воспитатели группы.</a:t>
            </a:r>
            <a:endParaRPr lang="ru-RU" sz="28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45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5688633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defRPr/>
            </a:pPr>
            <a:r>
              <a:rPr lang="ru-RU" altLang="ru-RU" sz="3200" b="1" dirty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3200" b="1" dirty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83668" y="548680"/>
            <a:ext cx="59766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Цель проекта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6244" y="2151451"/>
            <a:ext cx="7486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00"/>
                </a:solidFill>
                <a:ea typeface="Times New Roman" panose="02020603050405020304" pitchFamily="18" charset="0"/>
              </a:rPr>
              <a:t>П</a:t>
            </a:r>
            <a:r>
              <a:rPr lang="ru-RU" sz="28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риобщение </a:t>
            </a:r>
            <a:r>
              <a:rPr lang="ru-RU" sz="2800" b="1" dirty="0">
                <a:solidFill>
                  <a:srgbClr val="000000"/>
                </a:solidFill>
                <a:ea typeface="Times New Roman" panose="02020603050405020304" pitchFamily="18" charset="0"/>
              </a:rPr>
              <a:t>детей к книжной культуре, повышение интереса к стремлению получать знания через книгу.</a:t>
            </a:r>
            <a:endParaRPr lang="ru-RU" sz="2800" b="1" dirty="0"/>
          </a:p>
        </p:txBody>
      </p:sp>
      <p:pic>
        <p:nvPicPr>
          <p:cNvPr id="5122" name="Picture 2" descr="http://www.playcast.ru/uploads/2016/08/27/19713482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537012"/>
            <a:ext cx="1813982" cy="2703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72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5688633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defRPr/>
            </a:pPr>
            <a:r>
              <a:rPr lang="ru-RU" altLang="ru-RU" sz="3200" b="1" dirty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3200" b="1" dirty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68203" y="307975"/>
            <a:ext cx="719745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r>
              <a:rPr lang="ru-RU" sz="4400" b="1" dirty="0">
                <a:solidFill>
                  <a:srgbClr val="FF0000"/>
                </a:solidFill>
              </a:rPr>
              <a:t> проекта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93254" y="1462137"/>
            <a:ext cx="7955210" cy="4994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680"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На сегодняшнее время многие дети </a:t>
            </a:r>
            <a:endParaRPr lang="ru-RU" b="1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0680" algn="just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воспринимают книгу, как источник </a:t>
            </a:r>
            <a:r>
              <a:rPr lang="ru-RU" b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знания</a:t>
            </a:r>
            <a:r>
              <a:rPr lang="ru-RU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как показывает практика у современных детей есть другой выбор – это компьютерные игры. Родители также поощряют выбор детей к играм, за частую сами не берут книгу в руки, не читая детям. Таким образом, не прививается интерес к книгам. Необходимость приобщения детей к чтению бесспорна. </a:t>
            </a:r>
            <a:endParaRPr lang="ru-RU" b="1" dirty="0" smtClean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0680" algn="just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Данный </a:t>
            </a:r>
            <a:r>
              <a:rPr lang="ru-RU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проект позволяет в условиях ДОУ расширять знания детей о книге, как о произведении искусства, источник познавательной информации, прививает интерес к чтению художественной литературе.  Ведь книга совершенствует ум ребёнка, помогает овладеть речью, познавать окружающий мир. Процесс общения дошкольника с книгой – это процесс становления в нем личности, обогащения его внутреннего мира, формирование нравственных человеческих качеств.</a:t>
            </a:r>
            <a:endParaRPr lang="ru-RU" sz="14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82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5688633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defRPr/>
            </a:pPr>
            <a:r>
              <a:rPr lang="ru-RU" altLang="ru-RU" sz="3200" b="1" dirty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3200" b="1" dirty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419202"/>
            <a:ext cx="7630616" cy="5394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680" algn="ctr">
              <a:lnSpc>
                <a:spcPct val="107000"/>
              </a:lnSpc>
              <a:spcAft>
                <a:spcPts val="0"/>
              </a:spcAft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Педагогические задачи 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проекта </a:t>
            </a:r>
            <a:endParaRPr lang="ru-RU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0680" algn="just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 Формирование у детей понимание того, что книга – основной источник знаний;</a:t>
            </a:r>
            <a:endParaRPr lang="ru-RU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60680"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Ознакомление </a:t>
            </a:r>
            <a:r>
              <a:rPr lang="ru-RU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 историей создания книги, работой книжных издательств и библиотек, закрепить знания культурного обращения с книгой, коллективного чтения книг, поведения в библиотеке и книжном уголке.</a:t>
            </a:r>
            <a:endParaRPr lang="ru-RU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60680"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Развитие </a:t>
            </a:r>
            <a:r>
              <a:rPr lang="ru-RU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интереса у дошкольников к художественной и познавательной литературе.</a:t>
            </a:r>
            <a:endParaRPr lang="ru-RU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60680"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b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Формирование </a:t>
            </a:r>
            <a:r>
              <a:rPr lang="ru-RU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проектно</a:t>
            </a:r>
            <a:r>
              <a:rPr lang="ru-RU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– исследовательских умений и навыков при создании книжного уголка: выявлять проблему, самостоятельно искать нужное решение и анализировать полученные результаты.</a:t>
            </a:r>
            <a:endParaRPr lang="ru-RU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60680"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b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Создание </a:t>
            </a:r>
            <a:r>
              <a:rPr lang="ru-RU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условий для детского творчества.</a:t>
            </a:r>
            <a:endParaRPr lang="ru-RU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0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Этапы проекта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11277" y="1417638"/>
            <a:ext cx="8003232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4400" b="1" dirty="0" smtClean="0">
                <a:solidFill>
                  <a:srgbClr val="FF0000"/>
                </a:solidFill>
                <a:cs typeface="Times New Roman" pitchFamily="18" charset="0"/>
              </a:rPr>
              <a:t>Подготовительный:  </a:t>
            </a:r>
          </a:p>
          <a:p>
            <a:pPr algn="ctr">
              <a:defRPr/>
            </a:pPr>
            <a:endParaRPr lang="ru-RU" altLang="ru-RU" sz="2000" b="1" dirty="0">
              <a:solidFill>
                <a:srgbClr val="FF0000"/>
              </a:solidFill>
              <a:cs typeface="Times New Roman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2000" b="1" dirty="0" smtClean="0"/>
              <a:t>Постановка цели </a:t>
            </a:r>
            <a:r>
              <a:rPr lang="ru-RU" sz="2000" b="1" dirty="0"/>
              <a:t>и </a:t>
            </a:r>
            <a:r>
              <a:rPr lang="ru-RU" sz="2000" b="1" dirty="0" smtClean="0"/>
              <a:t>задач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2000" b="1" dirty="0" smtClean="0"/>
              <a:t>Опрос </a:t>
            </a:r>
            <a:r>
              <a:rPr lang="ru-RU" sz="2000" b="1" dirty="0"/>
              <a:t>детей «Моя любимая </a:t>
            </a:r>
            <a:r>
              <a:rPr lang="ru-RU" sz="2000" b="1" dirty="0" smtClean="0"/>
              <a:t>книга</a:t>
            </a:r>
            <a:r>
              <a:rPr lang="ru-RU" sz="2000" b="1" dirty="0"/>
              <a:t>» </a:t>
            </a:r>
            <a:endParaRPr lang="ru-RU" sz="2000" b="1" dirty="0" smtClean="0"/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2000" b="1" dirty="0" smtClean="0"/>
              <a:t>Изучение </a:t>
            </a:r>
            <a:r>
              <a:rPr lang="ru-RU" sz="2000" b="1" dirty="0"/>
              <a:t>методической </a:t>
            </a:r>
            <a:r>
              <a:rPr lang="ru-RU" sz="2000" b="1" dirty="0" smtClean="0"/>
              <a:t>литературы, разработка </a:t>
            </a:r>
            <a:r>
              <a:rPr lang="ru-RU" sz="2000" b="1" dirty="0"/>
              <a:t>плана совместных мероприятий. </a:t>
            </a:r>
            <a:endParaRPr lang="ru-RU" sz="2000" b="1" dirty="0" smtClean="0"/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2000" b="1" dirty="0" smtClean="0"/>
              <a:t>Создание </a:t>
            </a:r>
            <a:r>
              <a:rPr lang="ru-RU" sz="2000" b="1" dirty="0"/>
              <a:t>у детей мотивации к проектной деятельности;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2000" b="1" dirty="0"/>
              <a:t>Ознакомление родителей с условиями, задачами проектной деятельности, алгоритмами совместной деятельности с детьми.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ru-RU" altLang="ru-RU" b="1" dirty="0"/>
          </a:p>
        </p:txBody>
      </p:sp>
    </p:spTree>
    <p:extLst>
      <p:ext uri="{BB962C8B-B14F-4D97-AF65-F5344CB8AC3E}">
        <p14:creationId xmlns:p14="http://schemas.microsoft.com/office/powerpoint/2010/main" val="1939985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220579"/>
            <a:ext cx="38164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Основной</a:t>
            </a:r>
            <a:endParaRPr lang="ru-RU" sz="4400" b="1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990020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 smtClean="0"/>
              <a:t>Беседы </a:t>
            </a:r>
            <a:r>
              <a:rPr lang="ru-RU" b="1" dirty="0"/>
              <a:t>с детьми: </a:t>
            </a:r>
            <a:r>
              <a:rPr lang="ru-RU" b="1" dirty="0" smtClean="0"/>
              <a:t>«</a:t>
            </a:r>
            <a:r>
              <a:rPr lang="ru-RU" b="1" dirty="0"/>
              <a:t>Книга - наш лучший друг», «Правила пользования книгой</a:t>
            </a:r>
            <a:r>
              <a:rPr lang="ru-RU" b="1" dirty="0" smtClean="0"/>
              <a:t>», « </a:t>
            </a:r>
            <a:r>
              <a:rPr lang="ru-RU" b="1" dirty="0"/>
              <a:t>Что такое книга?», «Откуда пришла книга»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 smtClean="0"/>
              <a:t>Отгадывание кроссворда</a:t>
            </a:r>
            <a:r>
              <a:rPr lang="ru-RU" b="1" dirty="0"/>
              <a:t> </a:t>
            </a:r>
            <a:r>
              <a:rPr lang="ru-RU" b="1" dirty="0" smtClean="0"/>
              <a:t>«В мире сказок» и лабиринтов .</a:t>
            </a:r>
            <a:endParaRPr lang="ru-RU" b="1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/>
              <a:t>Изготовление книжек </a:t>
            </a:r>
            <a:r>
              <a:rPr lang="ru-RU" b="1" dirty="0" smtClean="0"/>
              <a:t>самоделок</a:t>
            </a:r>
            <a:r>
              <a:rPr lang="ru-RU" b="1" dirty="0"/>
              <a:t> </a:t>
            </a:r>
            <a:r>
              <a:rPr lang="ru-RU" b="1" dirty="0" smtClean="0"/>
              <a:t>на различную тематику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 smtClean="0"/>
              <a:t>Реализация </a:t>
            </a:r>
            <a:r>
              <a:rPr lang="ru-RU" b="1" dirty="0"/>
              <a:t>плана совместных мероприятий </a:t>
            </a:r>
            <a:r>
              <a:rPr lang="ru-RU" b="1" dirty="0" smtClean="0"/>
              <a:t>через </a:t>
            </a:r>
            <a:r>
              <a:rPr lang="ru-RU" b="1" dirty="0"/>
              <a:t>интеграцию разных видов детской деятельности</a:t>
            </a:r>
            <a:r>
              <a:rPr lang="ru-RU" b="1" dirty="0" smtClean="0"/>
              <a:t>.</a:t>
            </a:r>
            <a:r>
              <a:rPr lang="ru-RU" b="1" dirty="0"/>
              <a:t> </a:t>
            </a:r>
            <a:endParaRPr lang="ru-RU" b="1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 smtClean="0"/>
              <a:t>Чтение </a:t>
            </a:r>
            <a:r>
              <a:rPr lang="ru-RU" b="1" dirty="0"/>
              <a:t>русских народных сказок «</a:t>
            </a:r>
            <a:r>
              <a:rPr lang="ru-RU" b="1" dirty="0" err="1"/>
              <a:t>Заюшкина</a:t>
            </a:r>
            <a:r>
              <a:rPr lang="ru-RU" b="1" dirty="0"/>
              <a:t> избушка», </a:t>
            </a:r>
            <a:r>
              <a:rPr lang="ru-RU" b="1" dirty="0" smtClean="0"/>
              <a:t>«</a:t>
            </a:r>
            <a:r>
              <a:rPr lang="ru-RU" b="1" dirty="0"/>
              <a:t>Три медведя», «Маша и медведь», «Три поросенка», «Кот, петух и лиса», «Лисичка со скалочкой», «Петушок и бобовое зернышко», «Вершки и корешки», «Бычок- смоляной </a:t>
            </a:r>
            <a:r>
              <a:rPr lang="ru-RU" b="1" dirty="0" smtClean="0"/>
              <a:t>бочок».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 smtClean="0"/>
              <a:t>Организация </a:t>
            </a:r>
            <a:r>
              <a:rPr lang="ru-RU" b="1" dirty="0"/>
              <a:t>в центре книги словесных и дидактических игры, </a:t>
            </a:r>
            <a:r>
              <a:rPr lang="ru-RU" b="1" dirty="0" smtClean="0"/>
              <a:t>упражнений </a:t>
            </a:r>
            <a:r>
              <a:rPr lang="ru-RU" b="1" dirty="0"/>
              <a:t> и </a:t>
            </a:r>
            <a:r>
              <a:rPr lang="ru-RU" b="1" dirty="0" smtClean="0"/>
              <a:t>заданий.</a:t>
            </a:r>
            <a:endParaRPr lang="ru-RU" b="1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 smtClean="0"/>
              <a:t>Рисование «Моя любимая сказка».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 smtClean="0"/>
              <a:t>Конструирование «Сказочный дворец для Зайки».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31637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3894" y="548680"/>
            <a:ext cx="54569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altLang="ru-RU" sz="44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Заключительный</a:t>
            </a:r>
            <a:endParaRPr lang="ru-RU" altLang="ru-RU" sz="4400" b="1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333432"/>
            <a:ext cx="7704856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/>
              <a:t>Организация выставки </a:t>
            </a:r>
            <a:r>
              <a:rPr lang="ru-RU" sz="2000" b="1" dirty="0" smtClean="0"/>
              <a:t>рисунков «Моя любимая сказка»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/>
              <a:t>Оформление </a:t>
            </a:r>
            <a:r>
              <a:rPr lang="ru-RU" sz="2000" b="1" dirty="0"/>
              <a:t>книжного центра книжками-самоделками, рисунками.</a:t>
            </a:r>
            <a:endParaRPr lang="ru-RU" altLang="ru-RU" sz="20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/>
          </a:p>
        </p:txBody>
      </p:sp>
      <p:pic>
        <p:nvPicPr>
          <p:cNvPr id="1026" name="Picture 2" descr="https://rostovcena.ru/files/products/93b8b5aea6f7ccbcd022dfb9f356c05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7" y="2708920"/>
            <a:ext cx="4878351" cy="13148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knowanswer.ru/database/images/image-3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1919" y="3068960"/>
            <a:ext cx="2880320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4653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479</Words>
  <Application>Microsoft Office PowerPoint</Application>
  <PresentationFormat>Экран (4:3)</PresentationFormat>
  <Paragraphs>91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Schoolbook</vt:lpstr>
      <vt:lpstr>Times New Roman</vt:lpstr>
      <vt:lpstr>Wingdings</vt:lpstr>
      <vt:lpstr>Тема Office</vt:lpstr>
      <vt:lpstr>Муниципальное бюджетное дошкольное образовательное учреждение «Детский сад № 2</vt:lpstr>
      <vt:lpstr>Презентация PowerPoint</vt:lpstr>
      <vt:lpstr> </vt:lpstr>
      <vt:lpstr> </vt:lpstr>
      <vt:lpstr> </vt:lpstr>
      <vt:lpstr> </vt:lpstr>
      <vt:lpstr>Этапы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Делаем вывод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 в России –  больше, чем поэт</dc:title>
  <dc:creator>Samsung</dc:creator>
  <cp:lastModifiedBy>Любовь Фофанова</cp:lastModifiedBy>
  <cp:revision>30</cp:revision>
  <dcterms:created xsi:type="dcterms:W3CDTF">2018-03-30T11:48:12Z</dcterms:created>
  <dcterms:modified xsi:type="dcterms:W3CDTF">2018-04-23T17:39:36Z</dcterms:modified>
</cp:coreProperties>
</file>