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88"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1AA309-1EC5-4468-BB81-46112D62F07C}" type="datetimeFigureOut">
              <a:rPr lang="ru-RU" smtClean="0"/>
              <a:t>25.03.2015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66D960-4BAE-4CF3-A6B2-E8D35F50917E}" type="slidenum">
              <a:rPr lang="ru-RU" smtClean="0"/>
              <a:t>‹#›</a:t>
            </a:fld>
            <a:endParaRPr lang="ru-RU"/>
          </a:p>
        </p:txBody>
      </p:sp>
    </p:spTree>
    <p:extLst>
      <p:ext uri="{BB962C8B-B14F-4D97-AF65-F5344CB8AC3E}">
        <p14:creationId xmlns:p14="http://schemas.microsoft.com/office/powerpoint/2010/main" val="3830961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466D960-4BAE-4CF3-A6B2-E8D35F50917E}" type="slidenum">
              <a:rPr lang="ru-RU" smtClean="0"/>
              <a:t>1</a:t>
            </a:fld>
            <a:endParaRPr lang="ru-RU"/>
          </a:p>
        </p:txBody>
      </p:sp>
    </p:spTree>
    <p:extLst>
      <p:ext uri="{BB962C8B-B14F-4D97-AF65-F5344CB8AC3E}">
        <p14:creationId xmlns:p14="http://schemas.microsoft.com/office/powerpoint/2010/main" val="3057947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92886CD0-6E57-46E2-867C-EE11DEAAA4B6}" type="datetimeFigureOut">
              <a:rPr lang="ru-RU" smtClean="0"/>
              <a:t>25.03.2015</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12152BD1-0A56-4DA9-93F1-CF7BD874F094}"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2886CD0-6E57-46E2-867C-EE11DEAAA4B6}" type="datetimeFigureOut">
              <a:rPr lang="ru-RU" smtClean="0"/>
              <a:t>25.03.2015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152BD1-0A56-4DA9-93F1-CF7BD874F09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2886CD0-6E57-46E2-867C-EE11DEAAA4B6}" type="datetimeFigureOut">
              <a:rPr lang="ru-RU" smtClean="0"/>
              <a:t>25.03.2015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152BD1-0A56-4DA9-93F1-CF7BD874F09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92886CD0-6E57-46E2-867C-EE11DEAAA4B6}" type="datetimeFigureOut">
              <a:rPr lang="ru-RU" smtClean="0"/>
              <a:t>25.03.2015</a:t>
            </a:fld>
            <a:endParaRPr lang="ru-RU"/>
          </a:p>
        </p:txBody>
      </p:sp>
      <p:sp>
        <p:nvSpPr>
          <p:cNvPr id="9" name="Номер слайда 8"/>
          <p:cNvSpPr>
            <a:spLocks noGrp="1"/>
          </p:cNvSpPr>
          <p:nvPr>
            <p:ph type="sldNum" sz="quarter" idx="15"/>
          </p:nvPr>
        </p:nvSpPr>
        <p:spPr/>
        <p:txBody>
          <a:bodyPr rtlCol="0"/>
          <a:lstStyle/>
          <a:p>
            <a:fld id="{12152BD1-0A56-4DA9-93F1-CF7BD874F094}"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92886CD0-6E57-46E2-867C-EE11DEAAA4B6}" type="datetimeFigureOut">
              <a:rPr lang="ru-RU" smtClean="0"/>
              <a:t>25.03.2015</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12152BD1-0A56-4DA9-93F1-CF7BD874F094}"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92886CD0-6E57-46E2-867C-EE11DEAAA4B6}" type="datetimeFigureOut">
              <a:rPr lang="ru-RU" smtClean="0"/>
              <a:t>25.03.2015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152BD1-0A56-4DA9-93F1-CF7BD874F094}" type="slidenum">
              <a:rPr lang="ru-RU" smtClean="0"/>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92886CD0-6E57-46E2-867C-EE11DEAAA4B6}" type="datetimeFigureOut">
              <a:rPr lang="ru-RU" smtClean="0"/>
              <a:t>25.03.2015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2152BD1-0A56-4DA9-93F1-CF7BD874F094}" type="slidenum">
              <a:rPr lang="ru-RU" smtClean="0"/>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92886CD0-6E57-46E2-867C-EE11DEAAA4B6}" type="datetimeFigureOut">
              <a:rPr lang="ru-RU" smtClean="0"/>
              <a:t>25.03.2015</a:t>
            </a:fld>
            <a:endParaRPr lang="ru-RU"/>
          </a:p>
        </p:txBody>
      </p:sp>
      <p:sp>
        <p:nvSpPr>
          <p:cNvPr id="7" name="Номер слайда 6"/>
          <p:cNvSpPr>
            <a:spLocks noGrp="1"/>
          </p:cNvSpPr>
          <p:nvPr>
            <p:ph type="sldNum" sz="quarter" idx="11"/>
          </p:nvPr>
        </p:nvSpPr>
        <p:spPr/>
        <p:txBody>
          <a:bodyPr rtlCol="0"/>
          <a:lstStyle/>
          <a:p>
            <a:fld id="{12152BD1-0A56-4DA9-93F1-CF7BD874F094}"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2886CD0-6E57-46E2-867C-EE11DEAAA4B6}" type="datetimeFigureOut">
              <a:rPr lang="ru-RU" smtClean="0"/>
              <a:t>25.03.2015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2152BD1-0A56-4DA9-93F1-CF7BD874F09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92886CD0-6E57-46E2-867C-EE11DEAAA4B6}" type="datetimeFigureOut">
              <a:rPr lang="ru-RU" smtClean="0"/>
              <a:t>25.03.2015</a:t>
            </a:fld>
            <a:endParaRPr lang="ru-RU"/>
          </a:p>
        </p:txBody>
      </p:sp>
      <p:sp>
        <p:nvSpPr>
          <p:cNvPr id="22" name="Номер слайда 21"/>
          <p:cNvSpPr>
            <a:spLocks noGrp="1"/>
          </p:cNvSpPr>
          <p:nvPr>
            <p:ph type="sldNum" sz="quarter" idx="15"/>
          </p:nvPr>
        </p:nvSpPr>
        <p:spPr/>
        <p:txBody>
          <a:bodyPr rtlCol="0"/>
          <a:lstStyle/>
          <a:p>
            <a:fld id="{12152BD1-0A56-4DA9-93F1-CF7BD874F094}"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92886CD0-6E57-46E2-867C-EE11DEAAA4B6}" type="datetimeFigureOut">
              <a:rPr lang="ru-RU" smtClean="0"/>
              <a:t>25.03.2015</a:t>
            </a:fld>
            <a:endParaRPr lang="ru-RU"/>
          </a:p>
        </p:txBody>
      </p:sp>
      <p:sp>
        <p:nvSpPr>
          <p:cNvPr id="18" name="Номер слайда 17"/>
          <p:cNvSpPr>
            <a:spLocks noGrp="1"/>
          </p:cNvSpPr>
          <p:nvPr>
            <p:ph type="sldNum" sz="quarter" idx="11"/>
          </p:nvPr>
        </p:nvSpPr>
        <p:spPr/>
        <p:txBody>
          <a:bodyPr rtlCol="0"/>
          <a:lstStyle/>
          <a:p>
            <a:fld id="{12152BD1-0A56-4DA9-93F1-CF7BD874F094}"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2886CD0-6E57-46E2-867C-EE11DEAAA4B6}" type="datetimeFigureOut">
              <a:rPr lang="ru-RU" smtClean="0"/>
              <a:t>25.03.2015</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2152BD1-0A56-4DA9-93F1-CF7BD874F094}"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63688" y="1124744"/>
            <a:ext cx="6499056" cy="5184576"/>
          </a:xfrm>
        </p:spPr>
        <p:txBody>
          <a:bodyPr>
            <a:noAutofit/>
          </a:bodyPr>
          <a:lstStyle/>
          <a:p>
            <a:pPr algn="ctr">
              <a:lnSpc>
                <a:spcPct val="115000"/>
              </a:lnSpc>
              <a:spcAft>
                <a:spcPts val="1000"/>
              </a:spcAft>
            </a:pPr>
            <a:r>
              <a:rPr lang="ru-RU" sz="4000" dirty="0" smtClean="0">
                <a:latin typeface="Times New Roman"/>
                <a:ea typeface="Calibri"/>
                <a:cs typeface="Times New Roman"/>
              </a:rPr>
              <a:t/>
            </a:r>
            <a:br>
              <a:rPr lang="ru-RU" sz="4000" dirty="0" smtClean="0">
                <a:latin typeface="Times New Roman"/>
                <a:ea typeface="Calibri"/>
                <a:cs typeface="Times New Roman"/>
              </a:rPr>
            </a:br>
            <a:r>
              <a:rPr lang="ru-RU" sz="4000" dirty="0" smtClean="0">
                <a:latin typeface="Times New Roman"/>
                <a:ea typeface="Calibri"/>
                <a:cs typeface="Times New Roman"/>
              </a:rPr>
              <a:t/>
            </a:r>
            <a:br>
              <a:rPr lang="ru-RU" sz="4000" dirty="0" smtClean="0">
                <a:latin typeface="Times New Roman"/>
                <a:ea typeface="Calibri"/>
                <a:cs typeface="Times New Roman"/>
              </a:rPr>
            </a:br>
            <a:r>
              <a:rPr lang="ru-RU" sz="4000" dirty="0" smtClean="0">
                <a:latin typeface="Times New Roman"/>
                <a:ea typeface="Calibri"/>
                <a:cs typeface="Times New Roman"/>
              </a:rPr>
              <a:t>Использование активных методов обучения при изучении профессионального модуля «младшая медицинская сестра».</a:t>
            </a:r>
            <a:r>
              <a:rPr lang="ru-RU" sz="4000" dirty="0" smtClean="0">
                <a:latin typeface="Calibri"/>
                <a:ea typeface="Calibri"/>
                <a:cs typeface="Times New Roman"/>
              </a:rPr>
              <a:t/>
            </a:r>
            <a:br>
              <a:rPr lang="ru-RU" sz="4000" dirty="0" smtClean="0">
                <a:latin typeface="Calibri"/>
                <a:ea typeface="Calibri"/>
                <a:cs typeface="Times New Roman"/>
              </a:rPr>
            </a:br>
            <a:endParaRPr lang="ru-RU" sz="4000" dirty="0"/>
          </a:p>
        </p:txBody>
      </p:sp>
    </p:spTree>
    <p:extLst>
      <p:ext uri="{BB962C8B-B14F-4D97-AF65-F5344CB8AC3E}">
        <p14:creationId xmlns:p14="http://schemas.microsoft.com/office/powerpoint/2010/main" val="1341156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
          </p:nvPr>
        </p:nvSpPr>
        <p:spPr>
          <a:xfrm>
            <a:off x="3707904" y="404664"/>
            <a:ext cx="5112568" cy="5256584"/>
          </a:xfrm>
        </p:spPr>
        <p:txBody>
          <a:bodyPr>
            <a:noAutofit/>
          </a:bodyPr>
          <a:lstStyle/>
          <a:p>
            <a:pPr marL="0" indent="0">
              <a:buNone/>
            </a:pPr>
            <a:r>
              <a:rPr lang="ru-RU" sz="2800" dirty="0">
                <a:latin typeface="Times New Roman"/>
                <a:ea typeface="Calibri"/>
              </a:rPr>
              <a:t>Под активными методами обучения понимают такие способы и приемы педагогического воздействия, которые побуждают обучаемых к мыслительной активности, к проявлению творческого, исследовательского подхода и поиску новых идей для решения разнообразных задач по специальности.</a:t>
            </a:r>
            <a:br>
              <a:rPr lang="ru-RU" sz="2800" dirty="0">
                <a:latin typeface="Times New Roman"/>
                <a:ea typeface="Calibri"/>
              </a:rPr>
            </a:br>
            <a:endParaRPr lang="ru-RU" sz="2800" dirty="0"/>
          </a:p>
        </p:txBody>
      </p:sp>
      <p:pic>
        <p:nvPicPr>
          <p:cNvPr id="2050" name="Picture 2" descr="C:\Users\Елена\Desktop\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204864"/>
            <a:ext cx="3600400" cy="30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7802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
          </p:nvPr>
        </p:nvSpPr>
        <p:spPr>
          <a:xfrm>
            <a:off x="755576" y="908720"/>
            <a:ext cx="7408333" cy="5544616"/>
          </a:xfrm>
        </p:spPr>
        <p:txBody>
          <a:bodyPr>
            <a:normAutofit/>
          </a:bodyPr>
          <a:lstStyle/>
          <a:p>
            <a:pPr marL="0" indent="0">
              <a:lnSpc>
                <a:spcPct val="115000"/>
              </a:lnSpc>
              <a:spcAft>
                <a:spcPts val="1000"/>
              </a:spcAft>
              <a:buNone/>
            </a:pPr>
            <a:r>
              <a:rPr lang="ru-RU" sz="2600" dirty="0">
                <a:effectLst/>
                <a:latin typeface="Times New Roman"/>
                <a:ea typeface="Calibri"/>
                <a:cs typeface="Times New Roman"/>
              </a:rPr>
              <a:t>Активные методы обучения базируются на экспериментально установленных фактах о том, что в памяти человека запечатлевается до 90% того, что он делает, а именно отработка медицинских навыков на фантомах, до 50% </a:t>
            </a:r>
            <a:r>
              <a:rPr lang="ru-RU" sz="2600" dirty="0" smtClean="0">
                <a:effectLst/>
                <a:latin typeface="Times New Roman"/>
                <a:ea typeface="Calibri"/>
                <a:cs typeface="Times New Roman"/>
              </a:rPr>
              <a:t>,того </a:t>
            </a:r>
            <a:r>
              <a:rPr lang="ru-RU" sz="2600" dirty="0">
                <a:effectLst/>
                <a:latin typeface="Times New Roman"/>
                <a:ea typeface="Calibri"/>
                <a:cs typeface="Times New Roman"/>
              </a:rPr>
              <a:t>что он </a:t>
            </a:r>
            <a:r>
              <a:rPr lang="ru-RU" sz="2600" dirty="0" smtClean="0">
                <a:effectLst/>
                <a:latin typeface="Times New Roman"/>
                <a:ea typeface="Calibri"/>
                <a:cs typeface="Times New Roman"/>
              </a:rPr>
              <a:t>видит-демонстрация </a:t>
            </a:r>
            <a:r>
              <a:rPr lang="ru-RU" sz="2600" dirty="0">
                <a:effectLst/>
                <a:latin typeface="Times New Roman"/>
                <a:ea typeface="Calibri"/>
                <a:cs typeface="Times New Roman"/>
              </a:rPr>
              <a:t>учебных фильмов </a:t>
            </a:r>
            <a:r>
              <a:rPr lang="ru-RU" sz="2600" dirty="0" smtClean="0">
                <a:effectLst/>
                <a:latin typeface="Times New Roman"/>
                <a:ea typeface="Calibri"/>
                <a:cs typeface="Times New Roman"/>
              </a:rPr>
              <a:t>и </a:t>
            </a:r>
            <a:r>
              <a:rPr lang="ru-RU" sz="2600" dirty="0">
                <a:effectLst/>
                <a:latin typeface="Times New Roman"/>
                <a:ea typeface="Calibri"/>
                <a:cs typeface="Times New Roman"/>
              </a:rPr>
              <a:t>10% того, что он </a:t>
            </a:r>
            <a:r>
              <a:rPr lang="ru-RU" sz="2600" dirty="0" smtClean="0">
                <a:effectLst/>
                <a:latin typeface="Times New Roman"/>
                <a:ea typeface="Calibri"/>
                <a:cs typeface="Times New Roman"/>
              </a:rPr>
              <a:t>слышит- </a:t>
            </a:r>
            <a:r>
              <a:rPr lang="ru-RU" sz="2600" dirty="0">
                <a:effectLst/>
                <a:latin typeface="Times New Roman"/>
                <a:ea typeface="Calibri"/>
                <a:cs typeface="Times New Roman"/>
              </a:rPr>
              <a:t>проведение лекций и семинаров по </a:t>
            </a:r>
            <a:r>
              <a:rPr lang="ru-RU" sz="2600" dirty="0" smtClean="0">
                <a:effectLst/>
                <a:latin typeface="Times New Roman"/>
                <a:ea typeface="Calibri"/>
                <a:cs typeface="Times New Roman"/>
              </a:rPr>
              <a:t>предмету. </a:t>
            </a:r>
            <a:r>
              <a:rPr lang="ru-RU" sz="2600" dirty="0">
                <a:effectLst/>
                <a:latin typeface="Times New Roman"/>
                <a:ea typeface="Calibri"/>
                <a:cs typeface="Times New Roman"/>
              </a:rPr>
              <a:t>Следовательно, наиболее эффективная форма обучения должна основываться на активном включении в соответствующее </a:t>
            </a:r>
            <a:r>
              <a:rPr lang="ru-RU" sz="2600" dirty="0" smtClean="0">
                <a:effectLst/>
                <a:latin typeface="Times New Roman"/>
                <a:ea typeface="Calibri"/>
                <a:cs typeface="Times New Roman"/>
              </a:rPr>
              <a:t>действие. </a:t>
            </a:r>
            <a:endParaRPr lang="ru-RU" sz="2600" dirty="0">
              <a:effectLst/>
              <a:latin typeface="Calibri"/>
              <a:ea typeface="Calibri"/>
              <a:cs typeface="Times New Roman"/>
            </a:endParaRPr>
          </a:p>
          <a:p>
            <a:pPr marL="0" indent="0">
              <a:buNone/>
            </a:pPr>
            <a:endParaRPr lang="ru-RU" dirty="0"/>
          </a:p>
        </p:txBody>
      </p:sp>
    </p:spTree>
    <p:extLst>
      <p:ext uri="{BB962C8B-B14F-4D97-AF65-F5344CB8AC3E}">
        <p14:creationId xmlns:p14="http://schemas.microsoft.com/office/powerpoint/2010/main" val="133164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
          </p:nvPr>
        </p:nvSpPr>
        <p:spPr>
          <a:xfrm>
            <a:off x="827584" y="476672"/>
            <a:ext cx="7596832" cy="5649491"/>
          </a:xfrm>
        </p:spPr>
        <p:txBody>
          <a:bodyPr>
            <a:noAutofit/>
          </a:bodyPr>
          <a:lstStyle/>
          <a:p>
            <a:pPr marL="18288" indent="0">
              <a:buNone/>
            </a:pPr>
            <a:r>
              <a:rPr lang="ru-RU" sz="2000" dirty="0">
                <a:effectLst/>
                <a:latin typeface="Times New Roman"/>
                <a:ea typeface="Calibri"/>
              </a:rPr>
              <a:t>«Групповой тренинг» служит для обучения манипуляционной технике на фантомах с применением алгоритмов манипуляции. Суть методики заключается  в том, что студенты в процессе обучения имитируют профессиональную деятельность медицинской сестры, выполняя необходимые манипуляции на фантомах. Занятия по  этой методике проводятся в доклиническом кабинете. Для каждого студента оснащается свое рабочее место согласно теме практического занятия. Преподаватель демонстрирует манипуляцию на фантоме, затем группа студентов повторяет данную манипуляцию по алгоритму. Если  один студент выполнил манипуляцию неточно, то студенты-эксперты исправляют ошибки. После этого преподаватель выделяет время для закрепления манипуляции в виде группового тренинга.  Студенты, быстро изучившие манипуляцию, становятся экспертами для других. Таким образом, преподаватель обучает манипуляциям всех студентов.  </a:t>
            </a:r>
            <a:br>
              <a:rPr lang="ru-RU" sz="2000" dirty="0">
                <a:effectLst/>
                <a:latin typeface="Times New Roman"/>
                <a:ea typeface="Calibri"/>
              </a:rPr>
            </a:br>
            <a:endParaRPr lang="ru-RU" sz="2000" dirty="0">
              <a:effectLst/>
            </a:endParaRPr>
          </a:p>
        </p:txBody>
      </p:sp>
    </p:spTree>
    <p:extLst>
      <p:ext uri="{BB962C8B-B14F-4D97-AF65-F5344CB8AC3E}">
        <p14:creationId xmlns:p14="http://schemas.microsoft.com/office/powerpoint/2010/main" val="3269693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
          </p:nvPr>
        </p:nvSpPr>
        <p:spPr>
          <a:xfrm>
            <a:off x="3995936" y="692696"/>
            <a:ext cx="4932536" cy="5505475"/>
          </a:xfrm>
        </p:spPr>
        <p:txBody>
          <a:bodyPr>
            <a:normAutofit fontScale="92500" lnSpcReduction="20000"/>
          </a:bodyPr>
          <a:lstStyle/>
          <a:p>
            <a:pPr marL="0" indent="0">
              <a:buNone/>
            </a:pPr>
            <a:r>
              <a:rPr lang="ru-RU" dirty="0">
                <a:effectLst/>
                <a:latin typeface="Times New Roman"/>
                <a:ea typeface="Calibri"/>
              </a:rPr>
              <a:t>Решение ситуационных задач»- это элементы активного обучения, направленные на формирование клинического мышления. По основам сестринского дела ситуационная задача направлена на определение нарушенных потребностей пациента. Использование ситуационных задач на практических занятиях помогает студенту выбрать приоритетную проблему, которая требует сестринского ухода. Решение таких задач помогает закрепить теоретические знания по теме занятия. Постепенно преподаватель переходит от простых ситуационных задач к сложным. </a:t>
            </a:r>
            <a:br>
              <a:rPr lang="ru-RU" dirty="0">
                <a:effectLst/>
                <a:latin typeface="Times New Roman"/>
                <a:ea typeface="Calibri"/>
              </a:rPr>
            </a:br>
            <a:endParaRPr lang="ru-RU" dirty="0">
              <a:effectLst/>
            </a:endParaRPr>
          </a:p>
        </p:txBody>
      </p:sp>
      <p:pic>
        <p:nvPicPr>
          <p:cNvPr id="3074" name="Picture 2" descr="C:\Users\Елена\Desktop\fb9484b4a364f7bd680868df80f8fd0c0ed63f55_7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7" y="1844824"/>
            <a:ext cx="3888432" cy="3269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5753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
          </p:nvPr>
        </p:nvSpPr>
        <p:spPr>
          <a:xfrm>
            <a:off x="5076056" y="692696"/>
            <a:ext cx="3816424" cy="4824537"/>
          </a:xfrm>
        </p:spPr>
        <p:txBody>
          <a:bodyPr>
            <a:noAutofit/>
          </a:bodyPr>
          <a:lstStyle/>
          <a:p>
            <a:pPr marL="0" indent="0">
              <a:buNone/>
            </a:pPr>
            <a:r>
              <a:rPr lang="ru-RU" sz="2800" dirty="0" smtClean="0">
                <a:effectLst/>
                <a:latin typeface="Times New Roman"/>
                <a:ea typeface="Calibri"/>
              </a:rPr>
              <a:t>«Деловая </a:t>
            </a:r>
            <a:r>
              <a:rPr lang="ru-RU" sz="2800" dirty="0">
                <a:effectLst/>
                <a:latin typeface="Times New Roman"/>
                <a:ea typeface="Calibri"/>
              </a:rPr>
              <a:t>игра</a:t>
            </a:r>
            <a:r>
              <a:rPr lang="ru-RU" sz="2800" dirty="0" smtClean="0">
                <a:effectLst/>
                <a:latin typeface="Times New Roman"/>
                <a:ea typeface="Calibri"/>
              </a:rPr>
              <a:t>»</a:t>
            </a:r>
          </a:p>
          <a:p>
            <a:pPr marL="0" indent="0">
              <a:buNone/>
            </a:pPr>
            <a:r>
              <a:rPr lang="ru-RU" sz="2800" dirty="0" smtClean="0">
                <a:effectLst/>
                <a:latin typeface="Times New Roman"/>
                <a:ea typeface="Calibri"/>
              </a:rPr>
              <a:t> Цель: выполнение </a:t>
            </a:r>
            <a:r>
              <a:rPr lang="ru-RU" sz="2800" dirty="0">
                <a:effectLst/>
                <a:latin typeface="Times New Roman"/>
                <a:ea typeface="Calibri"/>
              </a:rPr>
              <a:t>определенной профессиональной деятельности. Например, сбор информации о пациенте или выявление нарушенных потребностей, проблем пациента. </a:t>
            </a:r>
            <a:endParaRPr lang="ru-RU" sz="2800" dirty="0">
              <a:effectLst/>
            </a:endParaRPr>
          </a:p>
        </p:txBody>
      </p:sp>
      <p:pic>
        <p:nvPicPr>
          <p:cNvPr id="4098" name="Picture 2" descr="C:\Users\Елена\Desktop\getIma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5" y="1556792"/>
            <a:ext cx="4680520" cy="36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9126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
          </p:nvPr>
        </p:nvSpPr>
        <p:spPr>
          <a:xfrm>
            <a:off x="872067" y="1412776"/>
            <a:ext cx="7408333" cy="4713387"/>
          </a:xfrm>
        </p:spPr>
        <p:txBody>
          <a:bodyPr/>
          <a:lstStyle/>
          <a:p>
            <a:pPr marL="0" indent="0">
              <a:buNone/>
            </a:pPr>
            <a:r>
              <a:rPr lang="ru-RU" dirty="0" smtClean="0"/>
              <a:t> </a:t>
            </a:r>
          </a:p>
          <a:p>
            <a:pPr marL="0" indent="0">
              <a:buNone/>
            </a:pPr>
            <a:endParaRPr lang="ru-RU" sz="3600" dirty="0"/>
          </a:p>
          <a:p>
            <a:pPr marL="0" indent="0">
              <a:buNone/>
            </a:pPr>
            <a:endParaRPr lang="ru-RU" sz="3600" dirty="0" smtClean="0"/>
          </a:p>
          <a:p>
            <a:pPr marL="0" indent="0">
              <a:buNone/>
            </a:pPr>
            <a:r>
              <a:rPr lang="ru-RU" sz="3600" dirty="0" smtClean="0"/>
              <a:t>          Спасибо за внимание.</a:t>
            </a:r>
            <a:endParaRPr lang="ru-RU" sz="3600" dirty="0"/>
          </a:p>
        </p:txBody>
      </p:sp>
    </p:spTree>
    <p:extLst>
      <p:ext uri="{BB962C8B-B14F-4D97-AF65-F5344CB8AC3E}">
        <p14:creationId xmlns:p14="http://schemas.microsoft.com/office/powerpoint/2010/main" val="35103428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126</TotalTime>
  <Words>227</Words>
  <Application>Microsoft Office PowerPoint</Application>
  <PresentationFormat>Экран (4:3)</PresentationFormat>
  <Paragraphs>12</Paragraphs>
  <Slides>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Эркер</vt:lpstr>
      <vt:lpstr>  Использование активных методов обучения при изучении профессионального модуля «младшая медицинская сестра».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Елена</dc:creator>
  <cp:lastModifiedBy>Елена</cp:lastModifiedBy>
  <cp:revision>7</cp:revision>
  <dcterms:created xsi:type="dcterms:W3CDTF">2015-03-24T19:39:12Z</dcterms:created>
  <dcterms:modified xsi:type="dcterms:W3CDTF">2015-03-24T21:52:24Z</dcterms:modified>
</cp:coreProperties>
</file>