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sldIdLst>
    <p:sldId id="256" r:id="rId2"/>
    <p:sldId id="297" r:id="rId3"/>
    <p:sldId id="280" r:id="rId4"/>
    <p:sldId id="274" r:id="rId5"/>
    <p:sldId id="287" r:id="rId6"/>
    <p:sldId id="277" r:id="rId7"/>
    <p:sldId id="278" r:id="rId8"/>
    <p:sldId id="279" r:id="rId9"/>
    <p:sldId id="298" r:id="rId10"/>
    <p:sldId id="295" r:id="rId11"/>
    <p:sldId id="288" r:id="rId12"/>
    <p:sldId id="289" r:id="rId13"/>
    <p:sldId id="290" r:id="rId14"/>
    <p:sldId id="291" r:id="rId15"/>
    <p:sldId id="292" r:id="rId16"/>
    <p:sldId id="293" r:id="rId17"/>
    <p:sldId id="283" r:id="rId18"/>
    <p:sldId id="284" r:id="rId19"/>
    <p:sldId id="286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FF66"/>
    <a:srgbClr val="FF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25" autoAdjust="0"/>
    <p:restoredTop sz="99642" autoAdjust="0"/>
  </p:normalViewPr>
  <p:slideViewPr>
    <p:cSldViewPr>
      <p:cViewPr varScale="1">
        <p:scale>
          <a:sx n="66" d="100"/>
          <a:sy n="66" d="100"/>
        </p:scale>
        <p:origin x="-12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28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28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6B19BF-A0AC-4AF7-B378-3DB51E7B35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7BEDA-3320-4DDF-87FD-7FA4B8329F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EE012-11D7-4E97-B890-EBF5468194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A4921-5DA9-478B-A78C-6FCAA50286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658CC-0D73-4E06-8D48-35A7810EBE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42C32-C9EA-4010-841C-794AB9347D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0697C-D073-420B-86A1-B28F993801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CE5FB-ADF5-4C14-9F4E-706F7FA471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A27B-414D-473D-8E09-BBD4FA8426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DBEE7-4697-4070-B84C-B259EA2B4B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CB42A-B51E-4661-AC35-D4A71812BE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5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39026CB-C16C-43BE-8EC0-E09614762D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dnews.ru/documents/9891/ins.jpg" TargetMode="External"/><Relationship Id="rId2" Type="http://schemas.openxmlformats.org/officeDocument/2006/relationships/hyperlink" Target="http://www.aucu.ru/files/images/61-bpo/myfoto/board9_3143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edpost.ru/elfinder/files/89845827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sta.com.ua/upload/tinymce/page_56_1.jpg" TargetMode="External"/><Relationship Id="rId2" Type="http://schemas.openxmlformats.org/officeDocument/2006/relationships/hyperlink" Target="http://www.metal-stanki.ru/img/stanki/tokarnyiy_stanok_trens_sn_32_705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fel.ru/uploads/posts/2011-08/1312284713_elektrodrel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llustrators.ru/uploads/illustration/image/449553/449553_original.jpg" TargetMode="External"/><Relationship Id="rId2" Type="http://schemas.openxmlformats.org/officeDocument/2006/relationships/hyperlink" Target="http://www.ru.all.biz/img/ru/service_catalog/26412.jpe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krtrans.at.ua/269f288f49_143489.jpg" TargetMode="External"/><Relationship Id="rId4" Type="http://schemas.openxmlformats.org/officeDocument/2006/relationships/hyperlink" Target="http://www.kz.all.biz/img/kz/service_catalog/72386.jpeg?rrr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gagarin3.my1.ru/Zametki/Lift.JPG" TargetMode="External"/><Relationship Id="rId2" Type="http://schemas.openxmlformats.org/officeDocument/2006/relationships/hyperlink" Target="http://lift-gid.ru/wp-content/uploads/Jeskalator-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16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214422"/>
            <a:ext cx="9036050" cy="21605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7500" b="1" dirty="0" smtClean="0">
                <a:solidFill>
                  <a:srgbClr val="FFFF00"/>
                </a:solidFill>
                <a:latin typeface="Verdana" pitchFamily="34" charset="0"/>
              </a:rPr>
              <a:t>Классификация машин</a:t>
            </a:r>
          </a:p>
        </p:txBody>
      </p:sp>
      <p:sp>
        <p:nvSpPr>
          <p:cNvPr id="3" name="Управляющая кнопка: назад 2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3"/>
          <p:cNvSpPr>
            <a:spLocks noGrp="1"/>
          </p:cNvSpPr>
          <p:nvPr/>
        </p:nvSpPr>
        <p:spPr bwMode="auto">
          <a:xfrm>
            <a:off x="755576" y="4149080"/>
            <a:ext cx="684076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400" b="1" u="sng" dirty="0"/>
              <a:t>Автор</a:t>
            </a:r>
            <a:r>
              <a:rPr lang="ru-RU" sz="2400" u="sng" dirty="0"/>
              <a:t>:</a:t>
            </a:r>
            <a:r>
              <a:rPr lang="en-US" sz="2400" dirty="0"/>
              <a:t> </a:t>
            </a:r>
            <a:r>
              <a:rPr lang="ru-RU" sz="2400" dirty="0"/>
              <a:t>  </a:t>
            </a:r>
            <a:r>
              <a:rPr lang="ru-RU" sz="2400" dirty="0" err="1"/>
              <a:t>Мурнукова</a:t>
            </a:r>
            <a:r>
              <a:rPr lang="ru-RU" sz="2400" dirty="0"/>
              <a:t> Светлана Анатольевна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u="sng" dirty="0"/>
              <a:t>Место работы, должность:</a:t>
            </a:r>
            <a:r>
              <a:rPr lang="ru-RU" sz="2400" b="1" dirty="0"/>
              <a:t>   </a:t>
            </a:r>
            <a:r>
              <a:rPr lang="ru-RU" sz="2400" dirty="0" smtClean="0"/>
              <a:t>МАОУ лицей № 18 г.Калининграда</a:t>
            </a:r>
            <a:endParaRPr lang="ru-RU" sz="2400" dirty="0"/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14620"/>
            <a:ext cx="8229600" cy="11398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Спасибо за внимание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endshow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398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Энергетические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132873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преобразуют один вид энергии в другой</a:t>
            </a:r>
            <a:endParaRPr lang="ru-RU" dirty="0"/>
          </a:p>
        </p:txBody>
      </p:sp>
      <p:pic>
        <p:nvPicPr>
          <p:cNvPr id="4" name="Picture 16" descr="http://www.aucu.ru/files/images/61-bpo/myfoto/board9_31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3116"/>
            <a:ext cx="2928926" cy="221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4282" y="4429132"/>
            <a:ext cx="45005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Электродвигатель - преобразует какой-либо вид энергии в механическое движение</a:t>
            </a:r>
            <a:endParaRPr lang="ru-RU" sz="2400" dirty="0"/>
          </a:p>
        </p:txBody>
      </p:sp>
      <p:pic>
        <p:nvPicPr>
          <p:cNvPr id="7" name="Picture 18" descr="http://www.3dnews.ru/documents/9891/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928802"/>
            <a:ext cx="250763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000628" y="4429132"/>
            <a:ext cx="41433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Динамо-машина - преобразует механическое движение в какой-либо другой вид энергии</a:t>
            </a:r>
            <a:endParaRPr lang="ru-RU" sz="2400" dirty="0"/>
          </a:p>
        </p:txBody>
      </p:sp>
      <p:sp>
        <p:nvSpPr>
          <p:cNvPr id="10" name="Управляющая кнопка: назад 9">
            <a:hlinkClick r:id="rId4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398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  <a:cs typeface="Times New Roman" pitchFamily="18" charset="0"/>
              </a:rPr>
              <a:t>Информационные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1285884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преобразуют один вид информации в другой.</a:t>
            </a:r>
          </a:p>
          <a:p>
            <a:endParaRPr lang="ru-RU" dirty="0"/>
          </a:p>
        </p:txBody>
      </p:sp>
      <p:pic>
        <p:nvPicPr>
          <p:cNvPr id="4" name="Picture 20" descr="http://zedpost.ru/elfinder/files/89845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4643438" cy="34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57290" y="6072206"/>
            <a:ext cx="1957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Компьютер</a:t>
            </a:r>
          </a:p>
        </p:txBody>
      </p:sp>
      <p:pic>
        <p:nvPicPr>
          <p:cNvPr id="6" name="Picture 22" descr="http://imagestun.com/wp-content/uploads/2014/12/tsifrovaya_videokamera_panasonic_hc-v500ee-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406177"/>
            <a:ext cx="4357686" cy="290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929322" y="5643578"/>
            <a:ext cx="2295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Видеокамера</a:t>
            </a:r>
          </a:p>
        </p:txBody>
      </p:sp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Рабочие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18288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выполняют определенную работу, преобразуя окружающий нас мир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398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Технологические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714379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преобразуют материалы.</a:t>
            </a:r>
            <a:endParaRPr lang="ru-RU" dirty="0"/>
          </a:p>
        </p:txBody>
      </p:sp>
      <p:pic>
        <p:nvPicPr>
          <p:cNvPr id="4" name="Picture 16" descr="http://gooosha.ru/wp-content/uploads/2015/02/%D0%AD%D0%BB%D0%B5%D0%BA%D1%82%D1%80%D0%BE%D1%80%D1%83%D0%B1%D0%B0%D0%BD%D0%BE%D0%BA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500174"/>
            <a:ext cx="2571736" cy="185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://bfel.ru/uploads/posts/2011-08/1312284713_elektrodre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0"/>
            <a:ext cx="1928794" cy="192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www.metal-stanki.ru/img/stanki/tokarnyiy_stanok_trens_sn_32_705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643050"/>
            <a:ext cx="557877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http://www.alista.com.ua/upload/tinymce/page_56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337386"/>
            <a:ext cx="2928958" cy="352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назад 7">
            <a:hlinkClick r:id="rId6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398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Транспортные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1114419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перемещают грузы и пассажиров (все виды транспорта)</a:t>
            </a:r>
          </a:p>
          <a:p>
            <a:endParaRPr lang="ru-RU" dirty="0"/>
          </a:p>
        </p:txBody>
      </p:sp>
      <p:pic>
        <p:nvPicPr>
          <p:cNvPr id="4" name="Picture 2" descr="http://www.ru.all.biz/img/ru/service_catalog/2641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85992"/>
            <a:ext cx="31179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illustrators.ru/uploads/illustration/image/449553/449553_origina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4238627"/>
            <a:ext cx="3929058" cy="261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://www.kz.all.biz/img/kz/service_catalog/72386.jpeg?rrr=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000240"/>
            <a:ext cx="3143240" cy="1268157"/>
          </a:xfrm>
          <a:prstGeom prst="rect">
            <a:avLst/>
          </a:prstGeom>
          <a:noFill/>
        </p:spPr>
      </p:pic>
      <p:pic>
        <p:nvPicPr>
          <p:cNvPr id="27652" name="Picture 4" descr="http://ukrtrans.at.ua/269f288f49_14348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14A7F"/>
              </a:clrFrom>
              <a:clrTo>
                <a:srgbClr val="014A7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357430"/>
            <a:ext cx="3314692" cy="2202713"/>
          </a:xfrm>
          <a:prstGeom prst="rect">
            <a:avLst/>
          </a:prstGeom>
          <a:noFill/>
        </p:spPr>
      </p:pic>
      <p:pic>
        <p:nvPicPr>
          <p:cNvPr id="27654" name="Picture 6" descr="http://www.ulsu.ru/i/news/4063/13.06.06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857760"/>
            <a:ext cx="2374168" cy="1714512"/>
          </a:xfrm>
          <a:prstGeom prst="rect">
            <a:avLst/>
          </a:prstGeom>
          <a:noFill/>
        </p:spPr>
      </p:pic>
      <p:sp>
        <p:nvSpPr>
          <p:cNvPr id="10" name="Управляющая кнопка: назад 9">
            <a:hlinkClick r:id="rId7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Транспортирующие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7"/>
            <a:ext cx="8229600" cy="114300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перемещают грузы и пассажиров на небольшие расстояния</a:t>
            </a:r>
          </a:p>
          <a:p>
            <a:pPr algn="ctr">
              <a:defRPr/>
            </a:pPr>
            <a:endParaRPr lang="ru-RU" b="1" dirty="0"/>
          </a:p>
        </p:txBody>
      </p:sp>
      <p:pic>
        <p:nvPicPr>
          <p:cNvPr id="45058" name="Picture 2" descr="http://www.optimizoff.ru/userdata/image/kon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3829050" cy="22574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4786322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Конвейер</a:t>
            </a:r>
            <a:endParaRPr lang="ru-RU" dirty="0"/>
          </a:p>
        </p:txBody>
      </p:sp>
      <p:pic>
        <p:nvPicPr>
          <p:cNvPr id="45060" name="Picture 4" descr="http://lift-gid.ru/wp-content/uploads/Jeskalator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285992"/>
            <a:ext cx="2666992" cy="26669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14810" y="5214950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Эскалатор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5143512"/>
            <a:ext cx="1571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Лифт</a:t>
            </a:r>
            <a:endParaRPr lang="ru-RU" dirty="0"/>
          </a:p>
        </p:txBody>
      </p:sp>
      <p:pic>
        <p:nvPicPr>
          <p:cNvPr id="45062" name="Picture 6" descr="http://gagarin3.my1.ru/Zametki/Li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747" y="2143116"/>
            <a:ext cx="2125253" cy="2833671"/>
          </a:xfrm>
          <a:prstGeom prst="rect">
            <a:avLst/>
          </a:prstGeom>
          <a:noFill/>
        </p:spPr>
      </p:pic>
      <p:sp>
        <p:nvSpPr>
          <p:cNvPr id="11" name="Управляющая кнопка: назад 10">
            <a:hlinkClick r:id="rId5" action="ppaction://hlinksldjump" highlightClick="1"/>
          </p:cNvPr>
          <p:cNvSpPr/>
          <p:nvPr/>
        </p:nvSpPr>
        <p:spPr>
          <a:xfrm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Ссылки на источники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Изображение «Электродвигатель» </a:t>
            </a:r>
            <a:r>
              <a:rPr lang="en-US" sz="2400" dirty="0" smtClean="0">
                <a:hlinkClick r:id="rId2"/>
              </a:rPr>
              <a:t>http://www.aucu.ru/files/images/61-bpo/myfoto/board9_31439.jpg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 Изображение «Походное зарядное устройство» </a:t>
            </a:r>
            <a:r>
              <a:rPr lang="en-US" sz="2400" dirty="0" smtClean="0">
                <a:hlinkClick r:id="rId3"/>
              </a:rPr>
              <a:t>http://www.3dnews.ru/documents/9891/ins.jpg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«Компьютер» </a:t>
            </a:r>
            <a:r>
              <a:rPr lang="en-US" sz="2400" dirty="0" smtClean="0">
                <a:hlinkClick r:id="rId4"/>
              </a:rPr>
              <a:t>http://zedpost.ru/elfinder/files/89845827.jpg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«Видеокамера» </a:t>
            </a:r>
            <a:r>
              <a:rPr lang="en-US" sz="2400" dirty="0" smtClean="0"/>
              <a:t>http://imagestun.com/wp-content/uploads/2014/12/tsifrovaya_videokamera_panasonic_hc-v500ee-s.jpg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29375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Изображение «Токарный станок» </a:t>
            </a:r>
            <a:r>
              <a:rPr lang="en-US" sz="2400" dirty="0" smtClean="0">
                <a:hlinkClick r:id="rId2"/>
              </a:rPr>
              <a:t>http://www.metal-stanki.ru/img/stanki/tokarnyiy_stanok_trens_sn_32_7051.jpg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«Фрезерный станок» </a:t>
            </a:r>
            <a:r>
              <a:rPr lang="en-US" sz="2400" dirty="0" smtClean="0">
                <a:hlinkClick r:id="rId3"/>
              </a:rPr>
              <a:t>http://www.alista.com.ua/upload/tinymce/page_56_1.jpg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«Электродрель» </a:t>
            </a:r>
            <a:r>
              <a:rPr lang="en-US" sz="2400" dirty="0" smtClean="0">
                <a:hlinkClick r:id="rId4"/>
              </a:rPr>
              <a:t>http://bfel.ru/uploads/posts/2011-08/1312284713_elektrodrel.jpg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</a:t>
            </a:r>
            <a:r>
              <a:rPr lang="ru-RU" sz="2400" dirty="0" err="1" smtClean="0"/>
              <a:t>Электрорубанок</a:t>
            </a:r>
            <a:r>
              <a:rPr lang="ru-RU" sz="2400" dirty="0" smtClean="0"/>
              <a:t>» </a:t>
            </a:r>
            <a:r>
              <a:rPr lang="en-US" sz="2400" dirty="0" smtClean="0"/>
              <a:t>http://gooosha.ru/wp-content/uploads/2015/02/%D0%AD%D0%BB%D0%B5%D0%BA%D1%82%D1%80%D0%BE%D1%80%D1%83%D0%B1%D0%B0%D0%BD%D0%BE%D0%BA.png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50"/>
            <a:ext cx="8401080" cy="6357960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Изображение «Автотранспорт» </a:t>
            </a:r>
            <a:r>
              <a:rPr lang="en-US" sz="2400" dirty="0" smtClean="0">
                <a:hlinkClick r:id="rId2"/>
              </a:rPr>
              <a:t>http://www.ru.all.biz/img/ru/service_catalog/26412.jpeg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«Железнодорожный транспорт» </a:t>
            </a:r>
            <a:r>
              <a:rPr lang="en-US" sz="2400" dirty="0" smtClean="0"/>
              <a:t>http://www.ulsu.ru/i/news/4063/13.06.06.jpg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«Водный транспорт» </a:t>
            </a:r>
            <a:r>
              <a:rPr lang="en-US" sz="2400" dirty="0" smtClean="0">
                <a:hlinkClick r:id="rId3"/>
              </a:rPr>
              <a:t>http://illustrators.ru/uploads/illustration/image/449553/449553_original.jpg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«Самолёт» </a:t>
            </a:r>
            <a:r>
              <a:rPr lang="en-US" sz="2400" dirty="0" smtClean="0">
                <a:hlinkClick r:id="rId4"/>
              </a:rPr>
              <a:t>http://www.kz.all.biz/img/kz/service_catalog/72386.jpeg?rrr=1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«Вертолет» </a:t>
            </a:r>
            <a:r>
              <a:rPr lang="en-US" sz="2400" dirty="0" smtClean="0">
                <a:hlinkClick r:id="rId5"/>
              </a:rPr>
              <a:t>http://ukrtrans.at.ua/269f288f49_143489.jpg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«Конвейер» </a:t>
            </a:r>
            <a:r>
              <a:rPr lang="en-US" sz="2400" dirty="0" smtClean="0"/>
              <a:t>http://www.optimizoff.ru/userdata/image/konv.jpg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Цели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285875"/>
            <a:ext cx="8086725" cy="5143500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познакомить учащихся с основными видами машин; 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привить навыки четкого и правильного выражения своих мыслей, уметь анализировать, выделять главное, сравнивать; способствовать запоминанию основной терминологии;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способствовать воспитанию бережного отношения к оборудованию, эстетических качеств личности.  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8215313" y="6215063"/>
            <a:ext cx="928687" cy="642937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50"/>
            <a:ext cx="8401080" cy="6357960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Изображение «Эскалатор» </a:t>
            </a:r>
            <a:r>
              <a:rPr lang="en-US" sz="2400" dirty="0" smtClean="0">
                <a:hlinkClick r:id="rId2"/>
              </a:rPr>
              <a:t>http://lift-gid.ru/wp-content/uploads/Jeskalator-1.jpg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Изображение «Лифт» </a:t>
            </a:r>
            <a:r>
              <a:rPr lang="en-US" sz="2400" dirty="0" smtClean="0">
                <a:hlinkClick r:id="rId3"/>
              </a:rPr>
              <a:t>http://gagarin3.my1.ru/Zametki/Lift.JPG</a:t>
            </a:r>
            <a:endParaRPr lang="ru-RU" sz="2400" dirty="0" smtClean="0"/>
          </a:p>
          <a:p>
            <a:r>
              <a:rPr lang="ru-RU" sz="2400" dirty="0" smtClean="0"/>
              <a:t>Технология. Технический труд: 5 </a:t>
            </a:r>
            <a:r>
              <a:rPr lang="ru-RU" sz="2400" dirty="0" err="1" smtClean="0"/>
              <a:t>кл</a:t>
            </a:r>
            <a:r>
              <a:rPr lang="ru-RU" sz="2400" dirty="0" smtClean="0"/>
              <a:t>.: Учебник для общеобразовательных учреждений./ под ред. </a:t>
            </a:r>
            <a:r>
              <a:rPr lang="ru-RU" sz="2400" dirty="0" err="1" smtClean="0"/>
              <a:t>В.М,Казакевича</a:t>
            </a:r>
            <a:r>
              <a:rPr lang="ru-RU" sz="2400" dirty="0" smtClean="0"/>
              <a:t>, Г.А.Молевой. –М.: Дрофа, 2012.</a:t>
            </a:r>
          </a:p>
          <a:p>
            <a:r>
              <a:rPr lang="ru-RU" sz="2400" dirty="0" smtClean="0"/>
              <a:t>Технология. Технический труд: 5 </a:t>
            </a:r>
            <a:r>
              <a:rPr lang="ru-RU" sz="2400" dirty="0" err="1" smtClean="0"/>
              <a:t>кл</a:t>
            </a:r>
            <a:r>
              <a:rPr lang="ru-RU" sz="2400" dirty="0" smtClean="0"/>
              <a:t>.: Методическое пособие к учебнику «Технология. Технический труд. 5 класс» под ред. </a:t>
            </a:r>
            <a:r>
              <a:rPr lang="ru-RU" sz="2400" dirty="0" err="1" smtClean="0"/>
              <a:t>В.М,Казакевича</a:t>
            </a:r>
            <a:r>
              <a:rPr lang="ru-RU" sz="2400" dirty="0" smtClean="0"/>
              <a:t>, Г.А.Молевой / под ред. </a:t>
            </a:r>
            <a:r>
              <a:rPr lang="ru-RU" sz="2400" dirty="0" err="1" smtClean="0"/>
              <a:t>В.М,Казакевича</a:t>
            </a:r>
            <a:r>
              <a:rPr lang="ru-RU" sz="2400" dirty="0" smtClean="0"/>
              <a:t>, Г.А.Молевой.– М.: Дрофа, 2013.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Проверка выполнения домашнего задания</a:t>
            </a:r>
            <a:endParaRPr lang="ru-RU" dirty="0"/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dirty="0" smtClean="0"/>
              <a:t>Приведите примеры простых и сложных технических устройств.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dirty="0" smtClean="0"/>
              <a:t>Приведите примеры простых и сложных технических устройств, выполняющих одинаковую основную функцию.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dirty="0" smtClean="0"/>
              <a:t>При выполнении каких условий техническая система становится машиной?</a:t>
            </a:r>
            <a:endParaRPr lang="en-US" dirty="0" smtClean="0"/>
          </a:p>
        </p:txBody>
      </p:sp>
      <p:sp>
        <p:nvSpPr>
          <p:cNvPr id="3" name="Управляющая кнопка: назад 2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3683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Какие виды машин вы знаете?</a:t>
            </a:r>
          </a:p>
        </p:txBody>
      </p:sp>
      <p:sp>
        <p:nvSpPr>
          <p:cNvPr id="3" name="Управляющая кнопка: назад 2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роцесс 4"/>
          <p:cNvSpPr/>
          <p:nvPr/>
        </p:nvSpPr>
        <p:spPr>
          <a:xfrm>
            <a:off x="285720" y="0"/>
            <a:ext cx="8572560" cy="1071546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Функциональное назначение машин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000364" y="1928802"/>
            <a:ext cx="3143250" cy="1357322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2"/>
                </a:solidFill>
                <a:hlinkClick r:id="rId2" action="ppaction://hlinksldjump"/>
              </a:rPr>
              <a:t>Рабочие</a:t>
            </a:r>
            <a:endParaRPr lang="ru-RU" sz="2400" b="1" dirty="0">
              <a:solidFill>
                <a:schemeClr val="bg2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14313" y="1928817"/>
            <a:ext cx="2643187" cy="1357322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bg2"/>
                </a:solidFill>
                <a:hlinkClick r:id="rId3" action="ppaction://hlinksldjump"/>
              </a:rPr>
              <a:t>Энергети-ческие</a:t>
            </a:r>
            <a:endParaRPr lang="ru-RU" sz="2400" b="1" dirty="0">
              <a:solidFill>
                <a:schemeClr val="bg2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286500" y="1928817"/>
            <a:ext cx="2857500" cy="1357322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bg2"/>
                </a:solidFill>
                <a:cs typeface="Times New Roman" pitchFamily="18" charset="0"/>
                <a:hlinkClick r:id="rId4" action="ppaction://hlinksldjump"/>
              </a:rPr>
              <a:t>Информаци-онные</a:t>
            </a:r>
            <a:endParaRPr lang="ru-RU" sz="24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cxnSp>
        <p:nvCxnSpPr>
          <p:cNvPr id="12" name="Shape 11"/>
          <p:cNvCxnSpPr>
            <a:stCxn id="5" idx="2"/>
            <a:endCxn id="8" idx="0"/>
          </p:cNvCxnSpPr>
          <p:nvPr/>
        </p:nvCxnSpPr>
        <p:spPr>
          <a:xfrm rot="16200000" flipH="1">
            <a:off x="5714990" y="-71444"/>
            <a:ext cx="857271" cy="314325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5" idx="2"/>
            <a:endCxn id="7" idx="0"/>
          </p:cNvCxnSpPr>
          <p:nvPr/>
        </p:nvCxnSpPr>
        <p:spPr>
          <a:xfrm rot="5400000">
            <a:off x="2625319" y="-17865"/>
            <a:ext cx="857271" cy="30360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357689" y="1714487"/>
            <a:ext cx="428623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Блок-схема: процесс 28"/>
          <p:cNvSpPr/>
          <p:nvPr/>
        </p:nvSpPr>
        <p:spPr>
          <a:xfrm>
            <a:off x="0" y="3929066"/>
            <a:ext cx="2928938" cy="1500205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bg2"/>
                </a:solidFill>
                <a:hlinkClick r:id="rId5" action="ppaction://hlinksldjump"/>
              </a:rPr>
              <a:t>Технологи-ческие</a:t>
            </a:r>
            <a:endParaRPr lang="ru-RU" sz="2400" b="1" dirty="0">
              <a:solidFill>
                <a:schemeClr val="bg2"/>
              </a:solidFill>
            </a:endParaRPr>
          </a:p>
          <a:p>
            <a:pPr algn="ctr">
              <a:defRPr/>
            </a:pP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143250" y="3929066"/>
            <a:ext cx="3143250" cy="1500205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2"/>
                </a:solidFill>
                <a:hlinkClick r:id="rId6" action="ppaction://hlinksldjump"/>
              </a:rPr>
              <a:t>Транспортные</a:t>
            </a: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6429375" y="3929066"/>
            <a:ext cx="2714625" cy="1500205"/>
          </a:xfrm>
          <a:prstGeom prst="flowChartProcess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bg2"/>
                </a:solidFill>
                <a:hlinkClick r:id="rId7" action="ppaction://hlinksldjump"/>
              </a:rPr>
              <a:t>Транспорти-рующие</a:t>
            </a:r>
            <a:endParaRPr lang="ru-RU" sz="2400" b="1" dirty="0">
              <a:solidFill>
                <a:schemeClr val="bg2"/>
              </a:solidFill>
            </a:endParaRPr>
          </a:p>
        </p:txBody>
      </p:sp>
      <p:cxnSp>
        <p:nvCxnSpPr>
          <p:cNvPr id="35" name="Прямая со стрелкой 34"/>
          <p:cNvCxnSpPr>
            <a:stCxn id="6" idx="2"/>
            <a:endCxn id="29" idx="0"/>
          </p:cNvCxnSpPr>
          <p:nvPr/>
        </p:nvCxnSpPr>
        <p:spPr>
          <a:xfrm rot="5400000">
            <a:off x="2696758" y="2053835"/>
            <a:ext cx="642942" cy="31075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6" idx="2"/>
            <a:endCxn id="31" idx="0"/>
          </p:cNvCxnSpPr>
          <p:nvPr/>
        </p:nvCxnSpPr>
        <p:spPr>
          <a:xfrm rot="16200000" flipH="1">
            <a:off x="5857867" y="2000245"/>
            <a:ext cx="642942" cy="32146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6" idx="2"/>
            <a:endCxn id="30" idx="0"/>
          </p:cNvCxnSpPr>
          <p:nvPr/>
        </p:nvCxnSpPr>
        <p:spPr>
          <a:xfrm rot="16200000" flipH="1">
            <a:off x="4321961" y="3536152"/>
            <a:ext cx="642942" cy="1428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Управляющая кнопка: назад 54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85750"/>
            <a:ext cx="8229600" cy="703263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smtClean="0">
                <a:solidFill>
                  <a:srgbClr val="FFFF00"/>
                </a:solidFill>
              </a:rPr>
              <a:t>Признаки машины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214438"/>
            <a:ext cx="8643938" cy="52863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arenR"/>
              <a:defRPr/>
            </a:pPr>
            <a:r>
              <a:rPr lang="ru-RU" dirty="0" smtClean="0"/>
              <a:t>Машина совершает основные рабочие операции без приложения человеком силы.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arenR"/>
              <a:defRPr/>
            </a:pPr>
            <a:r>
              <a:rPr lang="ru-RU" dirty="0" smtClean="0"/>
              <a:t>Наличие и минимальная работоспособность четырех частей машины: двигателя, трансмиссии, рабочего органа и органов управления.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arenR"/>
              <a:defRPr/>
            </a:pPr>
            <a:r>
              <a:rPr lang="ru-RU" dirty="0" smtClean="0"/>
              <a:t>Назначение машины: преобразовывать (превращать из одного вида в другой, из одной формы в другую) энергию, материалы, информацию. </a:t>
            </a:r>
          </a:p>
        </p:txBody>
      </p:sp>
      <p:sp>
        <p:nvSpPr>
          <p:cNvPr id="5" name="Управляющая кнопка: назад 4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50109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b="1" dirty="0" smtClean="0">
                <a:solidFill>
                  <a:srgbClr val="FFFF00"/>
                </a:solidFill>
              </a:rPr>
              <a:t>Новые понятия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900113" y="3357563"/>
            <a:ext cx="7056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755650" y="1628775"/>
            <a:ext cx="8174068" cy="3847207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Рабочие, </a:t>
            </a:r>
            <a:endParaRPr lang="ru-RU" sz="40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энергетические,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информационные </a:t>
            </a:r>
            <a:r>
              <a:rPr lang="ru-RU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машины</a:t>
            </a: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преобразование</a:t>
            </a:r>
            <a:r>
              <a:rPr lang="ru-RU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ru-RU" sz="4000" dirty="0"/>
          </a:p>
        </p:txBody>
      </p:sp>
      <p:sp>
        <p:nvSpPr>
          <p:cNvPr id="5" name="Управляющая кнопка: назад 4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3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3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3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3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3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  <p:bldP spid="17306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</a:rPr>
              <a:t>Вопросы и задания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 smtClean="0"/>
              <a:t>К какому классу машин относятся ручная электрическая дрель, велосипед с мотором, сверлильный станок, транспортёр, теплоход?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 smtClean="0"/>
              <a:t>Назовите известные вам энергетические машины.</a:t>
            </a:r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</a:rPr>
              <a:t>Практическая работа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ru-RU" sz="4000" dirty="0" smtClean="0"/>
              <a:t>Сравнительный анализ технических устройств, имеющих одинаковую основную функцию</a:t>
            </a:r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8001024" y="6072206"/>
            <a:ext cx="1142976" cy="78579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/>
    </p:bldLst>
  </p:timing>
</p:sld>
</file>

<file path=ppt/theme/theme1.xml><?xml version="1.0" encoding="utf-8"?>
<a:theme xmlns:a="http://schemas.openxmlformats.org/drawingml/2006/main" name="Тема2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2386</TotalTime>
  <Words>469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Тема2</vt:lpstr>
      <vt:lpstr>Классификация машин</vt:lpstr>
      <vt:lpstr>Цели урока:</vt:lpstr>
      <vt:lpstr>Проверка выполнения домашнего задания</vt:lpstr>
      <vt:lpstr>Какие виды машин вы знаете?</vt:lpstr>
      <vt:lpstr>Слайд 5</vt:lpstr>
      <vt:lpstr>Признаки машины</vt:lpstr>
      <vt:lpstr>Новые понятия</vt:lpstr>
      <vt:lpstr>Вопросы и задания</vt:lpstr>
      <vt:lpstr>Практическая работа</vt:lpstr>
      <vt:lpstr>Спасибо за внимание</vt:lpstr>
      <vt:lpstr>Энергетические</vt:lpstr>
      <vt:lpstr>Информационные</vt:lpstr>
      <vt:lpstr>Рабочие</vt:lpstr>
      <vt:lpstr>Технологические</vt:lpstr>
      <vt:lpstr>Транспортные</vt:lpstr>
      <vt:lpstr>Транспортирующие</vt:lpstr>
      <vt:lpstr>Ссылки на источники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и техническое устройство</dc:title>
  <dc:creator>User</dc:creator>
  <cp:lastModifiedBy>Светлана</cp:lastModifiedBy>
  <cp:revision>88</cp:revision>
  <cp:lastPrinted>1601-01-01T00:00:00Z</cp:lastPrinted>
  <dcterms:created xsi:type="dcterms:W3CDTF">2008-11-27T09:27:22Z</dcterms:created>
  <dcterms:modified xsi:type="dcterms:W3CDTF">2018-04-26T14:52:16Z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