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6" r:id="rId3"/>
    <p:sldId id="262" r:id="rId4"/>
    <p:sldId id="264" r:id="rId5"/>
    <p:sldId id="266" r:id="rId6"/>
    <p:sldId id="277" r:id="rId7"/>
    <p:sldId id="271" r:id="rId8"/>
    <p:sldId id="278" r:id="rId9"/>
    <p:sldId id="269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D4D4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78" y="-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BB34F3-AB43-4093-B182-C06A8AB7BC48}" type="datetimeFigureOut">
              <a:rPr lang="ru-RU"/>
              <a:pPr>
                <a:defRPr/>
              </a:pPr>
              <a:t>06.12.2017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CACFFC-AF5A-47BE-A5C7-13573A52BB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185759-018D-41E4-B659-E4478804E7E8}" type="datetimeFigureOut">
              <a:rPr lang="ru-RU"/>
              <a:pPr>
                <a:defRPr/>
              </a:pPr>
              <a:t>06.12.2017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AD0363-DA85-4998-89FD-92D4276688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F8399A-79AE-4C12-9E00-31FC4F40FFC9}" type="datetimeFigureOut">
              <a:rPr lang="ru-RU"/>
              <a:pPr>
                <a:defRPr/>
              </a:pPr>
              <a:t>06.12.2017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2B2504-FAFD-4BA4-9123-4E89A97B00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/>
            </a:lvl1pPr>
          </a:lstStyle>
          <a:p>
            <a:pPr>
              <a:defRPr/>
            </a:pPr>
            <a:r>
              <a:rPr lang="ru-RU"/>
              <a:t>Пасечник Е.А.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758054-1AF8-4902-B27D-800378A20A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56D7CB-D158-43D0-B4F6-974692222710}" type="datetimeFigureOut">
              <a:rPr lang="ru-RU"/>
              <a:pPr>
                <a:defRPr/>
              </a:pPr>
              <a:t>06.12.2017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38E71A-53A1-49AB-A6AD-5756327FA1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3746B0-5F1E-4C51-BF35-4302314BD977}" type="datetimeFigureOut">
              <a:rPr lang="ru-RU"/>
              <a:pPr>
                <a:defRPr/>
              </a:pPr>
              <a:t>06.12.2017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60BD12-540A-4D8B-932E-A9FAFEBAA2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58A0E4-ADB6-46B6-A72D-4B5701312759}" type="datetimeFigureOut">
              <a:rPr lang="ru-RU"/>
              <a:pPr>
                <a:defRPr/>
              </a:pPr>
              <a:t>06.12.2017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5852D4-7513-4D3F-BB31-7DA9C99C19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D9E011-E2D0-485B-88A6-84CF028F3ED7}" type="datetimeFigureOut">
              <a:rPr lang="ru-RU"/>
              <a:pPr>
                <a:defRPr/>
              </a:pPr>
              <a:t>06.12.2017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36E445-3260-4D16-A851-DB56998D6A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20425A-0177-412F-80A3-3115526DA765}" type="datetimeFigureOut">
              <a:rPr lang="ru-RU"/>
              <a:pPr>
                <a:defRPr/>
              </a:pPr>
              <a:t>06.12.2017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4D84D6-E3C6-493F-92D7-9FF7B4424A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1E8DCF-3F9A-4698-A206-4500AE71D5D0}" type="datetimeFigureOut">
              <a:rPr lang="ru-RU"/>
              <a:pPr>
                <a:defRPr/>
              </a:pPr>
              <a:t>06.12.2017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ED4193-2BC9-42F0-BB17-40AAE75964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C19B80-944A-4A61-BF4E-CEBAF3AFBC5C}" type="datetimeFigureOut">
              <a:rPr lang="ru-RU"/>
              <a:pPr>
                <a:defRPr/>
              </a:pPr>
              <a:t>06.12.2017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B4D57B-9DFE-4DAC-9DDC-49538CCB24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C2C4653-433B-4BD4-BAB5-0E81D2EE087C}" type="datetimeFigureOut">
              <a:rPr lang="ru-RU"/>
              <a:pPr>
                <a:defRPr/>
              </a:pPr>
              <a:t>06.12.2017</a:t>
            </a:fld>
            <a:r>
              <a:rPr lang="ru-RU" dirty="0"/>
              <a:t> Пасечник Е.А.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B26B05A-3DCC-4411-8FB0-AFD7B08AA1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Прямоугольник с двумя скругленными противолежащими углами 6"/>
          <p:cNvSpPr/>
          <p:nvPr userDrawn="1"/>
        </p:nvSpPr>
        <p:spPr>
          <a:xfrm>
            <a:off x="214282" y="214290"/>
            <a:ext cx="8786874" cy="6429420"/>
          </a:xfrm>
          <a:prstGeom prst="round2DiagRect">
            <a:avLst>
              <a:gd name="adj1" fmla="val 16667"/>
              <a:gd name="adj2" fmla="val 20378"/>
            </a:avLst>
          </a:prstGeom>
          <a:gradFill flip="none" rotWithShape="1">
            <a:gsLst>
              <a:gs pos="0">
                <a:schemeClr val="accent6">
                  <a:tint val="50000"/>
                  <a:satMod val="300000"/>
                  <a:alpha val="0"/>
                </a:schemeClr>
              </a:gs>
              <a:gs pos="0">
                <a:schemeClr val="accent6">
                  <a:tint val="50000"/>
                  <a:satMod val="300000"/>
                  <a:alpha val="0"/>
                </a:schemeClr>
              </a:gs>
              <a:gs pos="35000">
                <a:schemeClr val="accent6">
                  <a:tint val="37000"/>
                  <a:satMod val="30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  <a:gs pos="69000">
                <a:schemeClr val="accent6">
                  <a:tint val="15000"/>
                  <a:satMod val="350000"/>
                  <a:alpha val="6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5715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034" name="Рисунок 7" descr="3103-7090eb91c9bf3bdbf25d61b972dd5ea2.jpeg"/>
          <p:cNvPicPr>
            <a:picLocks noChangeAspect="1"/>
          </p:cNvPicPr>
          <p:nvPr userDrawn="1"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285875" cy="155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Рисунок 9" descr="Ritterburg-Thomas-Kinkade-1000-Teile-Puzzleformen-Schmidt-Spiele.jpg"/>
          <p:cNvPicPr>
            <a:picLocks noChangeAspect="1"/>
          </p:cNvPicPr>
          <p:nvPr userDrawn="1"/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8125" y="5572125"/>
            <a:ext cx="128587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1" descr="D:\Downloads\lubec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2349500"/>
            <a:ext cx="7632700" cy="330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4" name="Rectangle 1"/>
          <p:cNvSpPr>
            <a:spLocks noGrp="1" noChangeArrowheads="1"/>
          </p:cNvSpPr>
          <p:nvPr>
            <p:ph type="subTitle" idx="1"/>
          </p:nvPr>
        </p:nvSpPr>
        <p:spPr>
          <a:xfrm>
            <a:off x="395288" y="403225"/>
            <a:ext cx="8748712" cy="1555750"/>
          </a:xfrm>
        </p:spPr>
        <p:txBody>
          <a:bodyPr anchor="ctr">
            <a:spAutoFit/>
          </a:bodyPr>
          <a:lstStyle/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4800" b="1" smtClean="0">
                <a:solidFill>
                  <a:srgbClr val="C00000"/>
                </a:solidFill>
                <a:latin typeface="Arial" charset="0"/>
                <a:ea typeface="Calibri" pitchFamily="34" charset="0"/>
                <a:cs typeface="Estrangelo Edessa" pitchFamily="66" charset="0"/>
              </a:rPr>
              <a:t>Германия и Италия </a:t>
            </a:r>
            <a:endParaRPr lang="en-US" sz="4800" b="1" smtClean="0">
              <a:solidFill>
                <a:srgbClr val="C00000"/>
              </a:solidFill>
              <a:latin typeface="Arial" charset="0"/>
              <a:ea typeface="Calibri" pitchFamily="34" charset="0"/>
              <a:cs typeface="Estrangelo Edessa" pitchFamily="66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4800" b="1" smtClean="0">
                <a:solidFill>
                  <a:srgbClr val="C00000"/>
                </a:solidFill>
                <a:latin typeface="Arial" charset="0"/>
                <a:ea typeface="Calibri" pitchFamily="34" charset="0"/>
                <a:cs typeface="Estrangelo Edessa" pitchFamily="66" charset="0"/>
              </a:rPr>
              <a:t>в </a:t>
            </a:r>
            <a:r>
              <a:rPr lang="en-US" sz="4800" b="1" smtClean="0">
                <a:solidFill>
                  <a:srgbClr val="C00000"/>
                </a:solidFill>
                <a:latin typeface="Arial" charset="0"/>
                <a:ea typeface="Calibri" pitchFamily="34" charset="0"/>
                <a:cs typeface="Estrangelo Edessa" pitchFamily="66" charset="0"/>
              </a:rPr>
              <a:t>XII</a:t>
            </a:r>
            <a:r>
              <a:rPr lang="ru-RU" sz="4800" b="1" smtClean="0">
                <a:solidFill>
                  <a:srgbClr val="C00000"/>
                </a:solidFill>
                <a:latin typeface="Arial" charset="0"/>
                <a:ea typeface="Calibri" pitchFamily="34" charset="0"/>
                <a:cs typeface="Estrangelo Edessa" pitchFamily="66" charset="0"/>
              </a:rPr>
              <a:t>-</a:t>
            </a:r>
            <a:r>
              <a:rPr lang="en-US" sz="4800" b="1" smtClean="0">
                <a:solidFill>
                  <a:srgbClr val="C00000"/>
                </a:solidFill>
                <a:latin typeface="Arial" charset="0"/>
                <a:ea typeface="Calibri" pitchFamily="34" charset="0"/>
                <a:cs typeface="Estrangelo Edessa" pitchFamily="66" charset="0"/>
              </a:rPr>
              <a:t>XV</a:t>
            </a:r>
            <a:r>
              <a:rPr lang="ru-RU" sz="4800" b="1" smtClean="0">
                <a:solidFill>
                  <a:srgbClr val="C00000"/>
                </a:solidFill>
                <a:latin typeface="Arial" charset="0"/>
                <a:ea typeface="Calibri" pitchFamily="34" charset="0"/>
                <a:cs typeface="Estrangelo Edessa" pitchFamily="66" charset="0"/>
              </a:rPr>
              <a:t>вв.</a:t>
            </a:r>
            <a:endParaRPr lang="ru-RU" sz="4800" smtClean="0">
              <a:solidFill>
                <a:srgbClr val="C00000"/>
              </a:solidFill>
              <a:latin typeface="Arial" charset="0"/>
              <a:ea typeface="Calibri" pitchFamily="34" charset="0"/>
              <a:cs typeface="Estrangelo Edess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2" descr="C:\Users\Фарит\Pictures\c2f4fa2a25ae.jpg"/>
          <p:cNvPicPr>
            <a:picLocks noChangeAspect="1" noChangeArrowheads="1"/>
          </p:cNvPicPr>
          <p:nvPr/>
        </p:nvPicPr>
        <p:blipFill>
          <a:blip r:embed="rId2"/>
          <a:srcRect l="3226" r="5309"/>
          <a:stretch>
            <a:fillRect/>
          </a:stretch>
        </p:blipFill>
        <p:spPr bwMode="auto">
          <a:xfrm>
            <a:off x="4572000" y="1628775"/>
            <a:ext cx="4321175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7" name="Picture 4"/>
          <p:cNvPicPr>
            <a:picLocks noChangeAspect="1" noChangeArrowheads="1"/>
          </p:cNvPicPr>
          <p:nvPr/>
        </p:nvPicPr>
        <p:blipFill>
          <a:blip r:embed="rId3"/>
          <a:srcRect l="4111" t="2361" r="3493" b="21185"/>
          <a:stretch>
            <a:fillRect/>
          </a:stretch>
        </p:blipFill>
        <p:spPr bwMode="auto">
          <a:xfrm>
            <a:off x="395288" y="1628775"/>
            <a:ext cx="4032250" cy="431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TextBox 2"/>
          <p:cNvSpPr txBox="1">
            <a:spLocks noChangeArrowheads="1"/>
          </p:cNvSpPr>
          <p:nvPr/>
        </p:nvSpPr>
        <p:spPr bwMode="auto">
          <a:xfrm>
            <a:off x="539750" y="260350"/>
            <a:ext cx="83820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latin typeface="Monotype Corsiva" pitchFamily="66" charset="0"/>
              </a:rPr>
              <a:t>Сравните карты двух государств: </a:t>
            </a:r>
          </a:p>
          <a:p>
            <a:pPr algn="ctr"/>
            <a:r>
              <a:rPr lang="ru-RU" sz="3600" b="1">
                <a:latin typeface="Monotype Corsiva" pitchFamily="66" charset="0"/>
              </a:rPr>
              <a:t>Италии и Германии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3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91513" cy="1354137"/>
          </a:xfrm>
        </p:spPr>
        <p:txBody>
          <a:bodyPr/>
          <a:lstStyle/>
          <a:p>
            <a:pPr eaLnBrk="1" hangingPunct="1"/>
            <a:r>
              <a:rPr lang="ru-RU" sz="4800" b="1" u="sng" smtClean="0">
                <a:latin typeface="Monotype Corsiva" pitchFamily="66" charset="0"/>
              </a:rPr>
              <a:t>Сравните два текста</a:t>
            </a:r>
            <a:br>
              <a:rPr lang="ru-RU" sz="4800" b="1" u="sng" smtClean="0">
                <a:latin typeface="Monotype Corsiva" pitchFamily="66" charset="0"/>
              </a:rPr>
            </a:br>
            <a:endParaRPr lang="ru-RU" sz="4800" b="1" u="sng" smtClean="0">
              <a:latin typeface="Monotype Corsiva" pitchFamily="66" charset="0"/>
            </a:endParaRPr>
          </a:p>
        </p:txBody>
      </p:sp>
      <p:sp>
        <p:nvSpPr>
          <p:cNvPr id="15362" name="Содержимое 2"/>
          <p:cNvSpPr>
            <a:spLocks noGrp="1"/>
          </p:cNvSpPr>
          <p:nvPr>
            <p:ph idx="1"/>
          </p:nvPr>
        </p:nvSpPr>
        <p:spPr>
          <a:xfrm>
            <a:off x="0" y="836613"/>
            <a:ext cx="5003800" cy="5761037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ru-RU" sz="2200" b="1" smtClean="0">
                <a:solidFill>
                  <a:srgbClr val="17375E"/>
                </a:solidFill>
              </a:rPr>
              <a:t>     В XI- XV веках в странах                    Западной Европы быстро развивалась торговля, различные ремесла, появлялись новые города. Особенностью развития Англии                    в XI - начале XIV в. было формирование централизованного государства с сословным представительством - парламентом. В конце  XV века во Франции король Людовик XI , одержав победу в войне над герцогом  Бургундским, сумел завершить объединение страны и превратить ее в централизованное государство. </a:t>
            </a:r>
          </a:p>
          <a:p>
            <a:pPr eaLnBrk="1" hangingPunct="1">
              <a:lnSpc>
                <a:spcPct val="90000"/>
              </a:lnSpc>
            </a:pPr>
            <a:endParaRPr lang="ru-RU" sz="2200" b="1" smtClean="0"/>
          </a:p>
        </p:txBody>
      </p:sp>
      <p:sp>
        <p:nvSpPr>
          <p:cNvPr id="15363" name="Rectangle 4"/>
          <p:cNvSpPr>
            <a:spLocks noGrp="1"/>
          </p:cNvSpPr>
          <p:nvPr>
            <p:ph type="body" sz="half" idx="4294967295"/>
          </p:nvPr>
        </p:nvSpPr>
        <p:spPr>
          <a:xfrm>
            <a:off x="4284663" y="908050"/>
            <a:ext cx="4464050" cy="5000625"/>
          </a:xfrm>
        </p:spPr>
        <p:txBody>
          <a:bodyPr/>
          <a:lstStyle/>
          <a:p>
            <a:pPr algn="r" eaLnBrk="1" hangingPunct="1">
              <a:lnSpc>
                <a:spcPct val="90000"/>
              </a:lnSpc>
              <a:buFont typeface="Arial" charset="0"/>
              <a:buNone/>
            </a:pPr>
            <a:r>
              <a:rPr lang="ru-RU" sz="2200" b="1" smtClean="0">
                <a:solidFill>
                  <a:srgbClr val="17375E"/>
                </a:solidFill>
              </a:rPr>
              <a:t>С XI века, как и в других странах Западной  Европы, в Германии и Италии начался подъем хозяйства: возрождались и возникали новые города, развивалась торговля. Вместо единого централизованного государства, и в Германии,                и  в Италии возникли  множества небольших государств во главе                           с независимыми от короля князьями и своими столицами. В XI- XV веках эти государства остались раздробленными</a:t>
            </a:r>
            <a:r>
              <a:rPr lang="ru-RU" sz="2200" smtClean="0">
                <a:solidFill>
                  <a:srgbClr val="17375E"/>
                </a:solidFill>
              </a:rPr>
              <a:t>.</a:t>
            </a:r>
          </a:p>
        </p:txBody>
      </p:sp>
      <p:sp>
        <p:nvSpPr>
          <p:cNvPr id="15364" name="Rectangle 5"/>
          <p:cNvSpPr>
            <a:spLocks noChangeArrowheads="1"/>
          </p:cNvSpPr>
          <p:nvPr/>
        </p:nvSpPr>
        <p:spPr bwMode="auto">
          <a:xfrm>
            <a:off x="684213" y="5589588"/>
            <a:ext cx="74168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ru-RU" sz="2400" b="1" i="1">
                <a:latin typeface="Monotype Corsiva" pitchFamily="66" charset="0"/>
              </a:rPr>
              <a:t>Какой вопрос у вас возник по прочитанному?        Сформулируйте проблемный вопрос.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rgbClr val="17375E"/>
                </a:solidFill>
              </a:rPr>
              <a:t>ПРОБЛЕМНЫЙ ВОПРОС</a:t>
            </a:r>
          </a:p>
        </p:txBody>
      </p:sp>
      <p:sp>
        <p:nvSpPr>
          <p:cNvPr id="1638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sz="4000" i="1" smtClean="0">
                <a:solidFill>
                  <a:srgbClr val="17375E"/>
                </a:solidFill>
              </a:rPr>
              <a:t> Почему в Германии и Италии                        в XI</a:t>
            </a:r>
            <a:r>
              <a:rPr lang="en-US" sz="4000" i="1" smtClean="0">
                <a:solidFill>
                  <a:srgbClr val="17375E"/>
                </a:solidFill>
              </a:rPr>
              <a:t>I</a:t>
            </a:r>
            <a:r>
              <a:rPr lang="ru-RU" sz="4000" i="1" smtClean="0">
                <a:solidFill>
                  <a:srgbClr val="17375E"/>
                </a:solidFill>
              </a:rPr>
              <a:t>- XV веках не произошло образование централизованных государств?</a:t>
            </a:r>
            <a:endParaRPr lang="ru-RU" sz="4000" smtClean="0">
              <a:solidFill>
                <a:srgbClr val="17375E"/>
              </a:solidFill>
            </a:endParaRPr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>
          <a:xfrm>
            <a:off x="468313" y="549275"/>
            <a:ext cx="8229600" cy="854075"/>
          </a:xfrm>
        </p:spPr>
        <p:txBody>
          <a:bodyPr/>
          <a:lstStyle/>
          <a:p>
            <a:pPr eaLnBrk="1" hangingPunct="1"/>
            <a:r>
              <a:rPr lang="ru-RU" sz="4000" b="1" smtClean="0">
                <a:solidFill>
                  <a:srgbClr val="17375E"/>
                </a:solidFill>
              </a:rPr>
              <a:t>Развитие торговли</a:t>
            </a:r>
            <a:r>
              <a:rPr lang="ru-RU" sz="4000" smtClean="0"/>
              <a:t/>
            </a:r>
            <a:br>
              <a:rPr lang="ru-RU" sz="4000" smtClean="0"/>
            </a:br>
            <a:endParaRPr lang="ru-RU" sz="4000" smtClean="0"/>
          </a:p>
        </p:txBody>
      </p:sp>
      <p:sp>
        <p:nvSpPr>
          <p:cNvPr id="17410" name="Содержимое 2"/>
          <p:cNvSpPr>
            <a:spLocks noGrp="1"/>
          </p:cNvSpPr>
          <p:nvPr>
            <p:ph idx="1"/>
          </p:nvPr>
        </p:nvSpPr>
        <p:spPr>
          <a:xfrm>
            <a:off x="468313" y="1628775"/>
            <a:ext cx="4038600" cy="452596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2800" b="1" smtClean="0"/>
              <a:t>       </a:t>
            </a:r>
            <a:endParaRPr lang="ru-RU" sz="2800" smtClean="0"/>
          </a:p>
        </p:txBody>
      </p:sp>
      <p:pic>
        <p:nvPicPr>
          <p:cNvPr id="17412" name="Picture 2" descr="D:\Downloads\56476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1275" y="1484313"/>
            <a:ext cx="1801813" cy="84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7594" name="Group 186"/>
          <p:cNvGraphicFramePr>
            <a:graphicFrameLocks noGrp="1"/>
          </p:cNvGraphicFramePr>
          <p:nvPr/>
        </p:nvGraphicFramePr>
        <p:xfrm>
          <a:off x="827088" y="1484313"/>
          <a:ext cx="7848600" cy="4416425"/>
        </p:xfrm>
        <a:graphic>
          <a:graphicData uri="http://schemas.openxmlformats.org/drawingml/2006/table">
            <a:tbl>
              <a:tblPr/>
              <a:tblGrid>
                <a:gridCol w="3060700"/>
                <a:gridCol w="1727200"/>
                <a:gridCol w="3060700"/>
              </a:tblGrid>
              <a:tr h="7953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</a:rPr>
                        <a:t>Германия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Calibri" pitchFamily="34" charset="0"/>
                        </a:rPr>
                        <a:t>Италия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Берлин, Лейпциг, Кельн, Гамбург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Крупнейшие города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Рим, Флоренция, Милан, Болонья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85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Arial" charset="0"/>
                        </a:rPr>
                        <a:t>В каждом княжестве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Arial" charset="0"/>
                        </a:rPr>
                        <a:t>Денежная система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Arial" charset="0"/>
                        </a:rPr>
                        <a:t>В каждом городе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85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Между княжествами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Таможенные пошлины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Между городами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Arial" charset="0"/>
                        </a:rPr>
                        <a:t>Не развита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Arial" charset="0"/>
                        </a:rPr>
                        <a:t>Внутренняя торговля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Arial" charset="0"/>
                        </a:rPr>
                        <a:t>Не развита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85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Развита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Внешняя торговля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Развита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smtClean="0">
                <a:latin typeface="Arial" charset="0"/>
              </a:rPr>
              <a:t>Борьба за лидерство</a:t>
            </a:r>
          </a:p>
        </p:txBody>
      </p:sp>
      <p:sp>
        <p:nvSpPr>
          <p:cNvPr id="37892" name="Rectangle 4"/>
          <p:cNvSpPr>
            <a:spLocks noGrp="1"/>
          </p:cNvSpPr>
          <p:nvPr>
            <p:ph type="body" sz="half" idx="4294967295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sz="4000" b="1" smtClean="0">
                <a:solidFill>
                  <a:schemeClr val="hlink"/>
                </a:solidFill>
              </a:rPr>
              <a:t>Германия</a:t>
            </a:r>
            <a:r>
              <a:rPr lang="ru-RU" sz="3600" smtClean="0"/>
              <a:t> </a:t>
            </a:r>
          </a:p>
          <a:p>
            <a:r>
              <a:rPr lang="ru-RU" sz="2800" smtClean="0">
                <a:latin typeface="Arial" charset="0"/>
              </a:rPr>
              <a:t>Генрих Лев</a:t>
            </a:r>
          </a:p>
          <a:p>
            <a:r>
              <a:rPr lang="ru-RU" sz="2800" smtClean="0">
                <a:latin typeface="Arial" charset="0"/>
              </a:rPr>
              <a:t>Альбрехт Медведь</a:t>
            </a:r>
          </a:p>
          <a:p>
            <a:r>
              <a:rPr lang="ru-RU" sz="2800" smtClean="0">
                <a:latin typeface="Arial" charset="0"/>
              </a:rPr>
              <a:t>Карл </a:t>
            </a:r>
            <a:r>
              <a:rPr lang="en-US" sz="2800" smtClean="0">
                <a:latin typeface="Arial" charset="0"/>
              </a:rPr>
              <a:t>I</a:t>
            </a:r>
            <a:endParaRPr lang="ru-RU" sz="2800" smtClean="0">
              <a:latin typeface="Arial" charset="0"/>
            </a:endParaRPr>
          </a:p>
        </p:txBody>
      </p:sp>
      <p:sp>
        <p:nvSpPr>
          <p:cNvPr id="37893" name="Rectangle 5"/>
          <p:cNvSpPr>
            <a:spLocks noGrp="1"/>
          </p:cNvSpPr>
          <p:nvPr>
            <p:ph type="body" sz="half" idx="4294967295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sz="4000" b="1" smtClean="0">
                <a:solidFill>
                  <a:schemeClr val="hlink"/>
                </a:solidFill>
              </a:rPr>
              <a:t>Италия</a:t>
            </a:r>
            <a:r>
              <a:rPr lang="ru-RU" sz="4000" smtClean="0"/>
              <a:t> </a:t>
            </a:r>
          </a:p>
          <a:p>
            <a:r>
              <a:rPr lang="ru-RU" sz="2800" smtClean="0">
                <a:latin typeface="Arial" charset="0"/>
              </a:rPr>
              <a:t>Гвельфы</a:t>
            </a:r>
          </a:p>
          <a:p>
            <a:r>
              <a:rPr lang="ru-RU" sz="2800" smtClean="0">
                <a:latin typeface="Arial" charset="0"/>
              </a:rPr>
              <a:t>Гибеллины</a:t>
            </a:r>
          </a:p>
          <a:p>
            <a:r>
              <a:rPr lang="ru-RU" sz="2800" smtClean="0">
                <a:latin typeface="Arial" charset="0"/>
              </a:rPr>
              <a:t>Тираны  </a:t>
            </a:r>
          </a:p>
          <a:p>
            <a:endParaRPr lang="ru-RU" sz="2800" smtClean="0">
              <a:latin typeface="Arial" charset="0"/>
            </a:endParaRPr>
          </a:p>
        </p:txBody>
      </p:sp>
      <p:pic>
        <p:nvPicPr>
          <p:cNvPr id="37895" name="Picture 7" descr="i?id=7426ed56ee922612f3e3280a0c299a10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3789363"/>
            <a:ext cx="1319213" cy="1944687"/>
          </a:xfrm>
          <a:prstGeom prst="rect">
            <a:avLst/>
          </a:prstGeom>
          <a:noFill/>
        </p:spPr>
      </p:pic>
      <p:pic>
        <p:nvPicPr>
          <p:cNvPr id="37897" name="Picture 9" descr="article837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47813" y="4149725"/>
            <a:ext cx="1458912" cy="1943100"/>
          </a:xfrm>
          <a:prstGeom prst="rect">
            <a:avLst/>
          </a:prstGeom>
          <a:noFill/>
        </p:spPr>
      </p:pic>
      <p:pic>
        <p:nvPicPr>
          <p:cNvPr id="37899" name="Picture 11" descr="ist-prahi-4-11"/>
          <p:cNvPicPr>
            <a:picLocks noChangeAspect="1" noChangeArrowheads="1"/>
          </p:cNvPicPr>
          <p:nvPr/>
        </p:nvPicPr>
        <p:blipFill>
          <a:blip r:embed="rId4"/>
          <a:srcRect l="7755" t="3127" r="8873" b="7478"/>
          <a:stretch>
            <a:fillRect/>
          </a:stretch>
        </p:blipFill>
        <p:spPr bwMode="auto">
          <a:xfrm>
            <a:off x="2987675" y="4508500"/>
            <a:ext cx="1485900" cy="1873250"/>
          </a:xfrm>
          <a:prstGeom prst="rect">
            <a:avLst/>
          </a:prstGeom>
          <a:noFill/>
        </p:spPr>
      </p:pic>
      <p:pic>
        <p:nvPicPr>
          <p:cNvPr id="37901" name="Picture 13" descr="134461285_031817_0931_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9338" y="4005263"/>
            <a:ext cx="3816350" cy="23510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>
          <a:xfrm>
            <a:off x="468313" y="404813"/>
            <a:ext cx="8229600" cy="1143000"/>
          </a:xfrm>
        </p:spPr>
        <p:txBody>
          <a:bodyPr/>
          <a:lstStyle/>
          <a:p>
            <a:pPr eaLnBrk="1" hangingPunct="1"/>
            <a:r>
              <a:rPr lang="ru-RU" sz="3200" b="1" smtClean="0">
                <a:solidFill>
                  <a:srgbClr val="17375E"/>
                </a:solidFill>
              </a:rPr>
              <a:t/>
            </a:r>
            <a:br>
              <a:rPr lang="ru-RU" sz="3200" b="1" smtClean="0">
                <a:solidFill>
                  <a:srgbClr val="17375E"/>
                </a:solidFill>
              </a:rPr>
            </a:br>
            <a:r>
              <a:rPr lang="ru-RU" sz="3600" b="1" smtClean="0">
                <a:solidFill>
                  <a:srgbClr val="17375E"/>
                </a:solidFill>
              </a:rPr>
              <a:t>Причины сохранения               раздробленности </a:t>
            </a:r>
            <a:r>
              <a:rPr lang="ru-RU" sz="4000" smtClean="0"/>
              <a:t/>
            </a:r>
            <a:br>
              <a:rPr lang="ru-RU" sz="4000" smtClean="0"/>
            </a:br>
            <a:endParaRPr lang="ru-RU" sz="4000" smtClean="0"/>
          </a:p>
        </p:txBody>
      </p:sp>
      <p:sp>
        <p:nvSpPr>
          <p:cNvPr id="18434" name="Rectangle 4"/>
          <p:cNvSpPr>
            <a:spLocks noGrp="1"/>
          </p:cNvSpPr>
          <p:nvPr>
            <p:ph type="body" sz="half" idx="4294967295"/>
          </p:nvPr>
        </p:nvSpPr>
        <p:spPr>
          <a:xfrm>
            <a:off x="468313" y="1557338"/>
            <a:ext cx="4038600" cy="4525962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r>
              <a:rPr lang="ru-RU" sz="4000" b="1" smtClean="0">
                <a:solidFill>
                  <a:schemeClr val="hlink"/>
                </a:solidFill>
              </a:rPr>
              <a:t>Германия</a:t>
            </a:r>
            <a:r>
              <a:rPr lang="ru-RU" sz="2800" smtClean="0"/>
              <a:t>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2400" smtClean="0">
                <a:latin typeface="Verdana" pitchFamily="34" charset="0"/>
              </a:rPr>
              <a:t>1) объединение земель вокруг многих центров, а не вокруг одного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2400" smtClean="0">
                <a:latin typeface="Verdana" pitchFamily="34" charset="0"/>
              </a:rPr>
              <a:t>2) слабость средних             и мелких феодалов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2400" smtClean="0">
                <a:latin typeface="Verdana" pitchFamily="34" charset="0"/>
              </a:rPr>
              <a:t>3) усиление власти князей, а не короля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2400" smtClean="0">
                <a:latin typeface="Verdana" pitchFamily="34" charset="0"/>
              </a:rPr>
              <a:t>4) продолжение княжеских междоусобиц</a:t>
            </a:r>
          </a:p>
        </p:txBody>
      </p:sp>
      <p:sp>
        <p:nvSpPr>
          <p:cNvPr id="18435" name="Rectangle 5"/>
          <p:cNvSpPr>
            <a:spLocks noGrp="1"/>
          </p:cNvSpPr>
          <p:nvPr>
            <p:ph type="body" sz="half" idx="4294967295"/>
          </p:nvPr>
        </p:nvSpPr>
        <p:spPr>
          <a:xfrm>
            <a:off x="4500563" y="1600200"/>
            <a:ext cx="4186237" cy="525780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r>
              <a:rPr lang="ru-RU" sz="3600" b="1" smtClean="0">
                <a:solidFill>
                  <a:schemeClr val="hlink"/>
                </a:solidFill>
              </a:rPr>
              <a:t>Италия</a:t>
            </a:r>
            <a:r>
              <a:rPr lang="ru-RU" sz="2400" smtClean="0"/>
              <a:t> </a:t>
            </a:r>
          </a:p>
          <a:p>
            <a:pPr eaLnBrk="1" hangingPunct="1">
              <a:lnSpc>
                <a:spcPct val="80000"/>
              </a:lnSpc>
              <a:buFont typeface="Arial" charset="0"/>
              <a:buAutoNum type="arabicParenR"/>
            </a:pPr>
            <a:r>
              <a:rPr lang="ru-RU" sz="2400" smtClean="0">
                <a:latin typeface="Verdana" pitchFamily="34" charset="0"/>
              </a:rPr>
              <a:t>превращение коммун    в города-государства</a:t>
            </a:r>
          </a:p>
          <a:p>
            <a:pPr eaLnBrk="1" hangingPunct="1">
              <a:lnSpc>
                <a:spcPct val="80000"/>
              </a:lnSpc>
              <a:buFont typeface="Arial" charset="0"/>
              <a:buAutoNum type="arabicParenR"/>
            </a:pPr>
            <a:r>
              <a:rPr lang="ru-RU" sz="2400" smtClean="0">
                <a:latin typeface="Verdana" pitchFamily="34" charset="0"/>
              </a:rPr>
              <a:t>противоборство пап и императоров раскололо жителей государства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2400" smtClean="0">
                <a:latin typeface="Verdana" pitchFamily="34" charset="0"/>
              </a:rPr>
              <a:t>3) утверждение тирании в городах Италии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2400" smtClean="0">
                <a:latin typeface="Verdana" pitchFamily="34" charset="0"/>
              </a:rPr>
              <a:t>4) борьба богатых семей за власть в городах и государстве</a:t>
            </a:r>
          </a:p>
          <a:p>
            <a:pPr eaLnBrk="1" hangingPunct="1">
              <a:lnSpc>
                <a:spcPct val="80000"/>
              </a:lnSpc>
            </a:pPr>
            <a:endParaRPr lang="ru-RU" sz="2400" smtClean="0">
              <a:latin typeface="Verdana" pitchFamily="34" charset="0"/>
            </a:endParaRPr>
          </a:p>
          <a:p>
            <a:pPr eaLnBrk="1" hangingPunct="1">
              <a:lnSpc>
                <a:spcPct val="80000"/>
              </a:lnSpc>
            </a:pPr>
            <a:endParaRPr lang="ru-RU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rgbClr val="17375E"/>
                </a:solidFill>
              </a:rPr>
              <a:t>ПРОБЛЕМНЫЙ ВОПРОС</a:t>
            </a:r>
          </a:p>
        </p:txBody>
      </p:sp>
      <p:sp>
        <p:nvSpPr>
          <p:cNvPr id="39939" name="Содержимое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sz="4000" i="1" smtClean="0">
                <a:solidFill>
                  <a:srgbClr val="17375E"/>
                </a:solidFill>
              </a:rPr>
              <a:t> Почему в Германии и Италии                        в XI</a:t>
            </a:r>
            <a:r>
              <a:rPr lang="en-US" sz="4000" i="1" smtClean="0">
                <a:solidFill>
                  <a:srgbClr val="17375E"/>
                </a:solidFill>
              </a:rPr>
              <a:t>I</a:t>
            </a:r>
            <a:r>
              <a:rPr lang="ru-RU" sz="4000" i="1" smtClean="0">
                <a:solidFill>
                  <a:srgbClr val="17375E"/>
                </a:solidFill>
              </a:rPr>
              <a:t>- XV веках не произошло образование централизованных государств?</a:t>
            </a:r>
            <a:endParaRPr lang="ru-RU" sz="4000" smtClean="0">
              <a:solidFill>
                <a:srgbClr val="17375E"/>
              </a:solidFill>
            </a:endParaRPr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ru-RU" b="1" smtClean="0">
                <a:solidFill>
                  <a:srgbClr val="17375E"/>
                </a:solidFill>
              </a:rPr>
              <a:t>ДОМАШНЕЕ ЗАДАНИЕ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0825" y="1600200"/>
            <a:ext cx="8713788" cy="4997450"/>
          </a:xfrm>
        </p:spPr>
        <p:txBody>
          <a:bodyPr>
            <a:normAutofit/>
          </a:bodyPr>
          <a:lstStyle/>
          <a:p>
            <a:pPr algn="ctr" eaLnBrk="1" hangingPunct="1">
              <a:buFont typeface="Arial" charset="0"/>
              <a:buNone/>
            </a:pPr>
            <a:r>
              <a:rPr lang="ru-RU" sz="4800" b="1" smtClean="0">
                <a:solidFill>
                  <a:srgbClr val="17375E"/>
                </a:solidFill>
              </a:rPr>
              <a:t>§23</a:t>
            </a:r>
          </a:p>
          <a:p>
            <a:pPr eaLnBrk="1" hangingPunct="1"/>
            <a:endParaRPr lang="ru-RU" sz="4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265</TotalTime>
  <Words>292</Words>
  <Application>Microsoft Office PowerPoint</Application>
  <PresentationFormat>Экран (4:3)</PresentationFormat>
  <Paragraphs>53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12</vt:i4>
      </vt:variant>
      <vt:variant>
        <vt:lpstr>Заголовки слайдов</vt:lpstr>
      </vt:variant>
      <vt:variant>
        <vt:i4>9</vt:i4>
      </vt:variant>
    </vt:vector>
  </HeadingPairs>
  <TitlesOfParts>
    <vt:vector size="26" baseType="lpstr">
      <vt:lpstr>Arial</vt:lpstr>
      <vt:lpstr>Calibri</vt:lpstr>
      <vt:lpstr>Estrangelo Edessa</vt:lpstr>
      <vt:lpstr>Monotype Corsiva</vt:lpstr>
      <vt:lpstr>Verdana</vt:lpstr>
      <vt:lpstr>Тема Office</vt:lpstr>
      <vt:lpstr>Тема Office</vt:lpstr>
      <vt:lpstr>Тема Office</vt:lpstr>
      <vt:lpstr>Тема Office</vt:lpstr>
      <vt:lpstr>Тема Office</vt:lpstr>
      <vt:lpstr>Тема Office</vt:lpstr>
      <vt:lpstr>Тема Office</vt:lpstr>
      <vt:lpstr>Тема Office</vt:lpstr>
      <vt:lpstr>Тема Office</vt:lpstr>
      <vt:lpstr>Тема Office</vt:lpstr>
      <vt:lpstr>Тема Office</vt:lpstr>
      <vt:lpstr>Тема Office</vt:lpstr>
      <vt:lpstr>Слайд 1</vt:lpstr>
      <vt:lpstr>Слайд 2</vt:lpstr>
      <vt:lpstr>Сравните два текста </vt:lpstr>
      <vt:lpstr>ПРОБЛЕМНЫЙ ВОПРОС</vt:lpstr>
      <vt:lpstr>Развитие торговли </vt:lpstr>
      <vt:lpstr>Борьба за лидерство</vt:lpstr>
      <vt:lpstr> Причины сохранения               раздробленности  </vt:lpstr>
      <vt:lpstr>ПРОБЛЕМНЫЙ ВОПРОС</vt:lpstr>
      <vt:lpstr>ДОМАШНЕЕ ЗАДАНИЕ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Lenovo</dc:creator>
  <cp:lastModifiedBy>qwe</cp:lastModifiedBy>
  <cp:revision>29</cp:revision>
  <dcterms:created xsi:type="dcterms:W3CDTF">2014-11-25T13:28:38Z</dcterms:created>
  <dcterms:modified xsi:type="dcterms:W3CDTF">2017-12-06T15:42:42Z</dcterms:modified>
</cp:coreProperties>
</file>