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9" r:id="rId3"/>
    <p:sldId id="270" r:id="rId4"/>
    <p:sldId id="277" r:id="rId5"/>
    <p:sldId id="271" r:id="rId6"/>
    <p:sldId id="272" r:id="rId7"/>
    <p:sldId id="290" r:id="rId8"/>
    <p:sldId id="273" r:id="rId9"/>
    <p:sldId id="274" r:id="rId10"/>
    <p:sldId id="275" r:id="rId11"/>
    <p:sldId id="291" r:id="rId12"/>
    <p:sldId id="276" r:id="rId13"/>
    <p:sldId id="278" r:id="rId14"/>
    <p:sldId id="279" r:id="rId15"/>
    <p:sldId id="280" r:id="rId16"/>
    <p:sldId id="288" r:id="rId17"/>
    <p:sldId id="28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3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B99EA-D0BF-436C-94BD-E0F4FBE4C231}" type="datetimeFigureOut">
              <a:rPr lang="ru-RU"/>
              <a:pPr>
                <a:defRPr/>
              </a:pPr>
              <a:t>30.04.2018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2759B-50D6-4324-911E-3C5A0F368A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A17B9-B4B0-45E1-B105-8F09A74C06AA}" type="datetimeFigureOut">
              <a:rPr lang="ru-RU"/>
              <a:pPr>
                <a:defRPr/>
              </a:pPr>
              <a:t>30.04.2018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A230E-A102-469C-873F-928867B15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70048-B998-4867-AD1D-A6364BBA60EE}" type="datetimeFigureOut">
              <a:rPr lang="ru-RU"/>
              <a:pPr>
                <a:defRPr/>
              </a:pPr>
              <a:t>30.04.2018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FA8D7-9728-47C4-B09E-3C6C7F056C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45A64-81C4-4AE5-B07D-075A4C49CF8D}" type="datetimeFigureOut">
              <a:rPr lang="ru-RU"/>
              <a:pPr>
                <a:defRPr/>
              </a:pPr>
              <a:t>30.04.2018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CEA7D-0D23-4054-A812-D19EB503E6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A3B71-80C1-4390-B93B-6657A4B2CF41}" type="datetimeFigureOut">
              <a:rPr lang="ru-RU"/>
              <a:pPr>
                <a:defRPr/>
              </a:pPr>
              <a:t>30.04.2018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27DB1-9272-420C-9C85-9CEE1BA94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82A0D-FB0E-46B8-80F8-F30DA5F090A9}" type="datetimeFigureOut">
              <a:rPr lang="ru-RU"/>
              <a:pPr>
                <a:defRPr/>
              </a:pPr>
              <a:t>30.04.2018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2E925-4A96-4AEF-9ABA-DC808705E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2754F-2D01-4869-ACBB-C5939D4F28D0}" type="datetimeFigureOut">
              <a:rPr lang="ru-RU"/>
              <a:pPr>
                <a:defRPr/>
              </a:pPr>
              <a:t>30.04.2018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C9240-44D3-4F19-83F7-1721144F2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D02B8-5310-4F87-BBD0-92A21BA28702}" type="datetimeFigureOut">
              <a:rPr lang="ru-RU"/>
              <a:pPr>
                <a:defRPr/>
              </a:pPr>
              <a:t>30.04.2018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E47BB-4CCD-4B72-8295-B2FE7FDF8B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9464B-8583-4D6F-AACB-0F9F368EB44D}" type="datetimeFigureOut">
              <a:rPr lang="ru-RU"/>
              <a:pPr>
                <a:defRPr/>
              </a:pPr>
              <a:t>30.04.2018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44C30-8F20-4E02-A156-F787B7712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BDEA6-007E-4A6A-8D1D-5FB9FD7370C5}" type="datetimeFigureOut">
              <a:rPr lang="ru-RU"/>
              <a:pPr>
                <a:defRPr/>
              </a:pPr>
              <a:t>30.04.2018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FB6F3-F53F-439C-954C-C1EA740657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26227-4BD9-4FB6-B216-C17AA3ECB84E}" type="datetimeFigureOut">
              <a:rPr lang="ru-RU"/>
              <a:pPr>
                <a:defRPr/>
              </a:pPr>
              <a:t>30.04.2018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5D2C7-8D9F-449C-BC2E-FB091B81AF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0C93B6-711B-4D9B-A673-9BEBF0606BFF}" type="datetimeFigureOut">
              <a:rPr lang="ru-RU"/>
              <a:pPr>
                <a:defRPr/>
              </a:pPr>
              <a:t>30.04.2018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A81E37-21D9-4905-8DF6-614747A01C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Заголовок 4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19256" cy="724942"/>
          </a:xfrm>
        </p:spPr>
        <p:txBody>
          <a:bodyPr/>
          <a:lstStyle/>
          <a:p>
            <a:r>
              <a:rPr lang="ru-RU" sz="7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– класс </a:t>
            </a:r>
          </a:p>
        </p:txBody>
      </p:sp>
      <p:graphicFrame>
        <p:nvGraphicFramePr>
          <p:cNvPr id="1026" name="Object 2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88515681"/>
              </p:ext>
            </p:extLst>
          </p:nvPr>
        </p:nvGraphicFramePr>
        <p:xfrm>
          <a:off x="457200" y="2708920"/>
          <a:ext cx="4978896" cy="32918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Документ" r:id="rId3" imgW="5945427" imgH="3932705" progId="Word.Document.12">
                  <p:embed/>
                </p:oleObj>
              </mc:Choice>
              <mc:Fallback>
                <p:oleObj name="Документ" r:id="rId3" imgW="5945427" imgH="3932705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708920"/>
                        <a:ext cx="4978896" cy="32918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Текст 11"/>
          <p:cNvSpPr>
            <a:spLocks noGrp="1"/>
          </p:cNvSpPr>
          <p:nvPr>
            <p:ph type="body" sz="quarter" idx="3"/>
          </p:nvPr>
        </p:nvSpPr>
        <p:spPr>
          <a:xfrm>
            <a:off x="2786050" y="6218238"/>
            <a:ext cx="4041775" cy="639762"/>
          </a:xfrm>
        </p:spPr>
        <p:txBody>
          <a:bodyPr/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Благовещенск, 2010</a:t>
            </a:r>
          </a:p>
        </p:txBody>
      </p:sp>
      <p:sp>
        <p:nvSpPr>
          <p:cNvPr id="1030" name="Содержимое 9"/>
          <p:cNvSpPr>
            <a:spLocks noGrp="1"/>
          </p:cNvSpPr>
          <p:nvPr>
            <p:ph sz="quarter" idx="4"/>
          </p:nvPr>
        </p:nvSpPr>
        <p:spPr>
          <a:xfrm>
            <a:off x="4929188" y="3643313"/>
            <a:ext cx="4035300" cy="2540000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dirty="0" smtClean="0"/>
              <a:t>  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 Оксана Геннадьевна,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высшей квалификационной категории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3600" b="1" i="1" smtClean="0"/>
              <a:t>Система формирования навыков и умений связной речи</a:t>
            </a:r>
          </a:p>
          <a:p>
            <a:pPr algn="ctr">
              <a:buFont typeface="Arial" charset="0"/>
              <a:buNone/>
            </a:pPr>
            <a:endParaRPr lang="ru-RU" sz="3600" b="1" i="1" smtClean="0"/>
          </a:p>
          <a:p>
            <a:pPr algn="ctr">
              <a:buFont typeface="Arial" charset="0"/>
              <a:buNone/>
            </a:pPr>
            <a:r>
              <a:rPr lang="ru-RU" i="1" u="sng" smtClean="0"/>
              <a:t>Развитие навыка связного говорения (1 этап)</a:t>
            </a:r>
          </a:p>
          <a:p>
            <a:pPr algn="ctr">
              <a:buFont typeface="Arial" charset="0"/>
              <a:buNone/>
            </a:pPr>
            <a:r>
              <a:rPr lang="ru-RU" smtClean="0"/>
              <a:t>Использование игр:</a:t>
            </a:r>
          </a:p>
          <a:p>
            <a:pPr>
              <a:buFont typeface="Arial" charset="0"/>
              <a:buNone/>
            </a:pPr>
            <a:r>
              <a:rPr lang="ru-RU" smtClean="0"/>
              <a:t>на восстановление порядка серии картин;</a:t>
            </a:r>
          </a:p>
          <a:p>
            <a:pPr>
              <a:buFont typeface="Arial" charset="0"/>
              <a:buNone/>
            </a:pPr>
            <a:r>
              <a:rPr lang="ru-RU" smtClean="0"/>
              <a:t>эвристического характера;</a:t>
            </a:r>
          </a:p>
          <a:p>
            <a:pPr>
              <a:buFont typeface="Arial" charset="0"/>
              <a:buNone/>
            </a:pPr>
            <a:r>
              <a:rPr lang="ru-RU" smtClean="0"/>
              <a:t>на развития замысла;</a:t>
            </a:r>
          </a:p>
          <a:p>
            <a:pPr>
              <a:buFont typeface="Arial" charset="0"/>
              <a:buNone/>
            </a:pPr>
            <a:r>
              <a:rPr lang="ru-RU" smtClean="0"/>
              <a:t>игры в «семантические абсурды» (небылицы);</a:t>
            </a:r>
          </a:p>
          <a:p>
            <a:pPr>
              <a:buFont typeface="Arial" charset="0"/>
              <a:buNone/>
            </a:pPr>
            <a:r>
              <a:rPr lang="ru-RU" smtClean="0"/>
              <a:t>ассоциативные словесные игры.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 rtlCol="0">
            <a:normAutofit lnSpcReduction="10000"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i="1" dirty="0" smtClean="0"/>
              <a:t>Система формирования навыков и умений связной речи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i="1" dirty="0" smtClean="0"/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u="sng" dirty="0" smtClean="0"/>
              <a:t>Развитие навыка связного говорения (1 этап)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Использование игр: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dirty="0" smtClean="0"/>
              <a:t>отобрать из ряда предложенных сюжетных картинок только те которые иллюстрируют прочитанный воспитателем рассказ;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dirty="0" smtClean="0"/>
              <a:t>найти «пропавшую» картинку среди фоновых, определить ее место в ряду заданных;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r>
              <a:rPr lang="ru-RU" dirty="0" smtClean="0"/>
              <a:t>найти в рассказе слова, словосочетания и фразы, не подходящие по смыслу, и заменить их подходящими и др.</a:t>
            </a:r>
          </a:p>
          <a:p>
            <a:pPr fontAlgn="auto">
              <a:spcAft>
                <a:spcPts val="0"/>
              </a:spcAft>
              <a:buFontTx/>
              <a:buChar char="-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3600" b="1" i="1" smtClean="0"/>
              <a:t>Система формирования навыков и умений связной речи</a:t>
            </a:r>
          </a:p>
          <a:p>
            <a:pPr algn="ctr">
              <a:buFont typeface="Arial" charset="0"/>
              <a:buNone/>
            </a:pPr>
            <a:r>
              <a:rPr lang="ru-RU" sz="2800" i="1" u="sng" smtClean="0"/>
              <a:t>Знакомство с правилами строения рассказа (2 этап)</a:t>
            </a:r>
          </a:p>
          <a:p>
            <a:pPr algn="r">
              <a:buFont typeface="Arial" charset="0"/>
              <a:buNone/>
            </a:pPr>
            <a:endParaRPr lang="ru-RU" sz="2400" smtClean="0"/>
          </a:p>
          <a:p>
            <a:pPr algn="r">
              <a:buFont typeface="Arial" charset="0"/>
              <a:buNone/>
            </a:pPr>
            <a:endParaRPr lang="ru-RU" sz="2400" smtClean="0"/>
          </a:p>
          <a:p>
            <a:pPr algn="r">
              <a:buFont typeface="Arial" charset="0"/>
              <a:buNone/>
            </a:pPr>
            <a:endParaRPr lang="ru-RU" sz="2400" smtClean="0"/>
          </a:p>
          <a:p>
            <a:pPr algn="r">
              <a:buFont typeface="Arial" charset="0"/>
              <a:buNone/>
            </a:pPr>
            <a:r>
              <a:rPr lang="ru-RU" sz="2400" smtClean="0"/>
              <a:t>Схема 4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625" y="3429000"/>
            <a:ext cx="3714750" cy="14287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bg1"/>
                </a:solidFill>
              </a:rPr>
              <a:t>Иллюстрации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857750" y="3500438"/>
          <a:ext cx="3571900" cy="142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2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9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143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43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3600" b="1" i="1" smtClean="0"/>
              <a:t>Система формирования навыков и умений связной речи</a:t>
            </a:r>
          </a:p>
          <a:p>
            <a:pPr algn="ctr">
              <a:buFont typeface="Arial" charset="0"/>
              <a:buNone/>
            </a:pPr>
            <a:r>
              <a:rPr lang="ru-RU" sz="2800" i="1" u="sng" smtClean="0"/>
              <a:t>Формирования навыков связной повествовательной речи (3 этап)</a:t>
            </a:r>
          </a:p>
          <a:p>
            <a:pPr>
              <a:buFont typeface="Arial" charset="0"/>
              <a:buNone/>
            </a:pPr>
            <a:r>
              <a:rPr lang="ru-RU" sz="2400" smtClean="0"/>
              <a:t>                             Схема 5</a:t>
            </a:r>
          </a:p>
          <a:p>
            <a:pPr algn="ctr">
              <a:buFont typeface="Arial" charset="0"/>
              <a:buNone/>
            </a:pPr>
            <a:endParaRPr lang="ru-RU" sz="2800" i="1" u="sng" smtClean="0"/>
          </a:p>
          <a:p>
            <a:pPr algn="ctr">
              <a:buFont typeface="Arial" charset="0"/>
              <a:buNone/>
            </a:pPr>
            <a:endParaRPr lang="ru-RU" sz="2800" i="1" u="sng" smtClean="0"/>
          </a:p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8" y="2500313"/>
            <a:ext cx="1000125" cy="7858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188" y="3500438"/>
            <a:ext cx="1000125" cy="7858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88" y="4572000"/>
            <a:ext cx="1000125" cy="78581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7188" y="5643563"/>
            <a:ext cx="1000125" cy="78581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1500188" y="2714625"/>
            <a:ext cx="1071562" cy="28575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1500188" y="3714750"/>
            <a:ext cx="1071562" cy="28575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1500188" y="4786313"/>
            <a:ext cx="1071562" cy="28575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1500188" y="5857875"/>
            <a:ext cx="1071562" cy="28575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643306" y="2714620"/>
          <a:ext cx="4643470" cy="307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434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00396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Квадратами </a:t>
                      </a:r>
                      <a:r>
                        <a:rPr lang="ru-RU" sz="2800" b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в схеме обозначены предметные компоненты мысли:</a:t>
                      </a:r>
                      <a:r>
                        <a:rPr lang="ru-RU" sz="28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 субъект и объект.</a:t>
                      </a:r>
                    </a:p>
                    <a:p>
                      <a:r>
                        <a:rPr lang="ru-RU" sz="280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Стрелкой </a:t>
                      </a:r>
                      <a:r>
                        <a:rPr lang="ru-RU" sz="2800" b="0" baseline="0" dirty="0" smtClean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chemeClr val="tx1"/>
                          </a:solidFill>
                          <a:effectLst/>
                        </a:rPr>
                        <a:t>обозначен предикат, выраженный глагольным словом</a:t>
                      </a:r>
                      <a:endParaRPr lang="ru-RU" sz="2800" b="0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i="1" smtClean="0"/>
              <a:t>Система формирования навыков и умений связной речи</a:t>
            </a:r>
          </a:p>
          <a:p>
            <a:pPr algn="ctr">
              <a:buFont typeface="Arial" charset="0"/>
              <a:buNone/>
            </a:pPr>
            <a:r>
              <a:rPr lang="ru-RU" sz="2800" i="1" u="sng" smtClean="0"/>
              <a:t>Формирования навыков связной повествовательной речи (3 этап)</a:t>
            </a:r>
          </a:p>
          <a:p>
            <a:pPr algn="ctr">
              <a:buFont typeface="Arial" charset="0"/>
              <a:buNone/>
            </a:pPr>
            <a:r>
              <a:rPr lang="ru-RU" sz="2800" i="1" smtClean="0"/>
              <a:t>Структура занятия</a:t>
            </a:r>
          </a:p>
          <a:p>
            <a:pPr>
              <a:buFont typeface="Arial" charset="0"/>
              <a:buNone/>
            </a:pPr>
            <a:r>
              <a:rPr lang="ru-RU" sz="2400" smtClean="0"/>
              <a:t>1 этап. Организационный.</a:t>
            </a:r>
          </a:p>
          <a:p>
            <a:pPr>
              <a:buFont typeface="Arial" charset="0"/>
              <a:buNone/>
            </a:pPr>
            <a:r>
              <a:rPr lang="ru-RU" sz="2400" smtClean="0"/>
              <a:t>2 этап. Чтение рассказа.</a:t>
            </a:r>
          </a:p>
          <a:p>
            <a:pPr>
              <a:buFont typeface="Arial" charset="0"/>
              <a:buNone/>
            </a:pPr>
            <a:r>
              <a:rPr lang="ru-RU" sz="2400" smtClean="0"/>
              <a:t>3 этап. Сенсорно-словарная работа.</a:t>
            </a:r>
          </a:p>
          <a:p>
            <a:pPr>
              <a:buFont typeface="Arial" charset="0"/>
              <a:buNone/>
            </a:pPr>
            <a:r>
              <a:rPr lang="ru-RU" sz="2400" smtClean="0"/>
              <a:t>4 этап. Знакомство детей с предметно-графическим планом</a:t>
            </a:r>
          </a:p>
          <a:p>
            <a:pPr>
              <a:buFont typeface="Arial" charset="0"/>
              <a:buNone/>
            </a:pPr>
            <a:r>
              <a:rPr lang="ru-RU" sz="2400" smtClean="0"/>
              <a:t>5 этап. Знакомство с правилами смысловой связи предложения в рассказе</a:t>
            </a:r>
          </a:p>
          <a:p>
            <a:pPr>
              <a:buFont typeface="Arial" charset="0"/>
              <a:buNone/>
            </a:pPr>
            <a:r>
              <a:rPr lang="ru-RU" sz="2400" smtClean="0"/>
              <a:t>6 этап. Закрепление правила смысловой связи предложений в рассказе</a:t>
            </a:r>
          </a:p>
          <a:p>
            <a:pPr>
              <a:buFont typeface="Arial" charset="0"/>
              <a:buNone/>
            </a:pPr>
            <a:r>
              <a:rPr lang="ru-RU" sz="2400" smtClean="0"/>
              <a:t>7 этап. Пересказ с опорой на предметно-графическую схему</a:t>
            </a:r>
          </a:p>
          <a:p>
            <a:pPr>
              <a:buFont typeface="Arial" charset="0"/>
              <a:buNone/>
            </a:pPr>
            <a:endParaRPr lang="ru-RU" sz="2400" smtClean="0"/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i="1" smtClean="0"/>
              <a:t>Система формирования навыков и умений связной речи</a:t>
            </a:r>
          </a:p>
          <a:p>
            <a:pPr algn="ctr">
              <a:buFont typeface="Arial" charset="0"/>
              <a:buNone/>
            </a:pPr>
            <a:r>
              <a:rPr lang="ru-RU" sz="2800" i="1" u="sng" smtClean="0"/>
              <a:t>Формирования навыков связной повествовательной речи (3 этап)</a:t>
            </a:r>
          </a:p>
          <a:p>
            <a:endParaRPr lang="ru-RU" smtClean="0"/>
          </a:p>
        </p:txBody>
      </p:sp>
      <p:pic>
        <p:nvPicPr>
          <p:cNvPr id="28675" name="Picture 3" descr="C:\Documents and Settings\777\Рабочий стол\МРР\Новая папка\skfC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785938"/>
            <a:ext cx="3192463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875" y="2286000"/>
          <a:ext cx="4881554" cy="4572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815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72008"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chemeClr val="tx1"/>
                          </a:solidFill>
                        </a:rPr>
                        <a:t>«Как птицы помогают саду»</a:t>
                      </a:r>
                    </a:p>
                    <a:p>
                      <a:pPr algn="ctr"/>
                      <a:endParaRPr lang="ru-RU" sz="20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Весной ребята построили </a:t>
                      </a:r>
                      <a:r>
                        <a:rPr lang="ru-RU" sz="2000" b="1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скворечник</a:t>
                      </a:r>
                      <a:r>
                        <a:rPr lang="ru-RU" sz="2000" b="0" i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Скворечник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повесили на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дерево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Вскоре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на 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дереве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поселились 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скворцы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Скворца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облюбовали наш 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сад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 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саду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они собирали 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жучков и гусениц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</a:p>
                    <a:p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Ведь 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жучки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и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гусеницы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 вредят листве деревьев</a:t>
                      </a:r>
                    </a:p>
                    <a:p>
                      <a:endParaRPr lang="ru-RU" sz="2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Схема 6</a:t>
                      </a:r>
                      <a:endParaRPr lang="ru-RU" sz="2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Содержимое 5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b="1" i="1" smtClean="0"/>
              <a:t>Используемая литература:</a:t>
            </a: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1.Алексеева, М.М. Речевое развитие дошкольников.  М.М. Алексеева, А.П. Першиц.; М., Просвещение 1981г.</a:t>
            </a:r>
            <a:br>
              <a:rPr lang="ru-RU" sz="2000" smtClean="0"/>
            </a:br>
            <a:r>
              <a:rPr lang="ru-RU" sz="2000" smtClean="0"/>
              <a:t>2. Алексеева, М.М. Хрестоматия по теории и методике развития речи детей дошкольного возраста/.  М.М. Алексеева.; М., Академия 1999г.</a:t>
            </a:r>
            <a:br>
              <a:rPr lang="ru-RU" sz="2000" smtClean="0"/>
            </a:br>
            <a:r>
              <a:rPr lang="ru-RU" sz="2000" smtClean="0"/>
              <a:t>3.Анакин, В.П. Русское устное народное творчество/Москва Просвещение 1997г.</a:t>
            </a:r>
            <a:br>
              <a:rPr lang="ru-RU" sz="2000" smtClean="0"/>
            </a:br>
            <a:r>
              <a:rPr lang="ru-RU" sz="2000" smtClean="0"/>
              <a:t>4.Баландина Л.А. Риторика для малышей. – М.; Просвещение, 1981 255с.</a:t>
            </a:r>
            <a:br>
              <a:rPr lang="ru-RU" sz="2000" smtClean="0"/>
            </a:br>
            <a:r>
              <a:rPr lang="ru-RU" sz="2000" smtClean="0"/>
              <a:t>5.Бородич.А.М. Методика развития речи детей/Москва Просвещение 1981г.</a:t>
            </a:r>
            <a:br>
              <a:rPr lang="ru-RU" sz="2000" smtClean="0"/>
            </a:br>
            <a:r>
              <a:rPr lang="ru-RU" sz="2000" smtClean="0"/>
              <a:t>6. Зубарева, Детская литература под редакцией Зубаревой/Москва Академия 1999г. </a:t>
            </a:r>
            <a:br>
              <a:rPr lang="ru-RU" sz="2000" smtClean="0"/>
            </a:br>
            <a:r>
              <a:rPr lang="ru-RU" sz="2000" smtClean="0"/>
              <a:t>7.Капринская, Н.С. Художественное слово в воспитании детей/ Педагогика 1972г.</a:t>
            </a:r>
            <a:br>
              <a:rPr lang="ru-RU" sz="2000" smtClean="0"/>
            </a:br>
            <a:r>
              <a:rPr lang="ru-RU" sz="2000" smtClean="0"/>
              <a:t>8.«К вопросу о богатстве русского языка»//  Статья из журнала «Дошкольное воспитание» №2 1998г.</a:t>
            </a:r>
            <a:br>
              <a:rPr lang="ru-RU" sz="2000" smtClean="0"/>
            </a:br>
            <a:r>
              <a:rPr lang="ru-RU" sz="2000" smtClean="0"/>
              <a:t>9.Кольцова М.М. Ребёнок учится говорить – М.,1973.</a:t>
            </a:r>
            <a:br>
              <a:rPr lang="ru-RU" sz="2000" smtClean="0"/>
            </a:br>
            <a:r>
              <a:rPr lang="ru-RU" sz="2000" smtClean="0"/>
              <a:t>10.Максаков А.И. Правильно ли говорит ваш ребёнок: кн. Для воспитателя детского сада / А.И. Максаков – 20-е, испр. – М.: Просвещение 1988 – 159с.</a:t>
            </a:r>
            <a:br>
              <a:rPr lang="ru-RU" sz="2000" smtClean="0"/>
            </a:br>
            <a:r>
              <a:rPr lang="ru-RU" sz="2000" smtClean="0"/>
              <a:t>11.Мельникова, М.Н. Русский детский фольклор/Москва Просвещение 1997г 12.Ожегов, С,И. Толковый словарь русского языка/ Москва 2001г.</a:t>
            </a:r>
            <a:br>
              <a:rPr lang="ru-RU" sz="2000" smtClean="0"/>
            </a:br>
            <a:r>
              <a:rPr lang="ru-RU" sz="2000" smtClean="0"/>
              <a:t>13.Поддъяконова Н.Н. Проблемы речевого развития и умственного развития детей дошкольного возраста.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Содержимое 4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smtClean="0"/>
              <a:t>      14.Программа воспитания и обучения в детском саду под редакцией.</a:t>
            </a:r>
            <a:br>
              <a:rPr lang="ru-RU" sz="2000" smtClean="0"/>
            </a:br>
            <a:r>
              <a:rPr lang="ru-RU" sz="2000" smtClean="0"/>
              <a:t>15.Приобщение детей к истокам русской народной культуры/ Издательство Детство-Пресс 2001г.</a:t>
            </a:r>
            <a:br>
              <a:rPr lang="ru-RU" sz="2000" smtClean="0"/>
            </a:br>
            <a:r>
              <a:rPr lang="ru-RU" sz="2000" smtClean="0"/>
              <a:t>16.«Развиваем выразительность речи»//Статья из журнала «Дошкольное образование» №8 2008г.</a:t>
            </a:r>
            <a:br>
              <a:rPr lang="ru-RU" sz="2000" smtClean="0"/>
            </a:br>
            <a:r>
              <a:rPr lang="ru-RU" sz="2000" smtClean="0"/>
              <a:t>17.«Развитие речи детей 4-7 лет»//Статья из журнала «Дошкольное воспитание» №1 1995г. </a:t>
            </a:r>
            <a:br>
              <a:rPr lang="ru-RU" sz="2000" smtClean="0"/>
            </a:br>
            <a:r>
              <a:rPr lang="ru-RU" sz="2000" smtClean="0"/>
              <a:t>18.Рубинштейн С.Л. Общая психология/С.Л. Рубинштейн – СПБ.: Питер 2003. </a:t>
            </a:r>
            <a:br>
              <a:rPr lang="ru-RU" sz="2000" smtClean="0"/>
            </a:br>
            <a:r>
              <a:rPr lang="ru-RU" sz="2000" smtClean="0"/>
              <a:t>19.Соловьёва О.И. Методика развития речи и обучения родному языку в детском саду. – М., 1966.</a:t>
            </a:r>
            <a:br>
              <a:rPr lang="ru-RU" sz="2000" smtClean="0"/>
            </a:br>
            <a:r>
              <a:rPr lang="ru-RU" sz="2000" smtClean="0"/>
              <a:t>20.Страунинг.А. Моделирование маленькими человечками/А.Страунинг// Дошкольное воспитание, 1988. № 3.</a:t>
            </a:r>
            <a:br>
              <a:rPr lang="ru-RU" sz="2000" smtClean="0"/>
            </a:br>
            <a:r>
              <a:rPr lang="ru-RU" sz="2000" smtClean="0"/>
              <a:t>21.Тихеева, Е.И. Развитие речи детей/Москва Просвещение 1981г.</a:t>
            </a:r>
            <a:br>
              <a:rPr lang="ru-RU" sz="2000" smtClean="0"/>
            </a:br>
            <a:r>
              <a:rPr lang="ru-RU" sz="2000" smtClean="0"/>
              <a:t>22.Усова, А.П. Русское народное творчество в детском саду/ Москва Просвещение 1972г.</a:t>
            </a:r>
            <a:br>
              <a:rPr lang="ru-RU" sz="2000" smtClean="0"/>
            </a:br>
            <a:r>
              <a:rPr lang="ru-RU" sz="2000" smtClean="0"/>
              <a:t>23.Ушакова, О.С. Развитие речи дошкольников/ Москва 2001г.</a:t>
            </a:r>
            <a:br>
              <a:rPr lang="ru-RU" sz="2000" smtClean="0"/>
            </a:br>
            <a:r>
              <a:rPr lang="ru-RU" sz="2000" smtClean="0"/>
              <a:t>24.Ушакова и Гавриш «Знакомство с дошкольниками». Москва 1999г. </a:t>
            </a:r>
            <a:br>
              <a:rPr lang="ru-RU" sz="2000" smtClean="0"/>
            </a:br>
            <a:r>
              <a:rPr lang="ru-RU" sz="2000" smtClean="0"/>
              <a:t>25.Федоренко. – 2-е изд., дороб. – М.: Просвещение, 1984 – 240с.</a:t>
            </a:r>
            <a:br>
              <a:rPr lang="ru-RU" sz="2000" smtClean="0"/>
            </a:br>
            <a:r>
              <a:rPr lang="ru-RU" sz="2000" smtClean="0"/>
              <a:t>26.Эльконин Д.Б. Развитие речи и обучение чтению. - М., 1989.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9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785813" y="428625"/>
            <a:ext cx="7772400" cy="17859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моделирование как средство формирования связной речи детей дошкольного возраста 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14313" y="2786063"/>
            <a:ext cx="8572500" cy="3857625"/>
          </a:xfrm>
        </p:spPr>
        <p:txBody>
          <a:bodyPr rtlCol="0">
            <a:normAutofit lnSpcReduction="1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i="1" dirty="0" smtClean="0">
                <a:solidFill>
                  <a:schemeClr val="tx1"/>
                </a:solidFill>
              </a:rPr>
              <a:t>Цель открытия мастер-класса </a:t>
            </a:r>
            <a:r>
              <a:rPr lang="ru-RU" sz="3600" dirty="0" smtClean="0">
                <a:solidFill>
                  <a:schemeClr val="tx1"/>
                </a:solidFill>
              </a:rPr>
              <a:t>– создание условий для полноценного проявления и развития педагогического мастерства его участников на основе организации пространства для профессионального общения по обмену опытом работы.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9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>Задачи мастер – класса:</a:t>
            </a:r>
            <a:br>
              <a:rPr lang="ru-RU" sz="4000" b="1" i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dirty="0" smtClean="0"/>
              <a:t>совместная отработка методических подходов учителя-мастера и приемов решения поставленной в программе мастер-класса проблемы;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оказание помощи участникам мастер-класса в определении задач саморазвития и формирования  индивидуальной программы самообразования и самосовершенствования.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75"/>
          </a:xfrm>
        </p:spPr>
        <p:txBody>
          <a:bodyPr/>
          <a:lstStyle/>
          <a:p>
            <a:r>
              <a:rPr lang="ru-RU" sz="3600" b="1" i="1" smtClean="0"/>
              <a:t/>
            </a:r>
            <a:br>
              <a:rPr lang="ru-RU" sz="3600" b="1" i="1" smtClean="0"/>
            </a:br>
            <a:r>
              <a:rPr lang="ru-RU" sz="3600" b="1" i="1" smtClean="0"/>
              <a:t>Глоссарий мастер-класса</a:t>
            </a:r>
          </a:p>
        </p:txBody>
      </p:sp>
      <p:sp>
        <p:nvSpPr>
          <p:cNvPr id="17411" name="Содержимое 3"/>
          <p:cNvSpPr>
            <a:spLocks noGrp="1"/>
          </p:cNvSpPr>
          <p:nvPr>
            <p:ph idx="1"/>
          </p:nvPr>
        </p:nvSpPr>
        <p:spPr>
          <a:xfrm>
            <a:off x="0" y="714375"/>
            <a:ext cx="9144000" cy="6143625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b="1" smtClean="0"/>
          </a:p>
          <a:p>
            <a:pPr>
              <a:buFont typeface="Arial" charset="0"/>
              <a:buNone/>
            </a:pPr>
            <a:endParaRPr lang="ru-RU" b="1" smtClean="0"/>
          </a:p>
          <a:p>
            <a:pPr>
              <a:buFont typeface="Arial" charset="0"/>
              <a:buNone/>
            </a:pPr>
            <a:r>
              <a:rPr lang="ru-RU" b="1" smtClean="0"/>
              <a:t>Связная речь </a:t>
            </a:r>
            <a:r>
              <a:rPr lang="ru-RU" smtClean="0"/>
              <a:t>– смысловое развернутое высказывание (ряд логически сочетающихся предложений), обеспечивающее общение и взаимопонимание людей.</a:t>
            </a:r>
          </a:p>
          <a:p>
            <a:pPr>
              <a:buFont typeface="Arial" charset="0"/>
              <a:buNone/>
            </a:pPr>
            <a:r>
              <a:rPr lang="ru-RU" b="1" smtClean="0"/>
              <a:t>Модель</a:t>
            </a:r>
            <a:r>
              <a:rPr lang="ru-RU" smtClean="0"/>
              <a:t> – это схема явления, отражающая его структурные элементы и связи, наиболее существенные стороны и свойства объекта.</a:t>
            </a:r>
          </a:p>
          <a:p>
            <a:pPr>
              <a:buFont typeface="Arial" charset="0"/>
              <a:buNone/>
            </a:pPr>
            <a:endParaRPr lang="ru-RU" smtClean="0"/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57375"/>
          </a:xfrm>
        </p:spPr>
        <p:txBody>
          <a:bodyPr/>
          <a:lstStyle/>
          <a:p>
            <a:r>
              <a:rPr lang="ru-RU" sz="3600" b="1" i="1" smtClean="0"/>
              <a:t>Методологической и теоретической основой исследования являются психолого – педагогические концепции: 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251520" y="2071688"/>
            <a:ext cx="8712968" cy="4286250"/>
          </a:xfrm>
        </p:spPr>
        <p:txBody>
          <a:bodyPr/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/>
              <a:t>развития речи детей Л. С. Выготского, </a:t>
            </a:r>
            <a:r>
              <a:rPr lang="ru-RU" dirty="0" smtClean="0"/>
              <a:t> </a:t>
            </a:r>
            <a:r>
              <a:rPr lang="ru-RU" dirty="0" smtClean="0"/>
              <a:t>В. И Яшиной, О. С. Ушаковой;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/>
              <a:t>лингвистическое учение о языке как знаковой системе Р. Г. </a:t>
            </a:r>
            <a:r>
              <a:rPr lang="ru-RU" dirty="0" err="1" smtClean="0"/>
              <a:t>Авоян</a:t>
            </a:r>
            <a:r>
              <a:rPr lang="ru-RU" dirty="0" smtClean="0"/>
              <a:t>, Р. А. Будагова;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 smtClean="0"/>
              <a:t>теория об особенностях психологического развития старших дошкольников Д. Б. Эльконина, А. М. Леушиной, Л. С. Выготского.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0"/>
            <a:ext cx="9036496" cy="6858000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600" b="1" i="1" dirty="0" smtClean="0">
                <a:solidFill>
                  <a:schemeClr val="tx1"/>
                </a:solidFill>
              </a:rPr>
              <a:t>Методы исследования репродуктивной связной речи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b="1" i="1" dirty="0" smtClean="0">
                <a:solidFill>
                  <a:schemeClr val="tx1"/>
                </a:solidFill>
              </a:rPr>
              <a:t>(по Воробьевой В. К.)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i="1" dirty="0" smtClean="0">
                <a:solidFill>
                  <a:schemeClr val="tx1"/>
                </a:solidFill>
              </a:rPr>
              <a:t>Первая серия </a:t>
            </a:r>
            <a:r>
              <a:rPr lang="ru-RU" sz="2800" dirty="0" smtClean="0">
                <a:solidFill>
                  <a:schemeClr val="tx1"/>
                </a:solidFill>
              </a:rPr>
              <a:t>направлена на выявление репродуктивных возможностей речи детей.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i="1" dirty="0" smtClean="0">
                <a:solidFill>
                  <a:schemeClr val="tx1"/>
                </a:solidFill>
              </a:rPr>
              <a:t>Вторая серия </a:t>
            </a:r>
            <a:r>
              <a:rPr lang="ru-RU" sz="2800" dirty="0" smtClean="0">
                <a:solidFill>
                  <a:schemeClr val="tx1"/>
                </a:solidFill>
              </a:rPr>
              <a:t>экспериментальных заданий направлена на выявление продуктивных речевых возможностей детей.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i="1" dirty="0" smtClean="0">
                <a:solidFill>
                  <a:schemeClr val="tx1"/>
                </a:solidFill>
              </a:rPr>
              <a:t>Третья серия </a:t>
            </a:r>
            <a:r>
              <a:rPr lang="ru-RU" sz="2800" dirty="0" smtClean="0">
                <a:solidFill>
                  <a:schemeClr val="tx1"/>
                </a:solidFill>
              </a:rPr>
              <a:t>направлена на выявление особенностей построения связного сообщения в условиях частичной заданности смысловых и лексико-синтаксических компонентов высказывания.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i="1" dirty="0" smtClean="0">
                <a:solidFill>
                  <a:schemeClr val="tx1"/>
                </a:solidFill>
              </a:rPr>
              <a:t>Четвертая серия </a:t>
            </a:r>
            <a:r>
              <a:rPr lang="ru-RU" sz="2800" dirty="0" smtClean="0">
                <a:solidFill>
                  <a:schemeClr val="tx1"/>
                </a:solidFill>
              </a:rPr>
              <a:t>заданий направлена на выяснение состояния ориентировочной деятельности, поскольку ориентировка в правилах генераций текста предваряет создания связного монологического </a:t>
            </a:r>
            <a:r>
              <a:rPr lang="ru-RU" sz="2800" dirty="0" smtClean="0">
                <a:solidFill>
                  <a:schemeClr val="tx1"/>
                </a:solidFill>
              </a:rPr>
              <a:t>высказывания.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107504" y="0"/>
            <a:ext cx="8856984" cy="68580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i="1" dirty="0" smtClean="0"/>
              <a:t>Методы исследования репродуктивной связной речи</a:t>
            </a:r>
          </a:p>
          <a:p>
            <a:pPr algn="ctr">
              <a:buFont typeface="Arial" charset="0"/>
              <a:buNone/>
            </a:pPr>
            <a:r>
              <a:rPr lang="ru-RU" sz="2800" b="1" i="1" dirty="0" smtClean="0"/>
              <a:t>(по Воробьевой В. К.)</a:t>
            </a:r>
          </a:p>
          <a:p>
            <a:pPr algn="ctr">
              <a:buFont typeface="Arial" charset="0"/>
              <a:buNone/>
            </a:pPr>
            <a:r>
              <a:rPr lang="ru-RU" sz="2400" b="1" dirty="0" smtClean="0"/>
              <a:t>Экспериментальный материал для составления рассказа по предметным изображениям (наборы предметных картинок) - </a:t>
            </a:r>
          </a:p>
          <a:p>
            <a:pPr algn="ctr">
              <a:buFont typeface="Arial" charset="0"/>
              <a:buNone/>
            </a:pPr>
            <a:r>
              <a:rPr lang="ru-RU" sz="2800" dirty="0" smtClean="0"/>
              <a:t>3 этап</a:t>
            </a:r>
          </a:p>
          <a:p>
            <a:pPr>
              <a:buFont typeface="Arial" charset="0"/>
              <a:buNone/>
            </a:pPr>
            <a:r>
              <a:rPr lang="ru-RU" sz="2800" b="1" dirty="0" smtClean="0"/>
              <a:t>Тема «Как мальчик рисовал собаку».</a:t>
            </a:r>
          </a:p>
          <a:p>
            <a:pPr>
              <a:buFont typeface="Arial" charset="0"/>
              <a:buNone/>
            </a:pPr>
            <a:r>
              <a:rPr lang="ru-RU" sz="2800" dirty="0" smtClean="0"/>
              <a:t>Мальчик – стол –окно – краски – собака – дерево – кисточка – карандаш – клякса – пузырек с чернилами – кошка – пила – телевизор.</a:t>
            </a:r>
          </a:p>
          <a:p>
            <a:pPr>
              <a:buFont typeface="Arial" charset="0"/>
              <a:buNone/>
            </a:pPr>
            <a:r>
              <a:rPr lang="ru-RU" sz="2800" b="1" dirty="0" smtClean="0"/>
              <a:t>Тема «Случай на охоте».</a:t>
            </a:r>
          </a:p>
          <a:p>
            <a:pPr>
              <a:buFont typeface="Arial" charset="0"/>
              <a:buNone/>
            </a:pPr>
            <a:r>
              <a:rPr lang="ru-RU" sz="2800" dirty="0" smtClean="0"/>
              <a:t>Лес – охотник – мальчик – лыжи – следы на снегу – заяц – ружье – волк – пенек – нора – молоток – клетка.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3600" b="1" i="1" smtClean="0"/>
              <a:t>Система формирования навыков и умений связной речи</a:t>
            </a:r>
          </a:p>
          <a:p>
            <a:pPr algn="r">
              <a:buFont typeface="Arial" charset="0"/>
              <a:buNone/>
            </a:pPr>
            <a:r>
              <a:rPr lang="ru-RU" sz="3600" b="1" i="1" smtClean="0"/>
              <a:t>                          </a:t>
            </a:r>
            <a:r>
              <a:rPr lang="ru-RU" sz="2400" b="1" i="1" smtClean="0"/>
              <a:t>Схема 1</a:t>
            </a:r>
          </a:p>
          <a:p>
            <a:pPr algn="r">
              <a:buFont typeface="Arial" charset="0"/>
              <a:buNone/>
            </a:pPr>
            <a:endParaRPr lang="ru-RU" sz="2400" b="1" i="1" smtClean="0"/>
          </a:p>
          <a:p>
            <a:pPr algn="r">
              <a:buFont typeface="Arial" charset="0"/>
              <a:buNone/>
            </a:pPr>
            <a:endParaRPr lang="ru-RU" sz="2400" b="1" i="1" smtClean="0"/>
          </a:p>
          <a:p>
            <a:pPr algn="r">
              <a:buFont typeface="Arial" charset="0"/>
              <a:buNone/>
            </a:pPr>
            <a:endParaRPr lang="ru-RU" sz="2400" b="1" i="1" smtClean="0"/>
          </a:p>
          <a:p>
            <a:pPr algn="r">
              <a:buFont typeface="Arial" charset="0"/>
              <a:buNone/>
            </a:pPr>
            <a:endParaRPr lang="ru-RU" sz="2400" b="1" i="1" smtClean="0"/>
          </a:p>
          <a:p>
            <a:pPr algn="r">
              <a:buFont typeface="Arial" charset="0"/>
              <a:buNone/>
            </a:pPr>
            <a:endParaRPr lang="ru-RU" sz="2400" b="1" i="1" smtClean="0"/>
          </a:p>
          <a:p>
            <a:pPr algn="r">
              <a:buFont typeface="Arial" charset="0"/>
              <a:buNone/>
            </a:pPr>
            <a:r>
              <a:rPr lang="ru-RU" sz="2400" b="1" i="1" smtClean="0"/>
              <a:t>Схема 2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500" y="1571625"/>
            <a:ext cx="2428875" cy="17859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3857625" y="2071688"/>
            <a:ext cx="2214563" cy="71437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42938" y="4643438"/>
            <a:ext cx="2428875" cy="1785937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3643313" y="4857750"/>
            <a:ext cx="2214562" cy="71437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357938" y="4572000"/>
            <a:ext cx="2428875" cy="178593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3600" b="1" i="1" smtClean="0"/>
              <a:t>Система формирования навыков и умений связной речи</a:t>
            </a:r>
          </a:p>
          <a:p>
            <a:pPr algn="r">
              <a:buFont typeface="Arial" charset="0"/>
              <a:buNone/>
            </a:pPr>
            <a:r>
              <a:rPr lang="ru-RU" sz="2400" b="1" i="1" smtClean="0"/>
              <a:t>Схема 3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00063" y="2000250"/>
            <a:ext cx="3786187" cy="371475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4643438" y="2000250"/>
            <a:ext cx="2786062" cy="642938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4714875" y="3000375"/>
            <a:ext cx="2786063" cy="642938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4714875" y="4071938"/>
            <a:ext cx="2786063" cy="64293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4714875" y="5072063"/>
            <a:ext cx="2786063" cy="64293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673</Words>
  <Application>Microsoft Office PowerPoint</Application>
  <PresentationFormat>Экран (4:3)</PresentationFormat>
  <Paragraphs>92</Paragraphs>
  <Slides>17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Документ</vt:lpstr>
      <vt:lpstr>Мастер – класс </vt:lpstr>
      <vt:lpstr>Тема: моделирование как средство формирования связной речи детей дошкольного возраста </vt:lpstr>
      <vt:lpstr> Задачи мастер – класса:  совместная отработка методических подходов учителя-мастера и приемов решения поставленной в программе мастер-класса проблемы;  оказание помощи участникам мастер-класса в определении задач саморазвития и формирования  индивидуальной программы самообразования и самосовершенствования.   </vt:lpstr>
      <vt:lpstr> Глоссарий мастер-класса</vt:lpstr>
      <vt:lpstr>Методологической и теоретической основой исследования являются психолого – педагогические концепции: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моделирование как средство формирования связной речи детей дошкольного возраста.</dc:title>
  <dc:creator>Гольская Оксана Геннадьевна</dc:creator>
  <cp:lastModifiedBy>Admin</cp:lastModifiedBy>
  <cp:revision>75</cp:revision>
  <dcterms:created xsi:type="dcterms:W3CDTF">2010-04-09T11:36:59Z</dcterms:created>
  <dcterms:modified xsi:type="dcterms:W3CDTF">2018-04-29T15:33:49Z</dcterms:modified>
</cp:coreProperties>
</file>