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84" r:id="rId4"/>
    <p:sldId id="285" r:id="rId5"/>
    <p:sldId id="286" r:id="rId6"/>
    <p:sldId id="287" r:id="rId7"/>
    <p:sldId id="262" r:id="rId8"/>
    <p:sldId id="263" r:id="rId9"/>
    <p:sldId id="264" r:id="rId10"/>
    <p:sldId id="265" r:id="rId11"/>
    <p:sldId id="288" r:id="rId12"/>
    <p:sldId id="28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56;&#1080;&#1090;&#1072;\Application%20Data\Microsoft\Excel\&#1050;&#1085;&#1080;&#1075;&#1072;1%20(version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800" dirty="0"/>
              <a:t>Результаты обследования</a:t>
            </a:r>
            <a:r>
              <a:rPr lang="ru-RU" sz="1800" baseline="0" dirty="0"/>
              <a:t> связной речи на </a:t>
            </a:r>
            <a:r>
              <a:rPr lang="ru-RU" sz="1800" baseline="0" dirty="0" smtClean="0"/>
              <a:t>констатирующем этапе исследования  </a:t>
            </a:r>
            <a:r>
              <a:rPr lang="ru-RU" sz="1800" baseline="0" dirty="0"/>
              <a:t>в старшей </a:t>
            </a:r>
            <a:r>
              <a:rPr lang="ru-RU" sz="1800" baseline="0" dirty="0" smtClean="0"/>
              <a:t>группе ДОУ №3 (по О.С. Ушаковой)</a:t>
            </a:r>
            <a:endParaRPr lang="ru-RU" sz="1800" dirty="0"/>
          </a:p>
        </c:rich>
      </c:tx>
      <c:layout>
        <c:manualLayout>
          <c:xMode val="edge"/>
          <c:yMode val="edge"/>
          <c:x val="0.10586926419517936"/>
          <c:y val="4.7535419442280749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dLbl>
              <c:idx val="0"/>
              <c:layout>
                <c:manualLayout>
                  <c:x val="-0.26063626421697289"/>
                  <c:y val="-0.1076235783027127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7A8-44DF-9203-5A42FB83E62B}"/>
                </c:ext>
              </c:extLst>
            </c:dLbl>
            <c:dLbl>
              <c:idx val="1"/>
              <c:layout>
                <c:manualLayout>
                  <c:x val="0.23984208223972123"/>
                  <c:y val="9.4757946923302236E-3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
31% Высокий уровень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7A8-44DF-9203-5A42FB83E62B}"/>
                </c:ext>
              </c:extLst>
            </c:dLbl>
            <c:dLbl>
              <c:idx val="2"/>
              <c:layout>
                <c:manualLayout>
                  <c:x val="9.8562062243525053E-2"/>
                  <c:y val="7.8743305012945922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
8% Низкий уровень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7A8-44DF-9203-5A42FB83E62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Lit>
              <c:ptCount val="1"/>
              <c:pt idx="0">
                <c:v>Средний уровень</c:v>
              </c:pt>
            </c:strLit>
          </c:cat>
          <c:val>
            <c:numRef>
              <c:f>Лист1!$A$1:$A$3</c:f>
              <c:numCache>
                <c:formatCode>0%</c:formatCode>
                <c:ptCount val="3"/>
                <c:pt idx="0">
                  <c:v>0.61000000000000065</c:v>
                </c:pt>
                <c:pt idx="1">
                  <c:v>0.31000000000000166</c:v>
                </c:pt>
                <c:pt idx="2">
                  <c:v>8.0000000000000224E-2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7A8-44DF-9203-5A42FB83E62B}"/>
            </c:ext>
          </c:extLst>
        </c:ser>
        <c:ser>
          <c:idx val="1"/>
          <c:order val="1"/>
          <c:tx>
            <c:v>Высокий уровень</c:v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Lit>
              <c:ptCount val="1"/>
              <c:pt idx="0">
                <c:v>Средний уровень</c:v>
              </c:pt>
            </c:strLit>
          </c:cat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4-A7A8-44DF-9203-5A42FB83E62B}"/>
            </c:ext>
          </c:extLst>
        </c:ser>
        <c:ser>
          <c:idx val="2"/>
          <c:order val="2"/>
          <c:tx>
            <c:v>3</c:v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Lit>
              <c:ptCount val="1"/>
              <c:pt idx="0">
                <c:v>Средний уровень</c:v>
              </c:pt>
            </c:strLit>
          </c:cat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5-A7A8-44DF-9203-5A42FB83E62B}"/>
            </c:ext>
          </c:extLst>
        </c:ser>
        <c:ser>
          <c:idx val="3"/>
          <c:order val="3"/>
          <c:tx>
            <c:v>Высокий уровень</c:v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Lit>
              <c:formatCode>General</c:formatCode>
              <c:ptCount val="1"/>
              <c:pt idx="0">
                <c:v>1</c:v>
              </c:pt>
            </c:numLit>
          </c:val>
          <c:extLst>
            <c:ext xmlns:c16="http://schemas.microsoft.com/office/drawing/2014/chart" uri="{C3380CC4-5D6E-409C-BE32-E72D297353CC}">
              <c16:uniqueId val="{00000006-A7A8-44DF-9203-5A42FB83E62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B99EA-D0BF-436C-94BD-E0F4FBE4C231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2759B-50D6-4324-911E-3C5A0F368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A17B9-B4B0-45E1-B105-8F09A74C06AA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A230E-A102-469C-873F-928867B15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70048-B998-4867-AD1D-A6364BBA60EE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FA8D7-9728-47C4-B09E-3C6C7F056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45A64-81C4-4AE5-B07D-075A4C49CF8D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CEA7D-0D23-4054-A812-D19EB503E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A3B71-80C1-4390-B93B-6657A4B2CF41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27DB1-9272-420C-9C85-9CEE1BA94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82A0D-FB0E-46B8-80F8-F30DA5F090A9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2E925-4A96-4AEF-9ABA-DC808705E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2754F-2D01-4869-ACBB-C5939D4F28D0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C9240-44D3-4F19-83F7-1721144F2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D02B8-5310-4F87-BBD0-92A21BA28702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E47BB-4CCD-4B72-8295-B2FE7FDF8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9464B-8583-4D6F-AACB-0F9F368EB44D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44C30-8F20-4E02-A156-F787B7712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BDEA6-007E-4A6A-8D1D-5FB9FD7370C5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FB6F3-F53F-439C-954C-C1EA74065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26227-4BD9-4FB6-B216-C17AA3ECB84E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5D2C7-8D9F-449C-BC2E-FB091B81A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0C93B6-711B-4D9B-A673-9BEBF0606BFF}" type="datetimeFigureOut">
              <a:rPr lang="ru-RU"/>
              <a:pPr>
                <a:defRPr/>
              </a:pPr>
              <a:t>01.05.2018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A81E37-21D9-4905-8DF6-614747A01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785813"/>
            <a:ext cx="7772400" cy="22272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u="sng" dirty="0" smtClean="0"/>
              <a:t>Тема:</a:t>
            </a:r>
            <a:r>
              <a:rPr lang="ru-RU" dirty="0" smtClean="0"/>
              <a:t> Использование приема моделирования  в составлении описательных рассказов детей старшего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38" y="3643313"/>
            <a:ext cx="2428875" cy="2324100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Студентка 146 группы: </a:t>
            </a:r>
            <a:r>
              <a:rPr lang="ru-RU" sz="1800" dirty="0" smtClean="0">
                <a:solidFill>
                  <a:schemeClr val="tx1"/>
                </a:solidFill>
              </a:rPr>
              <a:t>Гуторова Жанна Андреевна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</a:rPr>
              <a:t>Научный руководитель: </a:t>
            </a:r>
            <a:r>
              <a:rPr lang="ru-RU" sz="1800" dirty="0" err="1" smtClean="0">
                <a:solidFill>
                  <a:schemeClr val="tx1"/>
                </a:solidFill>
              </a:rPr>
              <a:t>Гуменюк</a:t>
            </a:r>
            <a:r>
              <a:rPr lang="ru-RU" sz="1800" dirty="0" smtClean="0">
                <a:solidFill>
                  <a:schemeClr val="tx1"/>
                </a:solidFill>
              </a:rPr>
              <a:t> Ольга Юрьевна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32772" name="Picture 2" descr="C:\Documents and Settings\User\Рабочий стол\Распечатать\IMG20101115_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143250"/>
            <a:ext cx="4714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Сказка «Петушок и бобовое зернышко»</a:t>
            </a:r>
            <a:endParaRPr lang="ru-RU" dirty="0"/>
          </a:p>
        </p:txBody>
      </p:sp>
      <p:pic>
        <p:nvPicPr>
          <p:cNvPr id="41986" name="Picture 2" descr="E:\Новая папка\skf76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5813" y="1500188"/>
            <a:ext cx="7715250" cy="5357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i="1" smtClean="0"/>
              <a:t>Используемая литература: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1.Алексеева, М.М. Речевое развитие дошкольников.  М.М. Алексеева, А.П. Першиц.; М., Просвещение 1981г.</a:t>
            </a:r>
            <a:br>
              <a:rPr lang="ru-RU" sz="2000" smtClean="0"/>
            </a:br>
            <a:r>
              <a:rPr lang="ru-RU" sz="2000" smtClean="0"/>
              <a:t>2. Алексеева, М.М. Хрестоматия по теории и методике развития речи детей дошкольного возраста/.  М.М. Алексеева.; М., Академия 1999г.</a:t>
            </a:r>
            <a:br>
              <a:rPr lang="ru-RU" sz="2000" smtClean="0"/>
            </a:br>
            <a:r>
              <a:rPr lang="ru-RU" sz="2000" smtClean="0"/>
              <a:t>3.Анакин, В.П. Русское устное народное творчество/Москва Просвещение 1997г.</a:t>
            </a:r>
            <a:br>
              <a:rPr lang="ru-RU" sz="2000" smtClean="0"/>
            </a:br>
            <a:r>
              <a:rPr lang="ru-RU" sz="2000" smtClean="0"/>
              <a:t>4.Баландина Л.А. Риторика для малышей. – М.; Просвещение, 1981 255с.</a:t>
            </a:r>
            <a:br>
              <a:rPr lang="ru-RU" sz="2000" smtClean="0"/>
            </a:br>
            <a:r>
              <a:rPr lang="ru-RU" sz="2000" smtClean="0"/>
              <a:t>5.Бородич.А.М. Методика развития речи детей/Москва Просвещение 1981г.</a:t>
            </a:r>
            <a:br>
              <a:rPr lang="ru-RU" sz="2000" smtClean="0"/>
            </a:br>
            <a:r>
              <a:rPr lang="ru-RU" sz="2000" smtClean="0"/>
              <a:t>6. Зубарева, Детская литература под редакцией Зубаревой/Москва Академия 1999г. </a:t>
            </a:r>
            <a:br>
              <a:rPr lang="ru-RU" sz="2000" smtClean="0"/>
            </a:br>
            <a:r>
              <a:rPr lang="ru-RU" sz="2000" smtClean="0"/>
              <a:t>7.Капринская, Н.С. Художественное слово в воспитании детей/ Педагогика 1972г.</a:t>
            </a:r>
            <a:br>
              <a:rPr lang="ru-RU" sz="2000" smtClean="0"/>
            </a:br>
            <a:r>
              <a:rPr lang="ru-RU" sz="2000" smtClean="0"/>
              <a:t>8.«К вопросу о богатстве русского языка»//  Статья из журнала «Дошкольное воспитание» №2 1998г.</a:t>
            </a:r>
            <a:br>
              <a:rPr lang="ru-RU" sz="2000" smtClean="0"/>
            </a:br>
            <a:r>
              <a:rPr lang="ru-RU" sz="2000" smtClean="0"/>
              <a:t>9.Кольцова М.М. Ребёнок учится говорить – М.,1973.</a:t>
            </a:r>
            <a:br>
              <a:rPr lang="ru-RU" sz="2000" smtClean="0"/>
            </a:br>
            <a:r>
              <a:rPr lang="ru-RU" sz="2000" smtClean="0"/>
              <a:t>10.Максаков А.И. Правильно ли говорит ваш ребёнок: кн. Для воспитателя детского сада / А.И. Максаков – 20-е, испр. – М.: Просвещение 1988 – 159с.</a:t>
            </a:r>
            <a:br>
              <a:rPr lang="ru-RU" sz="2000" smtClean="0"/>
            </a:br>
            <a:r>
              <a:rPr lang="ru-RU" sz="2000" smtClean="0"/>
              <a:t>11.Мельникова, М.Н. Русский детский фольклор/Москва Просвещение 1997г 12.Ожегов, С,И. Толковый словарь русского языка/ Москва 2001г.</a:t>
            </a:r>
            <a:br>
              <a:rPr lang="ru-RU" sz="2000" smtClean="0"/>
            </a:br>
            <a:r>
              <a:rPr lang="ru-RU" sz="2000" smtClean="0"/>
              <a:t>13.Поддъяконова Н.Н. Проблемы речевого развития и умственного развития детей дошкольного возраста.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smtClean="0"/>
              <a:t>      14.Программа воспитания и обучения в детском саду под редакцией.</a:t>
            </a:r>
            <a:br>
              <a:rPr lang="ru-RU" sz="2000" smtClean="0"/>
            </a:br>
            <a:r>
              <a:rPr lang="ru-RU" sz="2000" smtClean="0"/>
              <a:t>15.Приобщение детей к истокам русской народной культуры/ Издательство Детство-Пресс 2001г.</a:t>
            </a:r>
            <a:br>
              <a:rPr lang="ru-RU" sz="2000" smtClean="0"/>
            </a:br>
            <a:r>
              <a:rPr lang="ru-RU" sz="2000" smtClean="0"/>
              <a:t>16.«Развиваем выразительность речи»//Статья из журнала «Дошкольное образование» №8 2008г.</a:t>
            </a:r>
            <a:br>
              <a:rPr lang="ru-RU" sz="2000" smtClean="0"/>
            </a:br>
            <a:r>
              <a:rPr lang="ru-RU" sz="2000" smtClean="0"/>
              <a:t>17.«Развитие речи детей 4-7 лет»//Статья из журнала «Дошкольное воспитание» №1 1995г. </a:t>
            </a:r>
            <a:br>
              <a:rPr lang="ru-RU" sz="2000" smtClean="0"/>
            </a:br>
            <a:r>
              <a:rPr lang="ru-RU" sz="2000" smtClean="0"/>
              <a:t>18.Рубинштейн С.Л. Общая психология/С.Л. Рубинштейн – СПБ.: Питер 2003. </a:t>
            </a:r>
            <a:br>
              <a:rPr lang="ru-RU" sz="2000" smtClean="0"/>
            </a:br>
            <a:r>
              <a:rPr lang="ru-RU" sz="2000" smtClean="0"/>
              <a:t>19.Соловьёва О.И. Методика развития речи и обучения родному языку в детском саду. – М., 1966.</a:t>
            </a:r>
            <a:br>
              <a:rPr lang="ru-RU" sz="2000" smtClean="0"/>
            </a:br>
            <a:r>
              <a:rPr lang="ru-RU" sz="2000" smtClean="0"/>
              <a:t>20.Страунинг.А. Моделирование маленькими человечками/А.Страунинг// Дошкольное воспитание, 1988. № 3.</a:t>
            </a:r>
            <a:br>
              <a:rPr lang="ru-RU" sz="2000" smtClean="0"/>
            </a:br>
            <a:r>
              <a:rPr lang="ru-RU" sz="2000" smtClean="0"/>
              <a:t>21.Тихеева, Е.И. Развитие речи детей/Москва Просвещение 1981г.</a:t>
            </a:r>
            <a:br>
              <a:rPr lang="ru-RU" sz="2000" smtClean="0"/>
            </a:br>
            <a:r>
              <a:rPr lang="ru-RU" sz="2000" smtClean="0"/>
              <a:t>22.Усова, А.П. Русское народное творчество в детском саду/ Москва Просвещение 1972г.</a:t>
            </a:r>
            <a:br>
              <a:rPr lang="ru-RU" sz="2000" smtClean="0"/>
            </a:br>
            <a:r>
              <a:rPr lang="ru-RU" sz="2000" smtClean="0"/>
              <a:t>23.Ушакова, О.С. Развитие речи дошкольников/ Москва 2001г.</a:t>
            </a:r>
            <a:br>
              <a:rPr lang="ru-RU" sz="2000" smtClean="0"/>
            </a:br>
            <a:r>
              <a:rPr lang="ru-RU" sz="2000" smtClean="0"/>
              <a:t>24.Ушакова и Гавриш «Знакомство с дошкольниками». Москва 1999г. </a:t>
            </a:r>
            <a:br>
              <a:rPr lang="ru-RU" sz="2000" smtClean="0"/>
            </a:br>
            <a:r>
              <a:rPr lang="ru-RU" sz="2000" smtClean="0"/>
              <a:t>25.Федоренко. – 2-е изд., дороб. – М.: Просвещение, 1984 – 240с.</a:t>
            </a:r>
            <a:br>
              <a:rPr lang="ru-RU" sz="2000" smtClean="0"/>
            </a:br>
            <a:r>
              <a:rPr lang="ru-RU" sz="2000" smtClean="0"/>
              <a:t>26.Эльконин Д.Б. Развитие речи и обучение чтению. - М., 1989.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Объект: </a:t>
            </a:r>
            <a:r>
              <a:rPr lang="ru-RU" sz="3600" dirty="0" smtClean="0"/>
              <a:t>процесс развития навыков и умений  составления описательных рассказов у детей в старшем дошкольном возрасте. </a:t>
            </a:r>
            <a:br>
              <a:rPr lang="ru-RU" sz="3600" dirty="0" smtClean="0"/>
            </a:br>
            <a:r>
              <a:rPr lang="ru-RU" sz="3600" b="1" dirty="0" smtClean="0"/>
              <a:t>Предмет:</a:t>
            </a:r>
            <a:r>
              <a:rPr lang="ru-RU" sz="3600" dirty="0" smtClean="0"/>
              <a:t> использование  моделирования в процессе обучения детей составлению описательных рассказов.</a:t>
            </a:r>
            <a:br>
              <a:rPr lang="ru-RU" sz="3600" dirty="0" smtClean="0"/>
            </a:br>
            <a:r>
              <a:rPr lang="ru-RU" sz="3600" b="1" dirty="0" smtClean="0"/>
              <a:t>Цель: </a:t>
            </a:r>
            <a:r>
              <a:rPr lang="ru-RU" sz="3600" dirty="0" smtClean="0"/>
              <a:t>определить при каких педагогических условиях  моделирование явится эффективным в процессе обучения детей составлению описательных рассказов.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786813" cy="62865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i="1" smtClean="0"/>
              <a:t>Тема:  составление описательных рассказов об овощах</a:t>
            </a:r>
          </a:p>
        </p:txBody>
      </p:sp>
      <p:pic>
        <p:nvPicPr>
          <p:cNvPr id="35843" name="Picture 2" descr="C:\Documents and Settings\User\Рабочий стол\Распечатать\IMG20101115_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214438"/>
            <a:ext cx="8286750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i="1" smtClean="0"/>
              <a:t>Тема: составление описательных рассказов о животных</a:t>
            </a:r>
          </a:p>
        </p:txBody>
      </p:sp>
      <p:pic>
        <p:nvPicPr>
          <p:cNvPr id="36867" name="Picture 2" descr="C:\Documents and Settings\User\Рабочий стол\Распечатать\IMG20101115_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285875"/>
            <a:ext cx="8688387" cy="534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i="1" smtClean="0"/>
              <a:t>Темы описательных рассказов о:</a:t>
            </a:r>
          </a:p>
          <a:p>
            <a:pPr algn="ctr">
              <a:buFont typeface="Arial" charset="0"/>
              <a:buNone/>
            </a:pPr>
            <a:endParaRPr lang="ru-RU" sz="3600" b="1" i="1" smtClean="0"/>
          </a:p>
          <a:p>
            <a:pPr>
              <a:buFont typeface="Arial" charset="0"/>
              <a:buNone/>
            </a:pPr>
            <a:endParaRPr lang="ru-RU" sz="3600" b="1" i="1" smtClean="0"/>
          </a:p>
          <a:p>
            <a:pPr>
              <a:buFont typeface="Arial" charset="0"/>
              <a:buNone/>
            </a:pPr>
            <a:endParaRPr lang="ru-RU" sz="3600" b="1" i="1" smtClean="0"/>
          </a:p>
          <a:p>
            <a:pPr>
              <a:buFont typeface="Arial" charset="0"/>
              <a:buNone/>
            </a:pPr>
            <a:endParaRPr lang="ru-RU" sz="3600" b="1" i="1" smtClean="0"/>
          </a:p>
          <a:p>
            <a:pPr>
              <a:buFont typeface="Arial" charset="0"/>
              <a:buNone/>
            </a:pPr>
            <a:endParaRPr lang="ru-RU" sz="3600" b="1" i="1" smtClean="0"/>
          </a:p>
          <a:p>
            <a:pPr lvl="3" algn="ctr">
              <a:buFont typeface="Wingdings" pitchFamily="2" charset="2"/>
              <a:buChar char="q"/>
            </a:pPr>
            <a:r>
              <a:rPr lang="ru-RU" sz="3600" b="1" i="1" smtClean="0"/>
              <a:t> явлениях природы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63" y="1397000"/>
          <a:ext cx="814393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19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1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ru-RU" sz="1800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3200" b="1" i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3600" b="1" i="1" dirty="0" smtClean="0">
                          <a:solidFill>
                            <a:schemeClr val="tx1"/>
                          </a:solidFill>
                        </a:rPr>
                        <a:t>фруктах;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3600" b="1" i="1" dirty="0" smtClean="0">
                          <a:solidFill>
                            <a:schemeClr val="tx1"/>
                          </a:solidFill>
                        </a:rPr>
                        <a:t> одежде;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3600" b="1" i="1" dirty="0" smtClean="0">
                          <a:solidFill>
                            <a:schemeClr val="tx1"/>
                          </a:solidFill>
                        </a:rPr>
                        <a:t> посуде;</a:t>
                      </a:r>
                      <a:endParaRPr lang="ru-RU" sz="3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q"/>
                      </a:pPr>
                      <a:endParaRPr lang="ru-RU" sz="1800" b="1" i="1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3600" b="1" i="1" dirty="0" smtClean="0">
                          <a:solidFill>
                            <a:schemeClr val="tx1"/>
                          </a:solidFill>
                        </a:rPr>
                        <a:t> птицах;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3600" b="1" i="1" dirty="0" smtClean="0">
                          <a:solidFill>
                            <a:schemeClr val="tx1"/>
                          </a:solidFill>
                        </a:rPr>
                        <a:t> игрушках;</a:t>
                      </a:r>
                    </a:p>
                    <a:p>
                      <a:pPr>
                        <a:buFont typeface="Wingdings" pitchFamily="2" charset="2"/>
                        <a:buChar char="q"/>
                      </a:pPr>
                      <a:r>
                        <a:rPr lang="ru-RU" sz="3600" b="1" i="1" dirty="0" smtClean="0">
                          <a:solidFill>
                            <a:schemeClr val="tx1"/>
                          </a:solidFill>
                        </a:rPr>
                        <a:t> растениях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715375" cy="6357937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b="1" i="1" smtClean="0"/>
              <a:t>Мнемоника, или мнемотехника </a:t>
            </a:r>
            <a:r>
              <a:rPr lang="ru-RU" smtClean="0"/>
              <a:t>(в переводе с греческого – «искусство запоминания»), - это система различных приемов, облегчающих запоминание и увеличивающих объем памяти путем образования дополнительных ассоциаций.</a:t>
            </a:r>
          </a:p>
          <a:p>
            <a:pPr algn="just">
              <a:buFont typeface="Arial" charset="0"/>
              <a:buNone/>
            </a:pPr>
            <a:r>
              <a:rPr lang="ru-RU" b="1" i="1" smtClean="0"/>
              <a:t>Цель обучения с  использованием мнемоники </a:t>
            </a:r>
            <a:r>
              <a:rPr lang="ru-RU" smtClean="0"/>
              <a:t>– развитие мышления, внимания, воображения, разных видов памяти (слуховой, зрительной, двигательной, тактильной).</a:t>
            </a:r>
          </a:p>
          <a:p>
            <a:pPr algn="just">
              <a:buFont typeface="Arial" charset="0"/>
              <a:buNone/>
            </a:pPr>
            <a:r>
              <a:rPr lang="ru-RU" b="1" i="1" smtClean="0"/>
              <a:t>Основа обучения </a:t>
            </a:r>
            <a:r>
              <a:rPr lang="ru-RU" smtClean="0"/>
              <a:t>– развитие творческого познания.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58175" cy="5768975"/>
          </a:xfrm>
        </p:spPr>
        <p:txBody>
          <a:bodyPr rtlCol="0">
            <a:normAutofit fontScale="70000" lnSpcReduction="2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600" b="1" i="1" dirty="0" err="1" smtClean="0"/>
              <a:t>Мнемотаблица</a:t>
            </a:r>
            <a:r>
              <a:rPr lang="ru-RU" sz="4600" dirty="0" smtClean="0"/>
              <a:t> – это схема, в которую заложена определенная информация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6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 smtClean="0"/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dirty="0" err="1" smtClean="0"/>
              <a:t>Болышева</a:t>
            </a:r>
            <a:r>
              <a:rPr lang="ru-RU" sz="2900" dirty="0" smtClean="0"/>
              <a:t> Т.В.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900" dirty="0" smtClean="0"/>
              <a:t>Учимся по сказке. Развитие мышления дошкольников с помощью мнемотехники: </a:t>
            </a:r>
            <a:r>
              <a:rPr lang="ru-RU" sz="2900" dirty="0" err="1" smtClean="0"/>
              <a:t>Учебно</a:t>
            </a:r>
            <a:r>
              <a:rPr lang="ru-RU" sz="2900" dirty="0" smtClean="0"/>
              <a:t> – методическое пособие, 2005.</a:t>
            </a:r>
            <a:endParaRPr lang="ru-RU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6"/>
          <p:cNvSpPr>
            <a:spLocks noGrp="1"/>
          </p:cNvSpPr>
          <p:nvPr>
            <p:ph type="ctrTitle"/>
          </p:nvPr>
        </p:nvSpPr>
        <p:spPr>
          <a:xfrm>
            <a:off x="500063" y="0"/>
            <a:ext cx="7772400" cy="1000125"/>
          </a:xfrm>
        </p:spPr>
        <p:txBody>
          <a:bodyPr/>
          <a:lstStyle/>
          <a:p>
            <a:r>
              <a:rPr lang="ru-RU" smtClean="0"/>
              <a:t>Сказка «Аленушка и лиса»</a:t>
            </a:r>
          </a:p>
        </p:txBody>
      </p:sp>
      <p:pic>
        <p:nvPicPr>
          <p:cNvPr id="40962" name="Picture 2" descr="E:\Новая папка\skf5C.bmp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-1" y="765175"/>
            <a:ext cx="8143875" cy="6092825"/>
          </a:xfrm>
        </p:spPr>
      </p:pic>
      <p:cxnSp>
        <p:nvCxnSpPr>
          <p:cNvPr id="12" name="Прямая соединительная линия 11"/>
          <p:cNvCxnSpPr/>
          <p:nvPr/>
        </p:nvCxnSpPr>
        <p:spPr>
          <a:xfrm rot="5400000">
            <a:off x="5536406" y="3821907"/>
            <a:ext cx="5216525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206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Тема Office</vt:lpstr>
      <vt:lpstr>Тема: Использование приема моделирования  в составлении описательных рассказов детей старшего дошкольного возраста</vt:lpstr>
      <vt:lpstr> Объект: процесс развития навыков и умений  составления описательных рассказов у детей в старшем дошкольном возрасте.  Предмет: использование  моделирования в процессе обучения детей составлению описательных рассказов. Цель: определить при каких педагогических условиях  моделирование явится эффективным в процессе обучения детей составлению описательных рассказов.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Сказка «Аленушка и лиса»</vt:lpstr>
      <vt:lpstr>Сказка «Петушок и бобовое зернышко»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Использование моделей в составлении описательных рассказов</dc:title>
  <dc:creator>Рита</dc:creator>
  <cp:lastModifiedBy>Admin</cp:lastModifiedBy>
  <cp:revision>70</cp:revision>
  <dcterms:created xsi:type="dcterms:W3CDTF">2010-04-09T11:36:59Z</dcterms:created>
  <dcterms:modified xsi:type="dcterms:W3CDTF">2018-05-01T06:06:17Z</dcterms:modified>
</cp:coreProperties>
</file>