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16"/>
  </p:notesMasterIdLst>
  <p:sldIdLst>
    <p:sldId id="262" r:id="rId2"/>
    <p:sldId id="263" r:id="rId3"/>
    <p:sldId id="256" r:id="rId4"/>
    <p:sldId id="264" r:id="rId5"/>
    <p:sldId id="268" r:id="rId6"/>
    <p:sldId id="269" r:id="rId7"/>
    <p:sldId id="267" r:id="rId8"/>
    <p:sldId id="270" r:id="rId9"/>
    <p:sldId id="271" r:id="rId10"/>
    <p:sldId id="272" r:id="rId11"/>
    <p:sldId id="274" r:id="rId12"/>
    <p:sldId id="273" r:id="rId13"/>
    <p:sldId id="275" r:id="rId14"/>
    <p:sldId id="276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B559E73-6821-4AE6-A1E9-F103078E8570}" type="datetimeFigureOut">
              <a:rPr lang="ru-RU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5264CB2-67AB-4CF2-8211-FEA60FD6C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2F2324-D606-480E-84F7-36928F70B196}" type="slidenum">
              <a:rPr lang="ru-RU" smtClean="0">
                <a:latin typeface="Times New Roman" pitchFamily="18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8195" name="Rectangle 1"/>
          <p:cNvSpPr>
            <a:spLocks noGrp="1" noRot="1" noChangeArrowheads="1" noTextEdit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6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4020445-6856-4A29-8E22-04A90CE2C6F4}" type="slidenum">
              <a:rPr lang="ru-RU" smtClean="0">
                <a:latin typeface="Times New Roman" pitchFamily="18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10243" name="Rectangle 1"/>
          <p:cNvSpPr>
            <a:spLocks noGrp="1" noRo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4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mtClean="0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2E43A82A-A661-417B-98F5-4E9BB12B83EE}" type="slidenum">
              <a:rPr lang="ru-RU" sz="1200">
                <a:solidFill>
                  <a:srgbClr val="000000"/>
                </a:solidFill>
                <a:latin typeface="Calibri" pitchFamily="34" charset="0"/>
              </a:rPr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</a:t>
            </a:fld>
            <a:endParaRPr lang="ru-RU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321486B-5A7F-4E09-B343-454F6034F061}" type="slidenum">
              <a:rPr lang="ru-RU" smtClean="0">
                <a:latin typeface="Times New Roman" pitchFamily="18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13315" name="Rectangle 1"/>
          <p:cNvSpPr>
            <a:spLocks noGrp="1" noRot="1" noChangeArrowheads="1" noTextEdit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3F41FAE-4059-4F0C-A730-E7D62361D97D}" type="slidenum">
              <a:rPr lang="ru-RU" smtClean="0">
                <a:latin typeface="Times New Roman" pitchFamily="18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17411" name="Rectangle 1"/>
          <p:cNvSpPr>
            <a:spLocks noGrp="1" noRot="1" noChangeArrowheads="1" noTextEdit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02F46E3-D28A-46E9-B97F-7D2DC02B1C3F}" type="datetimeFigureOut">
              <a:rPr lang="ru-RU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FB359B-555F-4764-8544-2377953FF1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6C712A-9965-46C8-84AD-CBA5B7C1AEFA}" type="datetimeFigureOut">
              <a:rPr lang="ru-RU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7A660B8-161A-4C48-BE32-53C116EBB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6F934D-99A6-4B9A-85E5-5C3ECD061E09}" type="datetimeFigureOut">
              <a:rPr lang="ru-RU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9E226C-17BF-418D-AE88-8AD725BB4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B5AE356-76E8-4F0A-8D32-F537E9A20CE4}" type="datetimeFigureOut">
              <a:rPr lang="ru-RU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CDFD7FC-BD09-4098-BD89-D3D05B142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2" name="Дата 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B3377D0-A799-4D62-AD94-B807A2C1A559}" type="datetimeFigureOut">
              <a:rPr lang="ru-RU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14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26FFB0F-BDE4-4C75-A21F-0975A665A6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4.gif"/><Relationship Id="rId7" Type="http://schemas.openxmlformats.org/officeDocument/2006/relationships/slide" Target="slide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slide" Target="slide8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9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wmf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612775" y="68263"/>
            <a:ext cx="8153400" cy="1311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4000">
              <a:solidFill>
                <a:srgbClr val="775F55"/>
              </a:solidFill>
              <a:latin typeface="Calibri" pitchFamily="34" charset="0"/>
            </a:endParaRP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14313" y="1928813"/>
            <a:ext cx="8551862" cy="449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19088" indent="-315913" algn="r">
              <a:spcBef>
                <a:spcPts val="700"/>
              </a:spcBef>
              <a:buSzPct val="60000"/>
              <a:tabLst>
                <a:tab pos="319088" algn="l"/>
                <a:tab pos="766763" algn="l"/>
                <a:tab pos="1216025" algn="l"/>
                <a:tab pos="1665288" algn="l"/>
                <a:tab pos="2114550" algn="l"/>
                <a:tab pos="2563813" algn="l"/>
                <a:tab pos="3013075" algn="l"/>
                <a:tab pos="3462338" algn="l"/>
                <a:tab pos="3911600" algn="l"/>
                <a:tab pos="4360863" algn="l"/>
                <a:tab pos="4810125" algn="l"/>
                <a:tab pos="5259388" algn="l"/>
                <a:tab pos="5708650" algn="l"/>
                <a:tab pos="6157913" algn="l"/>
                <a:tab pos="6607175" algn="l"/>
                <a:tab pos="7056438" algn="l"/>
                <a:tab pos="7505700" algn="l"/>
                <a:tab pos="7954963" algn="l"/>
                <a:tab pos="8404225" algn="l"/>
                <a:tab pos="8853488" algn="l"/>
                <a:tab pos="9302750" algn="l"/>
              </a:tabLst>
            </a:pPr>
            <a:r>
              <a:rPr lang="ru-RU" sz="2900">
                <a:solidFill>
                  <a:srgbClr val="000000"/>
                </a:solidFill>
                <a:latin typeface="Garamond" pitchFamily="18" charset="0"/>
              </a:rPr>
              <a:t>У КАЖДОГО ЧЕЛОВЕКА ТРИ ХАРАКТЕРА:</a:t>
            </a:r>
          </a:p>
          <a:p>
            <a:pPr marL="319088" indent="-315913" algn="r">
              <a:spcBef>
                <a:spcPts val="700"/>
              </a:spcBef>
              <a:buSzPct val="60000"/>
              <a:tabLst>
                <a:tab pos="319088" algn="l"/>
                <a:tab pos="766763" algn="l"/>
                <a:tab pos="1216025" algn="l"/>
                <a:tab pos="1665288" algn="l"/>
                <a:tab pos="2114550" algn="l"/>
                <a:tab pos="2563813" algn="l"/>
                <a:tab pos="3013075" algn="l"/>
                <a:tab pos="3462338" algn="l"/>
                <a:tab pos="3911600" algn="l"/>
                <a:tab pos="4360863" algn="l"/>
                <a:tab pos="4810125" algn="l"/>
                <a:tab pos="5259388" algn="l"/>
                <a:tab pos="5708650" algn="l"/>
                <a:tab pos="6157913" algn="l"/>
                <a:tab pos="6607175" algn="l"/>
                <a:tab pos="7056438" algn="l"/>
                <a:tab pos="7505700" algn="l"/>
                <a:tab pos="7954963" algn="l"/>
                <a:tab pos="8404225" algn="l"/>
                <a:tab pos="8853488" algn="l"/>
                <a:tab pos="9302750" algn="l"/>
              </a:tabLst>
            </a:pPr>
            <a:r>
              <a:rPr lang="ru-RU" sz="2900">
                <a:solidFill>
                  <a:srgbClr val="000000"/>
                </a:solidFill>
                <a:latin typeface="Garamond" pitchFamily="18" charset="0"/>
              </a:rPr>
              <a:t>ТОТ, КОТОРЫЙ ЕМУ ПРИПИСЫВАЮТ, </a:t>
            </a:r>
            <a:r>
              <a:rPr lang="en-US" sz="2900">
                <a:solidFill>
                  <a:srgbClr val="000000"/>
                </a:solidFill>
                <a:latin typeface="Garamond" pitchFamily="18" charset="0"/>
              </a:rPr>
              <a:t>                              </a:t>
            </a:r>
            <a:r>
              <a:rPr lang="ru-RU" sz="2900">
                <a:solidFill>
                  <a:srgbClr val="000000"/>
                </a:solidFill>
                <a:latin typeface="Garamond" pitchFamily="18" charset="0"/>
              </a:rPr>
              <a:t>ТОТ,</a:t>
            </a:r>
            <a:r>
              <a:rPr lang="en-US" sz="2900">
                <a:solidFill>
                  <a:srgbClr val="000000"/>
                </a:solidFill>
                <a:latin typeface="Garamond" pitchFamily="18" charset="0"/>
              </a:rPr>
              <a:t> </a:t>
            </a:r>
            <a:r>
              <a:rPr lang="ru-RU" sz="2900">
                <a:solidFill>
                  <a:srgbClr val="000000"/>
                </a:solidFill>
                <a:latin typeface="Garamond" pitchFamily="18" charset="0"/>
              </a:rPr>
              <a:t>КОТОРЫЙ ОН САМ СЕБЕ ПРИПИСЫВАЕТ,</a:t>
            </a:r>
          </a:p>
          <a:p>
            <a:pPr marL="319088" indent="-315913" algn="r">
              <a:spcBef>
                <a:spcPts val="700"/>
              </a:spcBef>
              <a:buSzPct val="60000"/>
              <a:tabLst>
                <a:tab pos="319088" algn="l"/>
                <a:tab pos="766763" algn="l"/>
                <a:tab pos="1216025" algn="l"/>
                <a:tab pos="1665288" algn="l"/>
                <a:tab pos="2114550" algn="l"/>
                <a:tab pos="2563813" algn="l"/>
                <a:tab pos="3013075" algn="l"/>
                <a:tab pos="3462338" algn="l"/>
                <a:tab pos="3911600" algn="l"/>
                <a:tab pos="4360863" algn="l"/>
                <a:tab pos="4810125" algn="l"/>
                <a:tab pos="5259388" algn="l"/>
                <a:tab pos="5708650" algn="l"/>
                <a:tab pos="6157913" algn="l"/>
                <a:tab pos="6607175" algn="l"/>
                <a:tab pos="7056438" algn="l"/>
                <a:tab pos="7505700" algn="l"/>
                <a:tab pos="7954963" algn="l"/>
                <a:tab pos="8404225" algn="l"/>
                <a:tab pos="8853488" algn="l"/>
                <a:tab pos="9302750" algn="l"/>
              </a:tabLst>
            </a:pPr>
            <a:r>
              <a:rPr lang="ru-RU" sz="2900">
                <a:solidFill>
                  <a:srgbClr val="000000"/>
                </a:solidFill>
                <a:latin typeface="Garamond" pitchFamily="18" charset="0"/>
              </a:rPr>
              <a:t>ТОТ, КОТОРЫЙ ЕСТЬ В ДЕЙСТВИТЕЛЬНОСТИ.</a:t>
            </a:r>
          </a:p>
          <a:p>
            <a:pPr marL="319088" indent="-315913" algn="r">
              <a:spcBef>
                <a:spcPts val="700"/>
              </a:spcBef>
              <a:buSzPct val="60000"/>
              <a:tabLst>
                <a:tab pos="319088" algn="l"/>
                <a:tab pos="766763" algn="l"/>
                <a:tab pos="1216025" algn="l"/>
                <a:tab pos="1665288" algn="l"/>
                <a:tab pos="2114550" algn="l"/>
                <a:tab pos="2563813" algn="l"/>
                <a:tab pos="3013075" algn="l"/>
                <a:tab pos="3462338" algn="l"/>
                <a:tab pos="3911600" algn="l"/>
                <a:tab pos="4360863" algn="l"/>
                <a:tab pos="4810125" algn="l"/>
                <a:tab pos="5259388" algn="l"/>
                <a:tab pos="5708650" algn="l"/>
                <a:tab pos="6157913" algn="l"/>
                <a:tab pos="6607175" algn="l"/>
                <a:tab pos="7056438" algn="l"/>
                <a:tab pos="7505700" algn="l"/>
                <a:tab pos="7954963" algn="l"/>
                <a:tab pos="8404225" algn="l"/>
                <a:tab pos="8853488" algn="l"/>
                <a:tab pos="9302750" algn="l"/>
              </a:tabLst>
            </a:pPr>
            <a:r>
              <a:rPr lang="ru-RU" sz="2900" i="1">
                <a:solidFill>
                  <a:srgbClr val="000000"/>
                </a:solidFill>
                <a:latin typeface="Garamond" pitchFamily="18" charset="0"/>
              </a:rPr>
              <a:t>В.ГЮГО</a:t>
            </a:r>
            <a:r>
              <a:rPr lang="ru-RU" sz="2900" i="1">
                <a:solidFill>
                  <a:srgbClr val="000000"/>
                </a:solidFill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68313" y="5300663"/>
            <a:ext cx="8183562" cy="10509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200" smtClean="0">
                <a:effectLst/>
                <a:latin typeface="Garamond" pitchFamily="18" charset="0"/>
                <a:hlinkClick r:id="rId2" action="ppaction://hlinksldjump"/>
              </a:rPr>
              <a:t>Характер</a:t>
            </a:r>
            <a:r>
              <a:rPr lang="ru-RU" sz="3200" smtClean="0">
                <a:effectLst/>
                <a:latin typeface="Garamond" pitchFamily="18" charset="0"/>
              </a:rPr>
              <a:t> </a:t>
            </a:r>
            <a:br>
              <a:rPr lang="ru-RU" sz="3200" smtClean="0">
                <a:effectLst/>
                <a:latin typeface="Garamond" pitchFamily="18" charset="0"/>
              </a:rPr>
            </a:br>
            <a:r>
              <a:rPr lang="ru-RU" sz="2400" smtClean="0">
                <a:solidFill>
                  <a:schemeClr val="tx1"/>
                </a:solidFill>
                <a:effectLst/>
                <a:latin typeface="Garamond" pitchFamily="18" charset="0"/>
              </a:rPr>
              <a:t>совокупность устойчивых индивидуальных особенностей в поведении и деятельности человека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>
          <a:xfrm>
            <a:off x="539750" y="404813"/>
            <a:ext cx="8183563" cy="46085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b="1" smtClean="0">
                <a:solidFill>
                  <a:schemeClr val="accent1"/>
                </a:solidFill>
                <a:latin typeface="Garamond" pitchFamily="18" charset="0"/>
              </a:rPr>
              <a:t>Группы черт характера: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smtClean="0">
                <a:latin typeface="Garamond" pitchFamily="18" charset="0"/>
              </a:rPr>
              <a:t>отношение человека к другим людям</a:t>
            </a:r>
            <a:r>
              <a:rPr lang="ru-RU" sz="2000" smtClean="0">
                <a:latin typeface="Garamond" pitchFamily="18" charset="0"/>
              </a:rPr>
              <a:t>                                                       (общительность, отзывчивость, уважение к другим людям, замкнутость, черствость, грубость, презрение к людям)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smtClean="0">
                <a:latin typeface="Garamond" pitchFamily="18" charset="0"/>
              </a:rPr>
              <a:t>отношение человека к труду, к своему делу</a:t>
            </a:r>
            <a:r>
              <a:rPr lang="ru-RU" sz="2000" smtClean="0">
                <a:latin typeface="Garamond" pitchFamily="18" charset="0"/>
              </a:rPr>
              <a:t>                                             (трудолюбие, аккуратность, склонность к творчеству, добросовестность, ответственность, инициативность, настойчивость, лень, недобросовестность, безответственность, пассивность)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smtClean="0">
                <a:latin typeface="Garamond" pitchFamily="18" charset="0"/>
              </a:rPr>
              <a:t>отношение человека  к самому себе</a:t>
            </a:r>
            <a:r>
              <a:rPr lang="ru-RU" sz="2000" smtClean="0">
                <a:latin typeface="Garamond" pitchFamily="18" charset="0"/>
              </a:rPr>
              <a:t>                                                          (чувство собственного достоинства, гордость, самокритичность, скромность, самомнение, наглость, тщеславие, заносчивость, обидчивость, застенчивость, эгоцентризм, эгоизм)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smtClean="0">
                <a:latin typeface="Garamond" pitchFamily="18" charset="0"/>
              </a:rPr>
              <a:t>отношение человека к вещам</a:t>
            </a:r>
            <a:r>
              <a:rPr lang="ru-RU" sz="2000" smtClean="0">
                <a:latin typeface="Garamond" pitchFamily="18" charset="0"/>
              </a:rPr>
              <a:t>                                                                    (опрятность или неряшливость, бережное или халатное                             обращение с вещами)</a:t>
            </a:r>
          </a:p>
          <a:p>
            <a:pPr eaLnBrk="1" hangingPunct="1">
              <a:lnSpc>
                <a:spcPct val="90000"/>
              </a:lnSpc>
            </a:pPr>
            <a:endParaRPr lang="ru-RU" sz="2000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  <a:latin typeface="Verdana" pitchFamily="34" charset="0"/>
            </a:endParaRPr>
          </a:p>
        </p:txBody>
      </p:sp>
      <p:pic>
        <p:nvPicPr>
          <p:cNvPr id="21506" name="Picture 10" descr="i?id=4fe0560f087c158b6bfaa67cdda48bbf&amp;n=13"/>
          <p:cNvPicPr>
            <a:picLocks noChangeAspect="1" noChangeArrowheads="1"/>
          </p:cNvPicPr>
          <p:nvPr/>
        </p:nvPicPr>
        <p:blipFill>
          <a:blip r:embed="rId2"/>
          <a:srcRect l="17326" r="11806"/>
          <a:stretch>
            <a:fillRect/>
          </a:stretch>
        </p:blipFill>
        <p:spPr bwMode="auto">
          <a:xfrm>
            <a:off x="5435600" y="476250"/>
            <a:ext cx="2590800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12" descr="i?id=a2ebf0e4b6bc23a6d0b2003f2bf13a89-16-16f-16161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76250"/>
            <a:ext cx="4103687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14" descr="i?id=6f7b9c8fdeb9da28660149f0cb0ab4bd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3716338"/>
            <a:ext cx="2614613" cy="261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4" descr="i?id=52af4fc708c7abca01c072233c712af2&amp;n=13"/>
          <p:cNvPicPr>
            <a:picLocks noChangeAspect="1" noChangeArrowheads="1"/>
          </p:cNvPicPr>
          <p:nvPr/>
        </p:nvPicPr>
        <p:blipFill>
          <a:blip r:embed="rId5"/>
          <a:srcRect l="19980" r="20013"/>
          <a:stretch>
            <a:fillRect/>
          </a:stretch>
        </p:blipFill>
        <p:spPr bwMode="auto">
          <a:xfrm>
            <a:off x="2484438" y="1628775"/>
            <a:ext cx="2447925" cy="229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8" descr="i?id=25568af284ac6adc90807d7d8601c9f7&amp;n=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40200" y="3213100"/>
            <a:ext cx="345598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6" descr="i?id=2b8f594b916acb0f703668afc3eea7ce&amp;n=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72225" y="4598988"/>
            <a:ext cx="2376488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/>
          <p:cNvSpPr>
            <a:spLocks noGrp="1"/>
          </p:cNvSpPr>
          <p:nvPr>
            <p:ph type="title" idx="4294967295"/>
          </p:nvPr>
        </p:nvSpPr>
        <p:spPr bwMode="auto">
          <a:xfrm>
            <a:off x="0" y="5300663"/>
            <a:ext cx="9144000" cy="10509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200" smtClean="0">
                <a:effectLst/>
                <a:latin typeface="Garamond" pitchFamily="18" charset="0"/>
                <a:hlinkClick r:id="rId2" action="ppaction://hlinksldjump"/>
              </a:rPr>
              <a:t>Способности</a:t>
            </a:r>
            <a:r>
              <a:rPr lang="ru-RU" sz="3200" smtClean="0">
                <a:effectLst/>
                <a:latin typeface="Garamond" pitchFamily="18" charset="0"/>
              </a:rPr>
              <a:t> </a:t>
            </a:r>
            <a:br>
              <a:rPr lang="ru-RU" sz="3200" smtClean="0">
                <a:effectLst/>
                <a:latin typeface="Garamond" pitchFamily="18" charset="0"/>
              </a:rPr>
            </a:br>
            <a:r>
              <a:rPr lang="ru-RU" sz="3200" smtClean="0">
                <a:effectLst/>
                <a:latin typeface="Garamond" pitchFamily="18" charset="0"/>
              </a:rPr>
              <a:t> </a:t>
            </a:r>
            <a:r>
              <a:rPr lang="ru-RU" sz="2800" smtClean="0">
                <a:solidFill>
                  <a:schemeClr val="tx1"/>
                </a:solidFill>
                <a:effectLst/>
                <a:latin typeface="Garamond" pitchFamily="18" charset="0"/>
              </a:rPr>
              <a:t>индивидуальные свойства, позволяющие человеку успешно осуществлять какую-либо деятельность</a:t>
            </a:r>
          </a:p>
        </p:txBody>
      </p:sp>
      <p:sp>
        <p:nvSpPr>
          <p:cNvPr id="22530" name="Rectangle 5"/>
          <p:cNvSpPr>
            <a:spLocks noGrp="1"/>
          </p:cNvSpPr>
          <p:nvPr>
            <p:ph type="body" sz="half" idx="4294967295"/>
          </p:nvPr>
        </p:nvSpPr>
        <p:spPr>
          <a:xfrm>
            <a:off x="539750" y="549275"/>
            <a:ext cx="4014788" cy="41878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>
                <a:solidFill>
                  <a:schemeClr val="accent1"/>
                </a:solidFill>
                <a:latin typeface="Garamond" pitchFamily="18" charset="0"/>
              </a:rPr>
              <a:t>Виды способностей</a:t>
            </a:r>
          </a:p>
          <a:p>
            <a:pPr eaLnBrk="1" hangingPunct="1"/>
            <a:r>
              <a:rPr lang="ru-RU" sz="2400" b="1" smtClean="0">
                <a:latin typeface="Garamond" pitchFamily="18" charset="0"/>
              </a:rPr>
              <a:t>физические</a:t>
            </a:r>
          </a:p>
          <a:p>
            <a:pPr eaLnBrk="1" hangingPunct="1"/>
            <a:r>
              <a:rPr lang="ru-RU" sz="2400" b="1" smtClean="0">
                <a:latin typeface="Garamond" pitchFamily="18" charset="0"/>
              </a:rPr>
              <a:t>технические </a:t>
            </a:r>
          </a:p>
          <a:p>
            <a:pPr eaLnBrk="1" hangingPunct="1"/>
            <a:r>
              <a:rPr lang="ru-RU" sz="2400" b="1" smtClean="0">
                <a:latin typeface="Garamond" pitchFamily="18" charset="0"/>
              </a:rPr>
              <a:t>музыкальные</a:t>
            </a:r>
          </a:p>
          <a:p>
            <a:pPr eaLnBrk="1" hangingPunct="1"/>
            <a:r>
              <a:rPr lang="ru-RU" sz="2400" b="1" smtClean="0">
                <a:latin typeface="Garamond" pitchFamily="18" charset="0"/>
              </a:rPr>
              <a:t>художественные</a:t>
            </a:r>
          </a:p>
          <a:p>
            <a:pPr eaLnBrk="1" hangingPunct="1"/>
            <a:r>
              <a:rPr lang="ru-RU" sz="2400" b="1" smtClean="0">
                <a:latin typeface="Garamond" pitchFamily="18" charset="0"/>
              </a:rPr>
              <a:t>интеллектуальные</a:t>
            </a:r>
          </a:p>
          <a:p>
            <a:pPr eaLnBrk="1" hangingPunct="1"/>
            <a:r>
              <a:rPr lang="ru-RU" sz="2400" b="1" smtClean="0">
                <a:latin typeface="Garamond" pitchFamily="18" charset="0"/>
              </a:rPr>
              <a:t>коммуникативные</a:t>
            </a:r>
          </a:p>
          <a:p>
            <a:pPr eaLnBrk="1" hangingPunct="1"/>
            <a:r>
              <a:rPr lang="ru-RU" sz="2400" b="1" smtClean="0">
                <a:latin typeface="Garamond" pitchFamily="18" charset="0"/>
              </a:rPr>
              <a:t>другие</a:t>
            </a:r>
          </a:p>
        </p:txBody>
      </p:sp>
      <p:sp>
        <p:nvSpPr>
          <p:cNvPr id="22531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211638" y="530225"/>
            <a:ext cx="4475162" cy="4187825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b="1" smtClean="0">
                <a:solidFill>
                  <a:schemeClr val="accent1"/>
                </a:solidFill>
                <a:latin typeface="Garamond" pitchFamily="18" charset="0"/>
              </a:rPr>
              <a:t>Условия развития способностей</a:t>
            </a:r>
          </a:p>
          <a:p>
            <a:pPr marL="0" indent="0" eaLnBrk="1" hangingPunct="1"/>
            <a:r>
              <a:rPr lang="ru-RU" sz="2400" b="1" smtClean="0">
                <a:solidFill>
                  <a:schemeClr val="accent1"/>
                </a:solidFill>
                <a:latin typeface="Garamond" pitchFamily="18" charset="0"/>
              </a:rPr>
              <a:t> </a:t>
            </a:r>
            <a:r>
              <a:rPr lang="ru-RU" sz="2400" b="1" smtClean="0">
                <a:latin typeface="Garamond" pitchFamily="18" charset="0"/>
              </a:rPr>
              <a:t>наследственность</a:t>
            </a:r>
          </a:p>
          <a:p>
            <a:pPr marL="0" indent="0" eaLnBrk="1" hangingPunct="1"/>
            <a:r>
              <a:rPr lang="ru-RU" sz="2400" b="1" smtClean="0">
                <a:latin typeface="Garamond" pitchFamily="18" charset="0"/>
              </a:rPr>
              <a:t> социальная среда</a:t>
            </a:r>
          </a:p>
          <a:p>
            <a:pPr marL="0" indent="0" eaLnBrk="1" hangingPunct="1"/>
            <a:r>
              <a:rPr lang="ru-RU" sz="2400" b="1" smtClean="0">
                <a:latin typeface="Garamond" pitchFamily="18" charset="0"/>
              </a:rPr>
              <a:t> самовоспитание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400" b="1" smtClean="0">
                <a:solidFill>
                  <a:schemeClr val="accent1"/>
                </a:solidFill>
                <a:latin typeface="Garamond" pitchFamily="18" charset="0"/>
              </a:rPr>
              <a:t>Этапы развития способностей</a:t>
            </a:r>
          </a:p>
          <a:p>
            <a:pPr marL="0" indent="0" eaLnBrk="1" hangingPunct="1"/>
            <a:r>
              <a:rPr lang="ru-RU" sz="2400" b="1" smtClean="0">
                <a:solidFill>
                  <a:schemeClr val="accent1"/>
                </a:solidFill>
                <a:latin typeface="Garamond" pitchFamily="18" charset="0"/>
              </a:rPr>
              <a:t> </a:t>
            </a:r>
            <a:r>
              <a:rPr lang="ru-RU" sz="2400" b="1" smtClean="0">
                <a:latin typeface="Garamond" pitchFamily="18" charset="0"/>
              </a:rPr>
              <a:t>задатки</a:t>
            </a:r>
          </a:p>
          <a:p>
            <a:pPr marL="0" indent="0" eaLnBrk="1" hangingPunct="1"/>
            <a:r>
              <a:rPr lang="ru-RU" sz="2400" b="1" smtClean="0">
                <a:latin typeface="Garamond" pitchFamily="18" charset="0"/>
              </a:rPr>
              <a:t> талант</a:t>
            </a:r>
          </a:p>
          <a:p>
            <a:pPr marL="0" indent="0" eaLnBrk="1" hangingPunct="1"/>
            <a:r>
              <a:rPr lang="ru-RU" sz="2400" b="1" smtClean="0">
                <a:latin typeface="Garamond" pitchFamily="18" charset="0"/>
              </a:rPr>
              <a:t> гениальность</a:t>
            </a:r>
            <a:r>
              <a:rPr lang="ru-RU" sz="2400" b="1" smtClean="0">
                <a:solidFill>
                  <a:schemeClr val="accent1"/>
                </a:solidFill>
                <a:latin typeface="Garamond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95288" y="404813"/>
            <a:ext cx="8183562" cy="10509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mtClean="0">
                <a:effectLst/>
                <a:latin typeface="Garamond" pitchFamily="18" charset="0"/>
              </a:rPr>
              <a:t>Повторим?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4294967295"/>
          </p:nvPr>
        </p:nvSpPr>
        <p:spPr>
          <a:xfrm>
            <a:off x="539750" y="1628775"/>
            <a:ext cx="8183563" cy="4187825"/>
          </a:xfrm>
        </p:spPr>
        <p:txBody>
          <a:bodyPr/>
          <a:lstStyle/>
          <a:p>
            <a:r>
              <a:rPr lang="ru-RU" smtClean="0">
                <a:latin typeface="Garamond" pitchFamily="18" charset="0"/>
              </a:rPr>
              <a:t>Психические качества человека</a:t>
            </a:r>
          </a:p>
          <a:p>
            <a:r>
              <a:rPr lang="ru-RU" smtClean="0">
                <a:latin typeface="Garamond" pitchFamily="18" charset="0"/>
              </a:rPr>
              <a:t>Эмоции</a:t>
            </a:r>
          </a:p>
          <a:p>
            <a:r>
              <a:rPr lang="ru-RU" smtClean="0">
                <a:latin typeface="Garamond" pitchFamily="18" charset="0"/>
              </a:rPr>
              <a:t>Чувства</a:t>
            </a:r>
          </a:p>
          <a:p>
            <a:r>
              <a:rPr lang="ru-RU" smtClean="0">
                <a:latin typeface="Garamond" pitchFamily="18" charset="0"/>
              </a:rPr>
              <a:t>Интеллект</a:t>
            </a:r>
          </a:p>
          <a:p>
            <a:r>
              <a:rPr lang="ru-RU" smtClean="0">
                <a:latin typeface="Garamond" pitchFamily="18" charset="0"/>
              </a:rPr>
              <a:t>Темперамент</a:t>
            </a:r>
          </a:p>
          <a:p>
            <a:r>
              <a:rPr lang="ru-RU" smtClean="0">
                <a:latin typeface="Garamond" pitchFamily="18" charset="0"/>
              </a:rPr>
              <a:t>Характер</a:t>
            </a:r>
          </a:p>
          <a:p>
            <a:r>
              <a:rPr lang="ru-RU" smtClean="0">
                <a:latin typeface="Garamond" pitchFamily="18" charset="0"/>
              </a:rPr>
              <a:t>Способности </a:t>
            </a:r>
          </a:p>
          <a:p>
            <a:endParaRPr lang="ru-RU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68313" y="549275"/>
            <a:ext cx="8183562" cy="10509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effectLst/>
                <a:latin typeface="Garamond" pitchFamily="18" charset="0"/>
              </a:rPr>
              <a:t>Домашнее задание</a:t>
            </a:r>
            <a:r>
              <a:rPr lang="ru-RU" smtClean="0">
                <a:effectLst/>
              </a:rPr>
              <a:t> 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1773238"/>
            <a:ext cx="8183562" cy="4187825"/>
          </a:xfrm>
        </p:spPr>
        <p:txBody>
          <a:bodyPr/>
          <a:lstStyle/>
          <a:p>
            <a:r>
              <a:rPr lang="en-US" smtClean="0">
                <a:latin typeface="Garamond" pitchFamily="18" charset="0"/>
              </a:rPr>
              <a:t>§ 7-8</a:t>
            </a:r>
            <a:endParaRPr lang="ru-RU" smtClean="0">
              <a:latin typeface="Garamond" pitchFamily="18" charset="0"/>
            </a:endParaRPr>
          </a:p>
          <a:p>
            <a:r>
              <a:rPr lang="ru-RU" smtClean="0">
                <a:latin typeface="Garamond" pitchFamily="18" charset="0"/>
              </a:rPr>
              <a:t>Выполнить письменные задания</a:t>
            </a:r>
            <a:endParaRPr lang="en-US" smtClean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500063" y="363538"/>
            <a:ext cx="8183562" cy="701675"/>
          </a:xfrm>
          <a:prstGeom prst="rect">
            <a:avLst/>
          </a:prstGeom>
          <a:solidFill>
            <a:srgbClr val="F2EFED"/>
          </a:solidFill>
          <a:ln w="9360">
            <a:solidFill>
              <a:srgbClr val="BFADA6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>
                <a:solidFill>
                  <a:srgbClr val="775F55"/>
                </a:solidFill>
                <a:latin typeface="Calibri" pitchFamily="34" charset="0"/>
              </a:rPr>
              <a:t>Природа человека</a:t>
            </a:r>
          </a:p>
        </p:txBody>
      </p:sp>
      <p:cxnSp>
        <p:nvCxnSpPr>
          <p:cNvPr id="9218" name="AutoShape 3"/>
          <p:cNvCxnSpPr>
            <a:cxnSpLocks noChangeShapeType="1"/>
          </p:cNvCxnSpPr>
          <p:nvPr/>
        </p:nvCxnSpPr>
        <p:spPr bwMode="auto">
          <a:xfrm>
            <a:off x="5357813" y="1785938"/>
            <a:ext cx="1000125" cy="1587"/>
          </a:xfrm>
          <a:prstGeom prst="straightConnector1">
            <a:avLst/>
          </a:prstGeom>
          <a:noFill/>
          <a:ln w="57240">
            <a:solidFill>
              <a:srgbClr val="86A5BE"/>
            </a:solidFill>
            <a:miter lim="800000"/>
            <a:headEnd/>
            <a:tailEnd type="triangle" w="med" len="med"/>
          </a:ln>
        </p:spPr>
      </p:cxnSp>
      <p:cxnSp>
        <p:nvCxnSpPr>
          <p:cNvPr id="9219" name="AutoShape 4"/>
          <p:cNvCxnSpPr>
            <a:cxnSpLocks noChangeShapeType="1"/>
          </p:cNvCxnSpPr>
          <p:nvPr/>
        </p:nvCxnSpPr>
        <p:spPr bwMode="auto">
          <a:xfrm rot="5400000">
            <a:off x="4251325" y="2678113"/>
            <a:ext cx="500063" cy="1587"/>
          </a:xfrm>
          <a:prstGeom prst="straightConnector1">
            <a:avLst/>
          </a:prstGeom>
          <a:noFill/>
          <a:ln w="57240">
            <a:solidFill>
              <a:srgbClr val="86A5BE"/>
            </a:solidFill>
            <a:miter lim="800000"/>
            <a:headEnd/>
            <a:tailEnd type="triangle" w="med" len="med"/>
          </a:ln>
        </p:spPr>
      </p:cxnSp>
      <p:cxnSp>
        <p:nvCxnSpPr>
          <p:cNvPr id="9220" name="AutoShape 5"/>
          <p:cNvCxnSpPr>
            <a:cxnSpLocks noChangeShapeType="1"/>
          </p:cNvCxnSpPr>
          <p:nvPr/>
        </p:nvCxnSpPr>
        <p:spPr bwMode="auto">
          <a:xfrm flipH="1" flipV="1">
            <a:off x="2857500" y="1785938"/>
            <a:ext cx="1000125" cy="1587"/>
          </a:xfrm>
          <a:prstGeom prst="straightConnector1">
            <a:avLst/>
          </a:prstGeom>
          <a:noFill/>
          <a:ln w="57240">
            <a:solidFill>
              <a:srgbClr val="86A5BE"/>
            </a:solidFill>
            <a:miter lim="800000"/>
            <a:headEnd/>
            <a:tailEnd type="triangle" w="med" len="med"/>
          </a:ln>
        </p:spPr>
      </p:cxn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500063" y="1428750"/>
            <a:ext cx="2500312" cy="3417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Биологическое начало</a:t>
            </a:r>
          </a:p>
          <a:p>
            <a:pP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инстинкты</a:t>
            </a:r>
          </a:p>
          <a:p>
            <a:pP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биологическая </a:t>
            </a: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программа </a:t>
            </a: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развития</a:t>
            </a:r>
          </a:p>
          <a:p>
            <a:pP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анатомия, </a:t>
            </a:r>
            <a:endParaRPr lang="en-US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физиология</a:t>
            </a:r>
          </a:p>
          <a:p>
            <a:pPr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2" name="Rectangle 7"/>
          <p:cNvSpPr>
            <a:spLocks noChangeArrowheads="1"/>
          </p:cNvSpPr>
          <p:nvPr/>
        </p:nvSpPr>
        <p:spPr bwMode="auto">
          <a:xfrm>
            <a:off x="6215063" y="1428750"/>
            <a:ext cx="2428875" cy="2289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Социальное начало</a:t>
            </a:r>
          </a:p>
          <a:p>
            <a:pP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деятельность</a:t>
            </a:r>
          </a:p>
          <a:p>
            <a:pP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общение</a:t>
            </a:r>
          </a:p>
          <a:p>
            <a:pP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мышление</a:t>
            </a:r>
          </a:p>
          <a:p>
            <a:pP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речь</a:t>
            </a:r>
          </a:p>
        </p:txBody>
      </p:sp>
      <p:sp>
        <p:nvSpPr>
          <p:cNvPr id="9223" name="Rectangle 8"/>
          <p:cNvSpPr>
            <a:spLocks noChangeArrowheads="1"/>
          </p:cNvSpPr>
          <p:nvPr/>
        </p:nvSpPr>
        <p:spPr bwMode="auto">
          <a:xfrm>
            <a:off x="2786063" y="2928938"/>
            <a:ext cx="3500437" cy="157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Психическое  начало</a:t>
            </a:r>
          </a:p>
          <a:p>
            <a:pP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внутренний мир</a:t>
            </a:r>
          </a:p>
          <a:p>
            <a:pP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характер</a:t>
            </a:r>
          </a:p>
          <a:p>
            <a:pPr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эмоциональная сфера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179388" y="5400675"/>
            <a:ext cx="8715375" cy="1201738"/>
          </a:xfrm>
          <a:prstGeom prst="rect">
            <a:avLst/>
          </a:prstGeom>
          <a:solidFill>
            <a:srgbClr val="EAF0F6"/>
          </a:solidFill>
          <a:ln w="9360">
            <a:solidFill>
              <a:srgbClr val="BFADA6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Человек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это  </a:t>
            </a: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биопсихосоциальное существо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обладающее сознанием, речью, нравственными качествами                                              и </a:t>
            </a:r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способностью изготавливать орудия труда</a:t>
            </a:r>
          </a:p>
        </p:txBody>
      </p:sp>
      <p:pic>
        <p:nvPicPr>
          <p:cNvPr id="9225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3786188"/>
            <a:ext cx="2571750" cy="1439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226" name="Рисунок 11" descr="AG00315_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63" y="1071563"/>
            <a:ext cx="1143000" cy="128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0" dur="500"/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13" y="1820863"/>
            <a:ext cx="7772400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atin typeface="+mj-lt"/>
              </a:rPr>
              <a:t>Тема урока:</a:t>
            </a:r>
            <a:endParaRPr lang="ru-RU" sz="4000" dirty="0">
              <a:latin typeface="+mj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684588"/>
            <a:ext cx="9144000" cy="9144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400" b="1" dirty="0" smtClean="0">
                <a:latin typeface="+mn-lt"/>
              </a:rPr>
              <a:t>Психические качества человека</a:t>
            </a:r>
            <a:endParaRPr lang="ru-RU" sz="34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"/>
          <p:cNvSpPr txBox="1">
            <a:spLocks noChangeArrowheads="1"/>
          </p:cNvSpPr>
          <p:nvPr/>
        </p:nvSpPr>
        <p:spPr bwMode="auto">
          <a:xfrm>
            <a:off x="928688" y="0"/>
            <a:ext cx="7800975" cy="1357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2800" i="1" dirty="0">
              <a:solidFill>
                <a:schemeClr val="accent2">
                  <a:lumMod val="75000"/>
                </a:schemeClr>
              </a:solidFill>
              <a:latin typeface="Garamond" pitchFamily="18" charset="0"/>
              <a:cs typeface="Times New Roman" pitchFamily="16" charset="0"/>
            </a:endParaRPr>
          </a:p>
        </p:txBody>
      </p:sp>
      <p:sp>
        <p:nvSpPr>
          <p:cNvPr id="14341" name="Oval 5"/>
          <p:cNvSpPr>
            <a:spLocks noChangeArrowheads="1"/>
          </p:cNvSpPr>
          <p:nvPr/>
        </p:nvSpPr>
        <p:spPr bwMode="auto">
          <a:xfrm>
            <a:off x="1857375" y="2214563"/>
            <a:ext cx="5643563" cy="2786062"/>
          </a:xfrm>
          <a:prstGeom prst="ellipse">
            <a:avLst/>
          </a:prstGeom>
          <a:solidFill>
            <a:srgbClr val="94B6D2"/>
          </a:solidFill>
          <a:ln w="38160">
            <a:solidFill>
              <a:srgbClr val="6B859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75" y="2428875"/>
            <a:ext cx="2236788" cy="157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286125" y="4143375"/>
            <a:ext cx="2714625" cy="642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000000"/>
                </a:solidFill>
                <a:latin typeface="Verdana" pitchFamily="34" charset="0"/>
              </a:rPr>
              <a:t>Психологический портрет человека</a:t>
            </a:r>
          </a:p>
        </p:txBody>
      </p:sp>
      <p:sp>
        <p:nvSpPr>
          <p:cNvPr id="14344" name="AutoShape 8"/>
          <p:cNvSpPr>
            <a:spLocks noChangeArrowheads="1"/>
          </p:cNvSpPr>
          <p:nvPr/>
        </p:nvSpPr>
        <p:spPr bwMode="auto">
          <a:xfrm>
            <a:off x="285750" y="2143125"/>
            <a:ext cx="2357438" cy="1214438"/>
          </a:xfrm>
          <a:prstGeom prst="flowChartPunchedTape">
            <a:avLst/>
          </a:prstGeom>
          <a:solidFill>
            <a:srgbClr val="94B6D2"/>
          </a:solidFill>
          <a:ln w="38160">
            <a:solidFill>
              <a:srgbClr val="6B859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50825" y="2500313"/>
            <a:ext cx="24495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0000"/>
                </a:solidFill>
                <a:latin typeface="Verdana" pitchFamily="34" charset="0"/>
                <a:hlinkClick r:id="rId4" action="ppaction://hlinksldjump"/>
              </a:rPr>
              <a:t>темперамент</a:t>
            </a:r>
            <a:endParaRPr lang="ru-RU" sz="2400" b="1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4346" name="AutoShape 10"/>
          <p:cNvSpPr>
            <a:spLocks noChangeArrowheads="1"/>
          </p:cNvSpPr>
          <p:nvPr/>
        </p:nvSpPr>
        <p:spPr bwMode="auto">
          <a:xfrm>
            <a:off x="571500" y="4643438"/>
            <a:ext cx="2286000" cy="1143000"/>
          </a:xfrm>
          <a:prstGeom prst="flowChartPunchedTape">
            <a:avLst/>
          </a:prstGeom>
          <a:solidFill>
            <a:srgbClr val="94B6D2"/>
          </a:solidFill>
          <a:ln w="38160">
            <a:solidFill>
              <a:srgbClr val="6B859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827088" y="4941888"/>
            <a:ext cx="17145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0000"/>
                </a:solidFill>
                <a:latin typeface="Verdana" pitchFamily="34" charset="0"/>
                <a:hlinkClick r:id="rId5" action="ppaction://hlinksldjump"/>
              </a:rPr>
              <a:t>характер</a:t>
            </a:r>
            <a:endParaRPr lang="ru-RU" sz="2400" b="1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4348" name="AutoShape 12"/>
          <p:cNvSpPr>
            <a:spLocks noChangeArrowheads="1"/>
          </p:cNvSpPr>
          <p:nvPr/>
        </p:nvSpPr>
        <p:spPr bwMode="auto">
          <a:xfrm>
            <a:off x="6643688" y="2143125"/>
            <a:ext cx="2214562" cy="1143000"/>
          </a:xfrm>
          <a:prstGeom prst="flowChartPunchedTape">
            <a:avLst/>
          </a:prstGeom>
          <a:solidFill>
            <a:srgbClr val="94B6D2"/>
          </a:solidFill>
          <a:ln w="38160">
            <a:solidFill>
              <a:srgbClr val="6B859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6659563" y="2420938"/>
            <a:ext cx="2198687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0000"/>
                </a:solidFill>
                <a:latin typeface="Verdana" pitchFamily="34" charset="0"/>
                <a:hlinkClick r:id="" action="ppaction://noaction"/>
              </a:rPr>
              <a:t>способности</a:t>
            </a:r>
            <a:endParaRPr lang="ru-RU" sz="2400" b="1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4350" name="AutoShape 14"/>
          <p:cNvSpPr>
            <a:spLocks noChangeArrowheads="1"/>
          </p:cNvSpPr>
          <p:nvPr/>
        </p:nvSpPr>
        <p:spPr bwMode="auto">
          <a:xfrm>
            <a:off x="6143625" y="4643438"/>
            <a:ext cx="2786063" cy="1143000"/>
          </a:xfrm>
          <a:prstGeom prst="flowChartPunchedTape">
            <a:avLst/>
          </a:prstGeom>
          <a:solidFill>
            <a:srgbClr val="94B6D2"/>
          </a:solidFill>
          <a:ln w="38160">
            <a:solidFill>
              <a:srgbClr val="6B859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6443663" y="4941888"/>
            <a:ext cx="2214562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0000"/>
                </a:solidFill>
                <a:latin typeface="Verdana" pitchFamily="34" charset="0"/>
                <a:hlinkClick r:id="rId6" action="ppaction://hlinksldjump"/>
              </a:rPr>
              <a:t>интеллект</a:t>
            </a:r>
            <a:endParaRPr lang="ru-RU" sz="2400" b="1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4352" name="AutoShape 16"/>
          <p:cNvSpPr>
            <a:spLocks noChangeArrowheads="1"/>
          </p:cNvSpPr>
          <p:nvPr/>
        </p:nvSpPr>
        <p:spPr bwMode="auto">
          <a:xfrm>
            <a:off x="3429000" y="5286375"/>
            <a:ext cx="2500313" cy="1071563"/>
          </a:xfrm>
          <a:prstGeom prst="flowChartPunchedTape">
            <a:avLst/>
          </a:prstGeom>
          <a:solidFill>
            <a:srgbClr val="94B6D2"/>
          </a:solidFill>
          <a:ln w="38160">
            <a:solidFill>
              <a:srgbClr val="6B859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3563938" y="5516563"/>
            <a:ext cx="2214562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0000"/>
                </a:solidFill>
                <a:latin typeface="Verdana" pitchFamily="34" charset="0"/>
                <a:hlinkClick r:id="rId7" action="ppaction://hlinksldjump"/>
              </a:rPr>
              <a:t>чувства</a:t>
            </a:r>
            <a:endParaRPr lang="ru-RU" sz="2400" b="1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4354" name="AutoShape 18"/>
          <p:cNvSpPr>
            <a:spLocks noChangeArrowheads="1"/>
          </p:cNvSpPr>
          <p:nvPr/>
        </p:nvSpPr>
        <p:spPr bwMode="auto">
          <a:xfrm>
            <a:off x="3429000" y="1071563"/>
            <a:ext cx="2643188" cy="1000125"/>
          </a:xfrm>
          <a:prstGeom prst="flowChartPunchedTape">
            <a:avLst/>
          </a:prstGeom>
          <a:solidFill>
            <a:srgbClr val="94B6D2"/>
          </a:solidFill>
          <a:ln w="38160">
            <a:solidFill>
              <a:srgbClr val="6B859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3708400" y="1268413"/>
            <a:ext cx="2071688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>
                <a:solidFill>
                  <a:srgbClr val="000000"/>
                </a:solidFill>
                <a:latin typeface="Verdana" pitchFamily="34" charset="0"/>
                <a:hlinkClick r:id="rId8" action="ppaction://hlinksldjump"/>
              </a:rPr>
              <a:t>эмоции</a:t>
            </a:r>
            <a:endParaRPr lang="ru-RU" sz="2400" b="1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3" name="Подзаголовок 2"/>
          <p:cNvSpPr>
            <a:spLocks/>
          </p:cNvSpPr>
          <p:nvPr/>
        </p:nvSpPr>
        <p:spPr bwMode="auto">
          <a:xfrm>
            <a:off x="0" y="404813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0"/>
          <a:lstStyle/>
          <a:p>
            <a:pPr marL="36576" algn="ctr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ru-RU" sz="3400" b="1" dirty="0">
                <a:solidFill>
                  <a:schemeClr val="bg2">
                    <a:shade val="25000"/>
                  </a:schemeClr>
                </a:solidFill>
                <a:latin typeface="+mn-lt"/>
                <a:cs typeface="+mn-cs"/>
              </a:rPr>
              <a:t>Психические качества человека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200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20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1" dur="2000"/>
                                        <p:tgtEl>
                                          <p:spTgt spid="14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6" dur="2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9" dur="2000"/>
                                        <p:tgtEl>
                                          <p:spTgt spid="14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4" dur="2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7" dur="2000"/>
                                        <p:tgtEl>
                                          <p:spTgt spid="14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2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5" dur="2000"/>
                                        <p:tgtEl>
                                          <p:spTgt spid="143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0" dur="2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3" dur="2000"/>
                                        <p:tgtEl>
                                          <p:spTgt spid="14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8" dur="2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1" dur="2000"/>
                                        <p:tgtEl>
                                          <p:spTgt spid="14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4" grpId="0" animBg="1"/>
      <p:bldP spid="14346" grpId="0" animBg="1"/>
      <p:bldP spid="14348" grpId="0" animBg="1"/>
      <p:bldP spid="14350" grpId="0" animBg="1"/>
      <p:bldP spid="14352" grpId="0" animBg="1"/>
      <p:bldP spid="1435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68313" y="2276475"/>
            <a:ext cx="4014787" cy="41878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>
                <a:solidFill>
                  <a:schemeClr val="accent1"/>
                </a:solidFill>
                <a:latin typeface="Garamond" pitchFamily="18" charset="0"/>
              </a:rPr>
              <a:t>Виды эмоций</a:t>
            </a:r>
          </a:p>
          <a:p>
            <a:pPr eaLnBrk="1" hangingPunct="1"/>
            <a:r>
              <a:rPr lang="ru-RU" sz="2400" b="1" smtClean="0">
                <a:latin typeface="Garamond" pitchFamily="18" charset="0"/>
              </a:rPr>
              <a:t>Негативные</a:t>
            </a:r>
          </a:p>
          <a:p>
            <a:pPr eaLnBrk="1" hangingPunct="1"/>
            <a:r>
              <a:rPr lang="ru-RU" sz="2400" b="1" smtClean="0">
                <a:latin typeface="Garamond" pitchFamily="18" charset="0"/>
              </a:rPr>
              <a:t>Позитивные</a:t>
            </a:r>
          </a:p>
          <a:p>
            <a:pPr eaLnBrk="1" hangingPunct="1"/>
            <a:r>
              <a:rPr lang="ru-RU" sz="2400" b="1" smtClean="0">
                <a:latin typeface="Garamond" pitchFamily="18" charset="0"/>
              </a:rPr>
              <a:t>Нейтральные</a:t>
            </a:r>
          </a:p>
          <a:p>
            <a:pPr eaLnBrk="1" hangingPunct="1"/>
            <a:r>
              <a:rPr lang="ru-RU" sz="2400" b="1" smtClean="0">
                <a:latin typeface="Garamond" pitchFamily="18" charset="0"/>
              </a:rPr>
              <a:t>Нетрадиционные</a:t>
            </a:r>
          </a:p>
          <a:p>
            <a:pPr eaLnBrk="1" hangingPunct="1"/>
            <a:r>
              <a:rPr lang="ru-RU" sz="2400" b="1" smtClean="0">
                <a:latin typeface="Garamond" pitchFamily="18" charset="0"/>
              </a:rPr>
              <a:t>Статические</a:t>
            </a:r>
          </a:p>
          <a:p>
            <a:pPr eaLnBrk="1" hangingPunct="1"/>
            <a:r>
              <a:rPr lang="ru-RU" sz="2400" b="1" smtClean="0">
                <a:latin typeface="Garamond" pitchFamily="18" charset="0"/>
              </a:rPr>
              <a:t>Динамические</a:t>
            </a:r>
          </a:p>
          <a:p>
            <a:pPr eaLnBrk="1" hangingPunct="1"/>
            <a:endParaRPr lang="ru-RU" sz="2400" b="1" smtClean="0">
              <a:latin typeface="Garamond" pitchFamily="18" charset="0"/>
            </a:endParaRPr>
          </a:p>
        </p:txBody>
      </p:sp>
      <p:sp>
        <p:nvSpPr>
          <p:cNvPr id="14338" name="Rectangle 5"/>
          <p:cNvSpPr>
            <a:spLocks noGrp="1"/>
          </p:cNvSpPr>
          <p:nvPr>
            <p:ph type="body" sz="half" idx="4294967295"/>
          </p:nvPr>
        </p:nvSpPr>
        <p:spPr>
          <a:xfrm>
            <a:off x="611188" y="692150"/>
            <a:ext cx="7993062" cy="1512888"/>
          </a:xfrm>
        </p:spPr>
        <p:txBody>
          <a:bodyPr/>
          <a:lstStyle/>
          <a:p>
            <a:pPr marL="0" indent="0" algn="ctr" eaLnBrk="1" hangingPunct="1"/>
            <a:r>
              <a:rPr lang="ru-RU" sz="2000" b="1" smtClean="0">
                <a:solidFill>
                  <a:schemeClr val="accent1"/>
                </a:solidFill>
                <a:latin typeface="Garamond" pitchFamily="18" charset="0"/>
              </a:rPr>
              <a:t> </a:t>
            </a:r>
            <a:r>
              <a:rPr lang="ru-RU" sz="2400" b="1" smtClean="0">
                <a:solidFill>
                  <a:schemeClr val="accent1"/>
                </a:solidFill>
                <a:latin typeface="Garamond" pitchFamily="18" charset="0"/>
                <a:hlinkClick r:id="rId2" action="ppaction://hlinksldjump"/>
              </a:rPr>
              <a:t>Эмоции</a:t>
            </a:r>
            <a:r>
              <a:rPr lang="ru-RU" sz="2400" b="1" smtClean="0">
                <a:solidFill>
                  <a:schemeClr val="accent1"/>
                </a:solidFill>
                <a:latin typeface="Garamond" pitchFamily="18" charset="0"/>
              </a:rPr>
              <a:t>                                                                                             </a:t>
            </a:r>
            <a:r>
              <a:rPr lang="ru-RU" sz="2400" b="1" smtClean="0">
                <a:latin typeface="Garamond" pitchFamily="18" charset="0"/>
              </a:rPr>
              <a:t>-  психический процесс, отражающий субъективное оценочное отношение к ситуациям и миру</a:t>
            </a:r>
          </a:p>
        </p:txBody>
      </p:sp>
      <p:sp>
        <p:nvSpPr>
          <p:cNvPr id="14339" name="Подзаголовок 2"/>
          <p:cNvSpPr>
            <a:spLocks/>
          </p:cNvSpPr>
          <p:nvPr/>
        </p:nvSpPr>
        <p:spPr bwMode="auto">
          <a:xfrm>
            <a:off x="0" y="-4572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2880" tIns="0"/>
          <a:lstStyle/>
          <a:p>
            <a:pPr marL="36513" algn="ctr"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ru-RU" sz="3400" b="1">
              <a:solidFill>
                <a:srgbClr val="79766F"/>
              </a:solidFill>
              <a:latin typeface="Verdana" pitchFamily="34" charset="0"/>
            </a:endParaRPr>
          </a:p>
        </p:txBody>
      </p:sp>
      <p:pic>
        <p:nvPicPr>
          <p:cNvPr id="14340" name="Picture 7" descr="1024px-Manga_emotions-R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2276475"/>
            <a:ext cx="5472113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539750" y="5157788"/>
            <a:ext cx="8183563" cy="10509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200" smtClean="0">
                <a:solidFill>
                  <a:schemeClr val="accent1"/>
                </a:solidFill>
                <a:effectLst/>
                <a:latin typeface="Garamond" pitchFamily="18" charset="0"/>
              </a:rPr>
              <a:t>В каком из отрывков идет речь об эмоциях, а в каком – о чувствах?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i="1" smtClean="0">
                <a:latin typeface="Verdana" pitchFamily="34" charset="0"/>
              </a:rPr>
              <a:t>«Она была очень хороша, и он знал, что любит её.                   Она не была прекрасна, как статуя или картина;                 она была прекрасна, как луг, овеваемый ветром.                         В ней билась жизнь, та самая жизнь, которая,                  случайно столкнув две клетки в лоне матери,                   создала её именно такой».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i="1" smtClean="0">
                <a:latin typeface="Verdana" pitchFamily="34" charset="0"/>
              </a:rPr>
              <a:t>                                  Э. М. Ремарк «Триумфальная арка»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2000" smtClean="0">
              <a:latin typeface="Verdana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000" i="1" smtClean="0">
                <a:latin typeface="Verdana" pitchFamily="34" charset="0"/>
              </a:rPr>
              <a:t>«В комнате с задёрнутыми шторами я ненавидел весну. Я ненавидел всё, что принесла мне весна, ненавидел тупую боль, которую она вызвала в моём теле.                              Я никогда и ничего так сильно не мог ненавидеть».                      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i="1" smtClean="0">
                <a:latin typeface="Verdana" pitchFamily="34" charset="0"/>
              </a:rPr>
              <a:t>                                         Х. Мураками «Норвежский лес»</a:t>
            </a:r>
          </a:p>
          <a:p>
            <a:pPr eaLnBrk="1" hangingPunct="1">
              <a:lnSpc>
                <a:spcPct val="90000"/>
              </a:lnSpc>
            </a:pPr>
            <a:endParaRPr lang="ru-RU" sz="2000" smtClean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285750" y="500063"/>
            <a:ext cx="8551863" cy="106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>
                <a:solidFill>
                  <a:schemeClr val="accent1"/>
                </a:solidFill>
                <a:latin typeface="Garamond" pitchFamily="18" charset="0"/>
                <a:hlinkClick r:id="rId3" action="ppaction://hlinksldjump"/>
              </a:rPr>
              <a:t>Чувства</a:t>
            </a:r>
            <a:r>
              <a:rPr lang="ru-RU" sz="3200" b="1">
                <a:solidFill>
                  <a:srgbClr val="FF0000"/>
                </a:solidFill>
                <a:latin typeface="Garamond" pitchFamily="18" charset="0"/>
                <a:hlinkClick r:id="rId3" action="ppaction://hlinksldjump"/>
              </a:rPr>
              <a:t> </a:t>
            </a:r>
            <a:r>
              <a:rPr lang="ru-RU" sz="2800" b="1">
                <a:solidFill>
                  <a:srgbClr val="775F55"/>
                </a:solidFill>
                <a:latin typeface="Garamond" pitchFamily="18" charset="0"/>
              </a:rPr>
              <a:t>– </a:t>
            </a:r>
            <a:r>
              <a:rPr lang="ru-RU" sz="2000">
                <a:latin typeface="Garamond" pitchFamily="18" charset="0"/>
              </a:rPr>
              <a:t>процессы внутренней регуляции деятельности человека, отражающие смысл, который имеют для него объекты, или отношение субъекта к ним</a:t>
            </a: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539750" y="1619250"/>
            <a:ext cx="5940425" cy="2339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19088" indent="-315913" algn="ctr">
              <a:spcBef>
                <a:spcPts val="700"/>
              </a:spcBef>
              <a:buSzPct val="60000"/>
              <a:tabLst>
                <a:tab pos="319088" algn="l"/>
                <a:tab pos="766763" algn="l"/>
                <a:tab pos="1216025" algn="l"/>
                <a:tab pos="1665288" algn="l"/>
                <a:tab pos="2114550" algn="l"/>
                <a:tab pos="2563813" algn="l"/>
                <a:tab pos="3013075" algn="l"/>
                <a:tab pos="3462338" algn="l"/>
                <a:tab pos="3911600" algn="l"/>
                <a:tab pos="4360863" algn="l"/>
                <a:tab pos="4810125" algn="l"/>
                <a:tab pos="5259388" algn="l"/>
                <a:tab pos="5708650" algn="l"/>
                <a:tab pos="6157913" algn="l"/>
                <a:tab pos="6607175" algn="l"/>
                <a:tab pos="7056438" algn="l"/>
                <a:tab pos="7505700" algn="l"/>
                <a:tab pos="7954963" algn="l"/>
                <a:tab pos="8404225" algn="l"/>
                <a:tab pos="8853488" algn="l"/>
                <a:tab pos="9302750" algn="l"/>
              </a:tabLst>
            </a:pPr>
            <a:r>
              <a:rPr lang="ru-RU" sz="2100" u="sng">
                <a:solidFill>
                  <a:srgbClr val="003399"/>
                </a:solidFill>
                <a:latin typeface="Calibri" pitchFamily="34" charset="0"/>
              </a:rPr>
              <a:t>ЧУВСТВА</a:t>
            </a:r>
          </a:p>
          <a:p>
            <a:pPr marL="319088" indent="-315913">
              <a:spcBef>
                <a:spcPts val="700"/>
              </a:spcBef>
              <a:buSzPct val="60000"/>
              <a:tabLst>
                <a:tab pos="319088" algn="l"/>
                <a:tab pos="766763" algn="l"/>
                <a:tab pos="1216025" algn="l"/>
                <a:tab pos="1665288" algn="l"/>
                <a:tab pos="2114550" algn="l"/>
                <a:tab pos="2563813" algn="l"/>
                <a:tab pos="3013075" algn="l"/>
                <a:tab pos="3462338" algn="l"/>
                <a:tab pos="3911600" algn="l"/>
                <a:tab pos="4360863" algn="l"/>
                <a:tab pos="4810125" algn="l"/>
                <a:tab pos="5259388" algn="l"/>
                <a:tab pos="5708650" algn="l"/>
                <a:tab pos="6157913" algn="l"/>
                <a:tab pos="6607175" algn="l"/>
                <a:tab pos="7056438" algn="l"/>
                <a:tab pos="7505700" algn="l"/>
                <a:tab pos="7954963" algn="l"/>
                <a:tab pos="8404225" algn="l"/>
                <a:tab pos="8853488" algn="l"/>
                <a:tab pos="9302750" algn="l"/>
              </a:tabLst>
            </a:pPr>
            <a:endParaRPr lang="ru-RU" sz="2900" u="sng">
              <a:solidFill>
                <a:srgbClr val="000000"/>
              </a:solidFill>
              <a:latin typeface="Calibri" pitchFamily="34" charset="0"/>
            </a:endParaRPr>
          </a:p>
          <a:p>
            <a:pPr marL="319088" indent="-315913">
              <a:spcBef>
                <a:spcPts val="700"/>
              </a:spcBef>
              <a:buSzPct val="60000"/>
              <a:tabLst>
                <a:tab pos="319088" algn="l"/>
                <a:tab pos="766763" algn="l"/>
                <a:tab pos="1216025" algn="l"/>
                <a:tab pos="1665288" algn="l"/>
                <a:tab pos="2114550" algn="l"/>
                <a:tab pos="2563813" algn="l"/>
                <a:tab pos="3013075" algn="l"/>
                <a:tab pos="3462338" algn="l"/>
                <a:tab pos="3911600" algn="l"/>
                <a:tab pos="4360863" algn="l"/>
                <a:tab pos="4810125" algn="l"/>
                <a:tab pos="5259388" algn="l"/>
                <a:tab pos="5708650" algn="l"/>
                <a:tab pos="6157913" algn="l"/>
                <a:tab pos="6607175" algn="l"/>
                <a:tab pos="7056438" algn="l"/>
                <a:tab pos="7505700" algn="l"/>
                <a:tab pos="7954963" algn="l"/>
                <a:tab pos="8404225" algn="l"/>
                <a:tab pos="8853488" algn="l"/>
                <a:tab pos="9302750" algn="l"/>
              </a:tabLst>
            </a:pPr>
            <a:endParaRPr lang="ru-RU" sz="2900" u="sng">
              <a:solidFill>
                <a:srgbClr val="000000"/>
              </a:solidFill>
              <a:latin typeface="Calibri" pitchFamily="34" charset="0"/>
            </a:endParaRPr>
          </a:p>
          <a:p>
            <a:pPr marL="319088" indent="-315913">
              <a:spcBef>
                <a:spcPts val="700"/>
              </a:spcBef>
              <a:buSzPct val="60000"/>
              <a:tabLst>
                <a:tab pos="319088" algn="l"/>
                <a:tab pos="766763" algn="l"/>
                <a:tab pos="1216025" algn="l"/>
                <a:tab pos="1665288" algn="l"/>
                <a:tab pos="2114550" algn="l"/>
                <a:tab pos="2563813" algn="l"/>
                <a:tab pos="3013075" algn="l"/>
                <a:tab pos="3462338" algn="l"/>
                <a:tab pos="3911600" algn="l"/>
                <a:tab pos="4360863" algn="l"/>
                <a:tab pos="4810125" algn="l"/>
                <a:tab pos="5259388" algn="l"/>
                <a:tab pos="5708650" algn="l"/>
                <a:tab pos="6157913" algn="l"/>
                <a:tab pos="6607175" algn="l"/>
                <a:tab pos="7056438" algn="l"/>
                <a:tab pos="7505700" algn="l"/>
                <a:tab pos="7954963" algn="l"/>
                <a:tab pos="8404225" algn="l"/>
                <a:tab pos="8853488" algn="l"/>
                <a:tab pos="9302750" algn="l"/>
              </a:tabLst>
            </a:pPr>
            <a:r>
              <a:rPr lang="en-US" sz="2900">
                <a:solidFill>
                  <a:srgbClr val="000000"/>
                </a:solidFill>
                <a:latin typeface="Calibri" pitchFamily="34" charset="0"/>
              </a:rPr>
              <a:t>            </a:t>
            </a:r>
            <a:r>
              <a:rPr lang="ru-RU" sz="2100">
                <a:solidFill>
                  <a:srgbClr val="003399"/>
                </a:solidFill>
                <a:latin typeface="Calibri" pitchFamily="34" charset="0"/>
              </a:rPr>
              <a:t>ВЫСШИЕ</a:t>
            </a:r>
            <a:r>
              <a:rPr lang="ru-RU" sz="2900">
                <a:solidFill>
                  <a:srgbClr val="000000"/>
                </a:solidFill>
                <a:latin typeface="Calibri" pitchFamily="34" charset="0"/>
              </a:rPr>
              <a:t>                                                       </a:t>
            </a:r>
          </a:p>
          <a:p>
            <a:pPr marL="319088" indent="-315913" algn="r">
              <a:spcBef>
                <a:spcPts val="700"/>
              </a:spcBef>
              <a:tabLst>
                <a:tab pos="319088" algn="l"/>
                <a:tab pos="766763" algn="l"/>
                <a:tab pos="1216025" algn="l"/>
                <a:tab pos="1665288" algn="l"/>
                <a:tab pos="2114550" algn="l"/>
                <a:tab pos="2563813" algn="l"/>
                <a:tab pos="3013075" algn="l"/>
                <a:tab pos="3462338" algn="l"/>
                <a:tab pos="3911600" algn="l"/>
                <a:tab pos="4360863" algn="l"/>
                <a:tab pos="4810125" algn="l"/>
                <a:tab pos="5259388" algn="l"/>
                <a:tab pos="5708650" algn="l"/>
                <a:tab pos="6157913" algn="l"/>
                <a:tab pos="6607175" algn="l"/>
                <a:tab pos="7056438" algn="l"/>
                <a:tab pos="7505700" algn="l"/>
                <a:tab pos="7954963" algn="l"/>
                <a:tab pos="8404225" algn="l"/>
                <a:tab pos="8853488" algn="l"/>
                <a:tab pos="9302750" algn="l"/>
              </a:tabLst>
            </a:pPr>
            <a:r>
              <a:rPr lang="ru-RU" sz="2000">
                <a:solidFill>
                  <a:srgbClr val="000000"/>
                </a:solidFill>
                <a:latin typeface="Calibri" pitchFamily="34" charset="0"/>
              </a:rPr>
              <a:t>                    </a:t>
            </a: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 flipH="1">
            <a:off x="1979613" y="2060575"/>
            <a:ext cx="739775" cy="927100"/>
          </a:xfrm>
          <a:prstGeom prst="downArrow">
            <a:avLst>
              <a:gd name="adj1" fmla="val 50000"/>
              <a:gd name="adj2" fmla="val 46352"/>
            </a:avLst>
          </a:prstGeom>
          <a:solidFill>
            <a:srgbClr val="002060"/>
          </a:solidFill>
          <a:ln w="38160">
            <a:solidFill>
              <a:srgbClr val="6B859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4211638" y="2060575"/>
            <a:ext cx="785812" cy="928688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002060"/>
          </a:solidFill>
          <a:ln w="38160">
            <a:solidFill>
              <a:srgbClr val="6B859A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7050" y="3716338"/>
            <a:ext cx="1747838" cy="1671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00338" y="3860800"/>
            <a:ext cx="1538287" cy="1479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750" y="3933825"/>
            <a:ext cx="1592263" cy="1365250"/>
          </a:xfrm>
          <a:prstGeom prst="rect">
            <a:avLst/>
          </a:prstGeom>
          <a:solidFill>
            <a:srgbClr val="FFFFFF"/>
          </a:solidFill>
          <a:ln w="76320">
            <a:solidFill>
              <a:srgbClr val="003300"/>
            </a:solidFill>
            <a:miter lim="800000"/>
            <a:headEnd/>
            <a:tailEnd/>
          </a:ln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7900" y="3860800"/>
            <a:ext cx="1454150" cy="1512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3924300" y="3213100"/>
            <a:ext cx="2420938" cy="531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spcBef>
                <a:spcPts val="700"/>
              </a:spcBef>
              <a:tabLst>
                <a:tab pos="319088" algn="l"/>
                <a:tab pos="766763" algn="l"/>
                <a:tab pos="1216025" algn="l"/>
                <a:tab pos="1665288" algn="l"/>
                <a:tab pos="2114550" algn="l"/>
                <a:tab pos="2563813" algn="l"/>
                <a:tab pos="3013075" algn="l"/>
                <a:tab pos="3462338" algn="l"/>
                <a:tab pos="3911600" algn="l"/>
                <a:tab pos="4360863" algn="l"/>
                <a:tab pos="4810125" algn="l"/>
                <a:tab pos="5259388" algn="l"/>
                <a:tab pos="5708650" algn="l"/>
                <a:tab pos="6157913" algn="l"/>
                <a:tab pos="6607175" algn="l"/>
                <a:tab pos="7056438" algn="l"/>
                <a:tab pos="7505700" algn="l"/>
                <a:tab pos="7954963" algn="l"/>
                <a:tab pos="8404225" algn="l"/>
                <a:tab pos="8853488" algn="l"/>
                <a:tab pos="9302750" algn="l"/>
              </a:tabLst>
            </a:pPr>
            <a:r>
              <a:rPr lang="ru-RU" sz="2100">
                <a:solidFill>
                  <a:srgbClr val="003399"/>
                </a:solidFill>
                <a:latin typeface="Calibri" pitchFamily="34" charset="0"/>
              </a:rPr>
              <a:t>НИЗШИЕ</a:t>
            </a:r>
          </a:p>
        </p:txBody>
      </p:sp>
      <p:sp>
        <p:nvSpPr>
          <p:cNvPr id="16394" name="Text Box 11"/>
          <p:cNvSpPr txBox="1">
            <a:spLocks noChangeArrowheads="1"/>
          </p:cNvSpPr>
          <p:nvPr/>
        </p:nvSpPr>
        <p:spPr bwMode="auto">
          <a:xfrm>
            <a:off x="5000625" y="1714500"/>
            <a:ext cx="3779838" cy="2185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r">
              <a:spcBef>
                <a:spcPts val="700"/>
              </a:spcBef>
              <a:buFont typeface="Arial" charset="0"/>
              <a:buChar char="•"/>
              <a:tabLst>
                <a:tab pos="319088" algn="l"/>
                <a:tab pos="766763" algn="l"/>
                <a:tab pos="1216025" algn="l"/>
                <a:tab pos="1665288" algn="l"/>
                <a:tab pos="2114550" algn="l"/>
                <a:tab pos="2563813" algn="l"/>
                <a:tab pos="3013075" algn="l"/>
                <a:tab pos="3462338" algn="l"/>
                <a:tab pos="3911600" algn="l"/>
                <a:tab pos="4360863" algn="l"/>
                <a:tab pos="4810125" algn="l"/>
                <a:tab pos="5259388" algn="l"/>
                <a:tab pos="5708650" algn="l"/>
                <a:tab pos="6157913" algn="l"/>
                <a:tab pos="6607175" algn="l"/>
                <a:tab pos="7056438" algn="l"/>
                <a:tab pos="7505700" algn="l"/>
                <a:tab pos="7954963" algn="l"/>
                <a:tab pos="8404225" algn="l"/>
                <a:tab pos="8853488" algn="l"/>
                <a:tab pos="9302750" algn="l"/>
              </a:tabLst>
            </a:pPr>
            <a:r>
              <a:rPr lang="ru-RU" sz="200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sz="2000">
                <a:solidFill>
                  <a:srgbClr val="003399"/>
                </a:solidFill>
                <a:latin typeface="Calibri" pitchFamily="34" charset="0"/>
              </a:rPr>
              <a:t>МОРАЛЬНЫЕ </a:t>
            </a:r>
          </a:p>
          <a:p>
            <a:pPr algn="r">
              <a:spcBef>
                <a:spcPts val="700"/>
              </a:spcBef>
              <a:buFont typeface="Arial" charset="0"/>
              <a:buChar char="•"/>
              <a:tabLst>
                <a:tab pos="319088" algn="l"/>
                <a:tab pos="766763" algn="l"/>
                <a:tab pos="1216025" algn="l"/>
                <a:tab pos="1665288" algn="l"/>
                <a:tab pos="2114550" algn="l"/>
                <a:tab pos="2563813" algn="l"/>
                <a:tab pos="3013075" algn="l"/>
                <a:tab pos="3462338" algn="l"/>
                <a:tab pos="3911600" algn="l"/>
                <a:tab pos="4360863" algn="l"/>
                <a:tab pos="4810125" algn="l"/>
                <a:tab pos="5259388" algn="l"/>
                <a:tab pos="5708650" algn="l"/>
                <a:tab pos="6157913" algn="l"/>
                <a:tab pos="6607175" algn="l"/>
                <a:tab pos="7056438" algn="l"/>
                <a:tab pos="7505700" algn="l"/>
                <a:tab pos="7954963" algn="l"/>
                <a:tab pos="8404225" algn="l"/>
                <a:tab pos="8853488" algn="l"/>
                <a:tab pos="9302750" algn="l"/>
              </a:tabLst>
            </a:pPr>
            <a:r>
              <a:rPr lang="ru-RU" sz="2000">
                <a:solidFill>
                  <a:srgbClr val="003399"/>
                </a:solidFill>
                <a:latin typeface="Calibri" pitchFamily="34" charset="0"/>
              </a:rPr>
              <a:t> ИНТЕЛЛЕКТУАЛЬНЫЕ</a:t>
            </a:r>
          </a:p>
          <a:p>
            <a:pPr algn="r">
              <a:spcBef>
                <a:spcPts val="700"/>
              </a:spcBef>
              <a:buFont typeface="Arial" charset="0"/>
              <a:buChar char="•"/>
              <a:tabLst>
                <a:tab pos="319088" algn="l"/>
                <a:tab pos="766763" algn="l"/>
                <a:tab pos="1216025" algn="l"/>
                <a:tab pos="1665288" algn="l"/>
                <a:tab pos="2114550" algn="l"/>
                <a:tab pos="2563813" algn="l"/>
                <a:tab pos="3013075" algn="l"/>
                <a:tab pos="3462338" algn="l"/>
                <a:tab pos="3911600" algn="l"/>
                <a:tab pos="4360863" algn="l"/>
                <a:tab pos="4810125" algn="l"/>
                <a:tab pos="5259388" algn="l"/>
                <a:tab pos="5708650" algn="l"/>
                <a:tab pos="6157913" algn="l"/>
                <a:tab pos="6607175" algn="l"/>
                <a:tab pos="7056438" algn="l"/>
                <a:tab pos="7505700" algn="l"/>
                <a:tab pos="7954963" algn="l"/>
                <a:tab pos="8404225" algn="l"/>
                <a:tab pos="8853488" algn="l"/>
                <a:tab pos="9302750" algn="l"/>
              </a:tabLst>
            </a:pPr>
            <a:r>
              <a:rPr lang="ru-RU" sz="2000">
                <a:solidFill>
                  <a:srgbClr val="003399"/>
                </a:solidFill>
                <a:latin typeface="Calibri" pitchFamily="34" charset="0"/>
              </a:rPr>
              <a:t> УДОВЛЕТВОРЕНИЕ                                           В ПИЩЕ, ВОДЕ, ВОЗДУХЕ                  </a:t>
            </a:r>
            <a:endParaRPr lang="en-US" sz="2000">
              <a:solidFill>
                <a:srgbClr val="003399"/>
              </a:solidFill>
              <a:latin typeface="Calibri" pitchFamily="34" charset="0"/>
            </a:endParaRPr>
          </a:p>
          <a:p>
            <a:pPr algn="r">
              <a:spcBef>
                <a:spcPts val="700"/>
              </a:spcBef>
              <a:buFont typeface="Arial" charset="0"/>
              <a:buChar char="•"/>
              <a:tabLst>
                <a:tab pos="319088" algn="l"/>
                <a:tab pos="766763" algn="l"/>
                <a:tab pos="1216025" algn="l"/>
                <a:tab pos="1665288" algn="l"/>
                <a:tab pos="2114550" algn="l"/>
                <a:tab pos="2563813" algn="l"/>
                <a:tab pos="3013075" algn="l"/>
                <a:tab pos="3462338" algn="l"/>
                <a:tab pos="3911600" algn="l"/>
                <a:tab pos="4360863" algn="l"/>
                <a:tab pos="4810125" algn="l"/>
                <a:tab pos="5259388" algn="l"/>
                <a:tab pos="5708650" algn="l"/>
                <a:tab pos="6157913" algn="l"/>
                <a:tab pos="6607175" algn="l"/>
                <a:tab pos="7056438" algn="l"/>
                <a:tab pos="7505700" algn="l"/>
                <a:tab pos="7954963" algn="l"/>
                <a:tab pos="8404225" algn="l"/>
                <a:tab pos="8853488" algn="l"/>
                <a:tab pos="9302750" algn="l"/>
              </a:tabLst>
            </a:pPr>
            <a:r>
              <a:rPr lang="en-US" sz="2000">
                <a:solidFill>
                  <a:srgbClr val="003399"/>
                </a:solidFill>
                <a:latin typeface="Calibri" pitchFamily="34" charset="0"/>
              </a:rPr>
              <a:t> </a:t>
            </a:r>
            <a:r>
              <a:rPr lang="ru-RU" sz="2000">
                <a:solidFill>
                  <a:srgbClr val="003399"/>
                </a:solidFill>
                <a:latin typeface="Calibri" pitchFamily="34" charset="0"/>
              </a:rPr>
              <a:t>ЭСТЕТИЧЕСКИЕ</a:t>
            </a:r>
            <a:r>
              <a:rPr lang="ru-RU" sz="2000">
                <a:solidFill>
                  <a:srgbClr val="000000"/>
                </a:solidFill>
                <a:latin typeface="Calibri" pitchFamily="34" charset="0"/>
              </a:rPr>
              <a:t>                                     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4"/>
          <p:cNvSpPr>
            <a:spLocks noGrp="1"/>
          </p:cNvSpPr>
          <p:nvPr>
            <p:ph type="title" idx="4294967295"/>
          </p:nvPr>
        </p:nvSpPr>
        <p:spPr bwMode="auto">
          <a:xfrm>
            <a:off x="468313" y="4005263"/>
            <a:ext cx="8183562" cy="576262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200" smtClean="0">
                <a:effectLst/>
                <a:latin typeface="Verdana" pitchFamily="34" charset="0"/>
              </a:rPr>
              <a:t>Уровень </a:t>
            </a:r>
            <a:r>
              <a:rPr lang="en-US" sz="3200" smtClean="0">
                <a:effectLst/>
                <a:latin typeface="Verdana" pitchFamily="34" charset="0"/>
              </a:rPr>
              <a:t>IQ</a:t>
            </a:r>
            <a:r>
              <a:rPr lang="ru-RU" sz="3200" smtClean="0">
                <a:effectLst/>
                <a:latin typeface="Verdana" pitchFamily="34" charset="0"/>
              </a:rPr>
              <a:t> знаменитых людей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sz="half" idx="4294967295"/>
          </p:nvPr>
        </p:nvSpPr>
        <p:spPr>
          <a:xfrm>
            <a:off x="503238" y="530225"/>
            <a:ext cx="4014787" cy="3114675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chemeClr val="accent1"/>
                </a:solidFill>
                <a:latin typeface="Garamond" pitchFamily="18" charset="0"/>
                <a:hlinkClick r:id="rId2" action="ppaction://hlinksldjump"/>
              </a:rPr>
              <a:t>Интеллект</a:t>
            </a:r>
            <a:r>
              <a:rPr lang="ru-RU" sz="2000" b="1" smtClean="0">
                <a:latin typeface="Garamond" pitchFamily="18" charset="0"/>
              </a:rPr>
              <a:t>                                              - качество психики,                   состоящее из способности приспосабливаться к новым ситуациям, способности                                          к обучению и запоминанию, пониманию и применению знаний для управления собой              и окружающей средой</a:t>
            </a:r>
            <a:endParaRPr lang="ru-RU" sz="2000" b="1" smtClean="0">
              <a:solidFill>
                <a:schemeClr val="accent1"/>
              </a:solidFill>
              <a:latin typeface="Garamond" pitchFamily="18" charset="0"/>
            </a:endParaRPr>
          </a:p>
          <a:p>
            <a:pPr marL="0" indent="0" eaLnBrk="1" hangingPunct="1">
              <a:buFont typeface="Wingdings 2" pitchFamily="18" charset="2"/>
              <a:buNone/>
            </a:pPr>
            <a:endParaRPr lang="ru-RU" sz="2000" b="1" smtClean="0">
              <a:latin typeface="Garamond" pitchFamily="18" charset="0"/>
            </a:endParaRPr>
          </a:p>
        </p:txBody>
      </p:sp>
      <p:sp>
        <p:nvSpPr>
          <p:cNvPr id="18435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500563" y="530225"/>
            <a:ext cx="4186237" cy="32591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chemeClr val="accent1"/>
                </a:solidFill>
                <a:latin typeface="Garamond" pitchFamily="18" charset="0"/>
              </a:rPr>
              <a:t>Параметры интеллекта:</a:t>
            </a:r>
          </a:p>
          <a:p>
            <a:pPr eaLnBrk="1" hangingPunct="1"/>
            <a:r>
              <a:rPr lang="ru-RU" sz="2000" b="1" smtClean="0">
                <a:latin typeface="Garamond" pitchFamily="18" charset="0"/>
              </a:rPr>
              <a:t>объём памяти </a:t>
            </a:r>
          </a:p>
          <a:p>
            <a:pPr eaLnBrk="1" hangingPunct="1"/>
            <a:r>
              <a:rPr lang="ru-RU" sz="2000" b="1" smtClean="0">
                <a:latin typeface="Garamond" pitchFamily="18" charset="0"/>
              </a:rPr>
              <a:t>способность к прогнозированию, орудийной деятельности, логике</a:t>
            </a:r>
          </a:p>
          <a:p>
            <a:pPr eaLnBrk="1" hangingPunct="1"/>
            <a:r>
              <a:rPr lang="ru-RU" sz="2000" b="1" smtClean="0">
                <a:latin typeface="Garamond" pitchFamily="18" charset="0"/>
              </a:rPr>
              <a:t>многоуровневая иерархия системного                                      отбора ценной информации</a:t>
            </a:r>
          </a:p>
          <a:p>
            <a:pPr eaLnBrk="1" hangingPunct="1"/>
            <a:r>
              <a:rPr lang="ru-RU" sz="2000" b="1" smtClean="0">
                <a:latin typeface="Garamond" pitchFamily="18" charset="0"/>
              </a:rPr>
              <a:t>сознание</a:t>
            </a:r>
          </a:p>
          <a:p>
            <a:pPr eaLnBrk="1" hangingPunct="1"/>
            <a:endParaRPr lang="ru-RU" sz="2000" smtClean="0">
              <a:latin typeface="Verdana" pitchFamily="34" charset="0"/>
            </a:endParaRPr>
          </a:p>
        </p:txBody>
      </p:sp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1547813" y="4652963"/>
            <a:ext cx="38163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aramond" pitchFamily="18" charset="0"/>
              </a:rPr>
              <a:t>Джеймс Вудс - 184</a:t>
            </a:r>
          </a:p>
          <a:p>
            <a:r>
              <a:rPr lang="ru-RU">
                <a:latin typeface="Garamond" pitchFamily="18" charset="0"/>
              </a:rPr>
              <a:t>Роуэн Аткинсон – 178</a:t>
            </a:r>
          </a:p>
          <a:p>
            <a:r>
              <a:rPr lang="ru-RU">
                <a:latin typeface="Garamond" pitchFamily="18" charset="0"/>
              </a:rPr>
              <a:t>Квентин Тарантино – 160</a:t>
            </a:r>
          </a:p>
          <a:p>
            <a:r>
              <a:rPr lang="ru-RU">
                <a:latin typeface="Garamond" pitchFamily="18" charset="0"/>
              </a:rPr>
              <a:t>Шэрон Стоун – 154</a:t>
            </a:r>
          </a:p>
          <a:p>
            <a:r>
              <a:rPr lang="ru-RU">
                <a:latin typeface="Garamond" pitchFamily="18" charset="0"/>
              </a:rPr>
              <a:t>Дэвид Духовны – 147 </a:t>
            </a:r>
          </a:p>
          <a:p>
            <a:r>
              <a:rPr lang="ru-RU">
                <a:latin typeface="Garamond" pitchFamily="18" charset="0"/>
              </a:rPr>
              <a:t>Николь Кидман - 142</a:t>
            </a:r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4859338" y="4652963"/>
            <a:ext cx="4572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aramond" pitchFamily="18" charset="0"/>
              </a:rPr>
              <a:t>Шакира – 140</a:t>
            </a:r>
          </a:p>
          <a:p>
            <a:r>
              <a:rPr lang="ru-RU">
                <a:latin typeface="Garamond" pitchFamily="18" charset="0"/>
              </a:rPr>
              <a:t>Мадонна - 140</a:t>
            </a:r>
          </a:p>
          <a:p>
            <a:r>
              <a:rPr lang="ru-RU">
                <a:latin typeface="Garamond" pitchFamily="18" charset="0"/>
              </a:rPr>
              <a:t>Джоди Фостер - 138</a:t>
            </a:r>
          </a:p>
          <a:p>
            <a:r>
              <a:rPr lang="ru-RU">
                <a:latin typeface="Garamond" pitchFamily="18" charset="0"/>
              </a:rPr>
              <a:t>Томми Ли Джонс – 135 </a:t>
            </a:r>
          </a:p>
          <a:p>
            <a:r>
              <a:rPr lang="ru-RU">
                <a:latin typeface="Garamond" pitchFamily="18" charset="0"/>
              </a:rPr>
              <a:t>Арнольд Шварценеггер – 135</a:t>
            </a:r>
          </a:p>
          <a:p>
            <a:r>
              <a:rPr lang="ru-RU">
                <a:latin typeface="Garamond" pitchFamily="18" charset="0"/>
              </a:rPr>
              <a:t>Кейт Бекинсэйл – 132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Grp="1"/>
          </p:cNvSpPr>
          <p:nvPr>
            <p:ph type="title" idx="4294967295"/>
          </p:nvPr>
        </p:nvSpPr>
        <p:spPr bwMode="auto">
          <a:xfrm>
            <a:off x="0" y="4868863"/>
            <a:ext cx="9144000" cy="10509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200" smtClean="0">
                <a:effectLst/>
                <a:latin typeface="Garamond" pitchFamily="18" charset="0"/>
                <a:hlinkClick r:id="rId2" action="ppaction://hlinksldjump"/>
              </a:rPr>
              <a:t>Темперамент</a:t>
            </a:r>
            <a:r>
              <a:rPr lang="ru-RU" sz="3200" smtClean="0">
                <a:effectLst/>
                <a:latin typeface="Garamond" pitchFamily="18" charset="0"/>
              </a:rPr>
              <a:t> </a:t>
            </a:r>
            <a:br>
              <a:rPr lang="ru-RU" sz="3200" smtClean="0">
                <a:effectLst/>
                <a:latin typeface="Garamond" pitchFamily="18" charset="0"/>
              </a:rPr>
            </a:br>
            <a:r>
              <a:rPr lang="ru-RU" sz="2800" smtClean="0">
                <a:solidFill>
                  <a:schemeClr val="tx1"/>
                </a:solidFill>
                <a:effectLst/>
                <a:latin typeface="Garamond" pitchFamily="18" charset="0"/>
              </a:rPr>
              <a:t>динамика психических процессов и поведения</a:t>
            </a:r>
            <a:br>
              <a:rPr lang="ru-RU" sz="2800" smtClean="0">
                <a:solidFill>
                  <a:schemeClr val="tx1"/>
                </a:solidFill>
                <a:effectLst/>
                <a:latin typeface="Garamond" pitchFamily="18" charset="0"/>
              </a:rPr>
            </a:br>
            <a:r>
              <a:rPr lang="ru-RU" sz="2800" smtClean="0">
                <a:solidFill>
                  <a:schemeClr val="accent1"/>
                </a:solidFill>
                <a:effectLst/>
                <a:latin typeface="Garamond" pitchFamily="18" charset="0"/>
              </a:rPr>
              <a:t>(холерик, сангвиник, флегматик, меланхолик)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68313" y="549275"/>
            <a:ext cx="4014787" cy="4187825"/>
          </a:xfrm>
        </p:spPr>
        <p:txBody>
          <a:bodyPr/>
          <a:lstStyle/>
          <a:p>
            <a:pPr eaLnBrk="1" hangingPunct="1"/>
            <a:endParaRPr lang="ru-RU" sz="2400" smtClean="0">
              <a:latin typeface="Verdana" pitchFamily="34" charset="0"/>
            </a:endParaRPr>
          </a:p>
        </p:txBody>
      </p:sp>
      <p:sp>
        <p:nvSpPr>
          <p:cNvPr id="19459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643438" y="549275"/>
            <a:ext cx="4016375" cy="4187825"/>
          </a:xfrm>
        </p:spPr>
        <p:txBody>
          <a:bodyPr/>
          <a:lstStyle/>
          <a:p>
            <a:pPr eaLnBrk="1" hangingPunct="1"/>
            <a:endParaRPr lang="ru-RU" sz="2000" b="1" smtClean="0">
              <a:latin typeface="Garamond" pitchFamily="18" charset="0"/>
            </a:endParaRPr>
          </a:p>
          <a:p>
            <a:pPr eaLnBrk="1" hangingPunct="1"/>
            <a:endParaRPr lang="ru-RU" sz="2400" b="1" smtClean="0">
              <a:latin typeface="Verdana" pitchFamily="34" charset="0"/>
            </a:endParaRPr>
          </a:p>
          <a:p>
            <a:pPr eaLnBrk="1" hangingPunct="1"/>
            <a:endParaRPr lang="ru-RU" sz="2400" b="1" smtClean="0">
              <a:latin typeface="Verdana" pitchFamily="34" charset="0"/>
            </a:endParaRPr>
          </a:p>
          <a:p>
            <a:pPr eaLnBrk="1" hangingPunct="1"/>
            <a:endParaRPr lang="ru-RU" sz="2400" b="1" smtClean="0">
              <a:latin typeface="Verdana" pitchFamily="34" charset="0"/>
            </a:endParaRPr>
          </a:p>
          <a:p>
            <a:pPr eaLnBrk="1" hangingPunct="1"/>
            <a:endParaRPr lang="ru-RU" sz="2400" b="1" smtClean="0">
              <a:latin typeface="Verdana" pitchFamily="34" charset="0"/>
            </a:endParaRPr>
          </a:p>
          <a:p>
            <a:pPr eaLnBrk="1" hangingPunct="1"/>
            <a:endParaRPr lang="ru-RU" sz="2400" smtClean="0">
              <a:latin typeface="Verdana" pitchFamily="34" charset="0"/>
            </a:endParaRPr>
          </a:p>
        </p:txBody>
      </p:sp>
      <p:pic>
        <p:nvPicPr>
          <p:cNvPr id="19460" name="Picture 7" descr="chto_takoie_portriet17"/>
          <p:cNvPicPr>
            <a:picLocks noChangeAspect="1" noChangeArrowheads="1"/>
          </p:cNvPicPr>
          <p:nvPr/>
        </p:nvPicPr>
        <p:blipFill>
          <a:blip r:embed="rId3"/>
          <a:srcRect l="7567" t="24287" r="6267" b="6996"/>
          <a:stretch>
            <a:fillRect/>
          </a:stretch>
        </p:blipFill>
        <p:spPr bwMode="auto">
          <a:xfrm>
            <a:off x="539750" y="549275"/>
            <a:ext cx="561657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9" descr="i?id=50aefc97b4017423cf3f57b4a2b1d1ab&amp;n=13"/>
          <p:cNvPicPr>
            <a:picLocks noChangeAspect="1" noChangeArrowheads="1"/>
          </p:cNvPicPr>
          <p:nvPr/>
        </p:nvPicPr>
        <p:blipFill>
          <a:blip r:embed="rId4"/>
          <a:srcRect l="51402" b="17361"/>
          <a:stretch>
            <a:fillRect/>
          </a:stretch>
        </p:blipFill>
        <p:spPr bwMode="auto">
          <a:xfrm>
            <a:off x="6084888" y="2349500"/>
            <a:ext cx="2592387" cy="176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0" descr="i?id=50aefc97b4017423cf3f57b4a2b1d1ab&amp;n=13"/>
          <p:cNvPicPr>
            <a:picLocks noChangeAspect="1" noChangeArrowheads="1"/>
          </p:cNvPicPr>
          <p:nvPr/>
        </p:nvPicPr>
        <p:blipFill>
          <a:blip r:embed="rId4"/>
          <a:srcRect r="51433" b="17361"/>
          <a:stretch>
            <a:fillRect/>
          </a:stretch>
        </p:blipFill>
        <p:spPr bwMode="auto">
          <a:xfrm>
            <a:off x="6227763" y="549275"/>
            <a:ext cx="24479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2" descr="i?id=9df7247f2883eaaef98316d38a29c0ae&amp;n=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6100" y="2276475"/>
            <a:ext cx="1728788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AutoShape 14" descr="i?id=7d63b01133257d696c92500a315aefbd&amp;n=13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9465" name="Picture 16" descr="i?id=7d63b01133257d696c92500a315aefbd&amp;n=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750" y="2420938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20" descr="i?id=5de71d07f39abe341f1f44d2dd978253&amp;n=13"/>
          <p:cNvPicPr>
            <a:picLocks noChangeAspect="1" noChangeArrowheads="1"/>
          </p:cNvPicPr>
          <p:nvPr/>
        </p:nvPicPr>
        <p:blipFill>
          <a:blip r:embed="rId7"/>
          <a:srcRect l="9479" t="7135" r="12552"/>
          <a:stretch>
            <a:fillRect/>
          </a:stretch>
        </p:blipFill>
        <p:spPr bwMode="auto">
          <a:xfrm>
            <a:off x="2484438" y="549275"/>
            <a:ext cx="1776412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134</TotalTime>
  <Words>447</Words>
  <Application>Microsoft Office PowerPoint</Application>
  <PresentationFormat>Экран (4:3)</PresentationFormat>
  <Paragraphs>120</Paragraphs>
  <Slides>14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Arial</vt:lpstr>
      <vt:lpstr>Wingdings 2</vt:lpstr>
      <vt:lpstr>Verdana</vt:lpstr>
      <vt:lpstr>Calibri</vt:lpstr>
      <vt:lpstr>Garamond</vt:lpstr>
      <vt:lpstr>Times New Roman</vt:lpstr>
      <vt:lpstr>Аспект</vt:lpstr>
      <vt:lpstr>Аспект</vt:lpstr>
      <vt:lpstr>Аспект</vt:lpstr>
      <vt:lpstr>Аспект</vt:lpstr>
      <vt:lpstr>Аспект</vt:lpstr>
      <vt:lpstr>Слайд 1</vt:lpstr>
      <vt:lpstr>Слайд 2</vt:lpstr>
      <vt:lpstr>Тема урока:</vt:lpstr>
      <vt:lpstr>Слайд 4</vt:lpstr>
      <vt:lpstr>Слайд 5</vt:lpstr>
      <vt:lpstr>В каком из отрывков идет речь об эмоциях, а в каком – о чувствах?</vt:lpstr>
      <vt:lpstr>Слайд 7</vt:lpstr>
      <vt:lpstr>Уровень IQ знаменитых людей</vt:lpstr>
      <vt:lpstr>Темперамент  динамика психических процессов и поведения (холерик, сангвиник, флегматик, меланхолик)</vt:lpstr>
      <vt:lpstr>Характер  совокупность устойчивых индивидуальных особенностей в поведении и деятельности человека</vt:lpstr>
      <vt:lpstr>Слайд 11</vt:lpstr>
      <vt:lpstr>Способности   индивидуальные свойства, позволяющие человеку успешно осуществлять какую-либо деятельность</vt:lpstr>
      <vt:lpstr>Повторим?</vt:lpstr>
      <vt:lpstr>Домашнее задание </vt:lpstr>
    </vt:vector>
  </TitlesOfParts>
  <Company>СОШ 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Гусева</dc:creator>
  <cp:lastModifiedBy>qwe</cp:lastModifiedBy>
  <cp:revision>12</cp:revision>
  <dcterms:created xsi:type="dcterms:W3CDTF">2007-10-24T08:32:50Z</dcterms:created>
  <dcterms:modified xsi:type="dcterms:W3CDTF">2017-10-24T15:23:12Z</dcterms:modified>
</cp:coreProperties>
</file>