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Calibri" panose="020F0502020204030204" pitchFamily="34" charset="0"/>
        <a:ea typeface="Microsoft YaHei" panose="020B0503020204020204" pitchFamily="34" charset="-122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Calibri" panose="020F0502020204030204" pitchFamily="34" charset="0"/>
        <a:ea typeface="Microsoft YaHei" panose="020B0503020204020204" pitchFamily="34" charset="-122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Calibri" panose="020F0502020204030204" pitchFamily="34" charset="0"/>
        <a:ea typeface="Microsoft YaHei" panose="020B0503020204020204" pitchFamily="34" charset="-122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Calibri" panose="020F0502020204030204" pitchFamily="34" charset="0"/>
        <a:ea typeface="Microsoft YaHei" panose="020B0503020204020204" pitchFamily="34" charset="-122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Calibri" panose="020F050202020403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Calibri" panose="020F050202020403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Calibri" panose="020F050202020403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Calibri" panose="020F050202020403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Calibri" panose="020F0502020204030204" pitchFamily="34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79904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2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4131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53326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021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826060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43338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4984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12875"/>
            <a:ext cx="4037013" cy="47117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412875"/>
            <a:ext cx="4038600" cy="47117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36069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7958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61042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3653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0181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77313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51512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6317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38763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70063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12875"/>
            <a:ext cx="4037013" cy="47117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412875"/>
            <a:ext cx="4038600" cy="47117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99222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34339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37873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1507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1142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30856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Для правки текста заголовка щёлкните мышью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12875"/>
            <a:ext cx="8228013" cy="471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Для правки структуры щёлкните мышью</a:t>
            </a:r>
          </a:p>
          <a:p>
            <a:pPr lvl="1"/>
            <a:r>
              <a:rPr lang="en-GB" altLang="en-US"/>
              <a:t>Второй уровень структуры</a:t>
            </a:r>
          </a:p>
          <a:p>
            <a:pPr lvl="2"/>
            <a:r>
              <a:rPr lang="en-GB" altLang="en-US"/>
              <a:t>Третий уровень структуры</a:t>
            </a:r>
          </a:p>
          <a:p>
            <a:pPr lvl="3"/>
            <a:r>
              <a:rPr lang="en-GB" altLang="en-US"/>
              <a:t>Четвёртый уровень структуры</a:t>
            </a:r>
          </a:p>
          <a:p>
            <a:pPr lvl="4"/>
            <a:r>
              <a:rPr lang="en-GB" altLang="en-US"/>
              <a:t>Пятый уровень структуры</a:t>
            </a:r>
          </a:p>
          <a:p>
            <a:pPr lvl="4"/>
            <a:r>
              <a:rPr lang="en-GB" altLang="en-US"/>
              <a:t>Шестой уровень структуры</a:t>
            </a:r>
          </a:p>
          <a:p>
            <a:pPr lvl="4"/>
            <a:r>
              <a:rPr lang="en-GB" altLang="en-US"/>
              <a:t>Седьмой уровень структуры</a:t>
            </a: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0" y="6515100"/>
            <a:ext cx="1582738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en-US" altLang="en-US" sz="1400">
                <a:solidFill>
                  <a:srgbClr val="BFBFBF"/>
                </a:solidFill>
                <a:latin typeface="Ariston" pitchFamily="64" charset="0"/>
              </a:rPr>
              <a:t>ProPowerPoint.ru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2pPr>
      <a:lvl3pPr marL="1143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3pPr>
      <a:lvl4pPr marL="1600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4pPr>
      <a:lvl5pPr marL="20574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0" y="6515100"/>
            <a:ext cx="1582738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en-US" altLang="en-US" sz="1400">
                <a:solidFill>
                  <a:srgbClr val="BFBFBF"/>
                </a:solidFill>
                <a:latin typeface="Ariston" pitchFamily="64" charset="0"/>
              </a:rPr>
              <a:t>ProPowerPoint.ru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Для правки текста заголовка щёлкните мышью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12875"/>
            <a:ext cx="8228013" cy="471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Для правки структуры щёлкните мышью</a:t>
            </a:r>
          </a:p>
          <a:p>
            <a:pPr lvl="1"/>
            <a:r>
              <a:rPr lang="en-GB" altLang="en-US"/>
              <a:t>Второй уровень структуры</a:t>
            </a:r>
          </a:p>
          <a:p>
            <a:pPr lvl="2"/>
            <a:r>
              <a:rPr lang="en-GB" altLang="en-US"/>
              <a:t>Третий уровень структуры</a:t>
            </a:r>
          </a:p>
          <a:p>
            <a:pPr lvl="3"/>
            <a:r>
              <a:rPr lang="en-GB" altLang="en-US"/>
              <a:t>Четвёртый уровень структуры</a:t>
            </a:r>
          </a:p>
          <a:p>
            <a:pPr lvl="4"/>
            <a:r>
              <a:rPr lang="en-GB" altLang="en-US"/>
              <a:t>Пятый уровень структуры</a:t>
            </a:r>
          </a:p>
          <a:p>
            <a:pPr lvl="4"/>
            <a:r>
              <a:rPr lang="en-GB" altLang="en-US"/>
              <a:t>Шестой уровень структуры</a:t>
            </a:r>
          </a:p>
          <a:p>
            <a:pPr lvl="4"/>
            <a:r>
              <a:rPr lang="en-GB" altLang="en-US"/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2pPr>
      <a:lvl3pPr marL="1143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3pPr>
      <a:lvl4pPr marL="1600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4pPr>
      <a:lvl5pPr marL="20574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1763713" y="2328863"/>
            <a:ext cx="6623050" cy="143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/>
              <a:t>В мв</a:t>
            </a:r>
            <a:endParaRPr lang="en-US"/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381000" y="312420"/>
            <a:ext cx="8496300" cy="195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4800" dirty="0" smtClean="0">
                <a:solidFill>
                  <a:srgbClr val="FF0000"/>
                </a:solidFill>
                <a:latin typeface="Colonna MT" panose="020F0502020204030204" pitchFamily="34" charset="0"/>
              </a:rPr>
              <a:t>Волшебный мир танца.</a:t>
            </a:r>
            <a:endParaRPr lang="ru-RU" sz="4800" dirty="0">
              <a:solidFill>
                <a:srgbClr val="FF0000"/>
              </a:solidFill>
              <a:latin typeface="Colonna MT" panose="020F0502020204030204" pitchFamily="34" charset="0"/>
            </a:endParaRPr>
          </a:p>
        </p:txBody>
      </p:sp>
      <p:pic>
        <p:nvPicPr>
          <p:cNvPr id="4" name="Рисунок 4">
            <a:extLst>
              <a:ext uri="{FF2B5EF4-FFF2-40B4-BE49-F238E27FC236}">
                <a16:creationId xmlns="" xmlns:a16="http://schemas.microsoft.com/office/drawing/2014/main" id="{2299183E-0C51-4547-BF77-323ECC70D6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7553" y="2263140"/>
            <a:ext cx="5370393" cy="4064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2065BFBC-CDB9-DE4B-AA36-BEE152CD6568}"/>
              </a:ext>
            </a:extLst>
          </p:cNvPr>
          <p:cNvSpPr txBox="1"/>
          <p:nvPr/>
        </p:nvSpPr>
        <p:spPr>
          <a:xfrm>
            <a:off x="4991100" y="212586"/>
            <a:ext cx="3970020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b="0" i="0">
                <a:solidFill>
                  <a:schemeClr val="accent6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Анализ проводимой работы позволил сделать вывод о взаимосвязи </a:t>
            </a:r>
            <a:r>
              <a:rPr lang="ru-RU" b="1" i="0">
                <a:solidFill>
                  <a:schemeClr val="accent6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развития</a:t>
            </a:r>
            <a:r>
              <a:rPr lang="ru-RU" b="0" i="0">
                <a:solidFill>
                  <a:schemeClr val="accent6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эмоционально-образного восприятия и выразительности движения.</a:t>
            </a:r>
          </a:p>
          <a:p>
            <a:pPr algn="l"/>
            <a:r>
              <a:rPr lang="ru-RU" b="0" i="0">
                <a:solidFill>
                  <a:schemeClr val="accent6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У </a:t>
            </a:r>
            <a:r>
              <a:rPr lang="ru-RU" b="1" i="0">
                <a:solidFill>
                  <a:schemeClr val="accent6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детей</a:t>
            </a:r>
            <a:r>
              <a:rPr lang="ru-RU" b="0" i="0">
                <a:solidFill>
                  <a:schemeClr val="accent6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 появилась уверенность в своих силах, в том, что движение под </a:t>
            </a:r>
            <a:r>
              <a:rPr lang="ru-RU" b="1" i="0">
                <a:solidFill>
                  <a:schemeClr val="accent6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музыку</a:t>
            </a:r>
            <a:r>
              <a:rPr lang="ru-RU" b="0" i="0">
                <a:solidFill>
                  <a:schemeClr val="accent6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 приносит истинную радость, повысился интерес к </a:t>
            </a:r>
            <a:r>
              <a:rPr lang="ru-RU" b="1" i="0">
                <a:solidFill>
                  <a:schemeClr val="accent6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музыкальной деятельности</a:t>
            </a:r>
            <a:r>
              <a:rPr lang="ru-RU" b="0" i="0">
                <a:solidFill>
                  <a:schemeClr val="accent6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, в частности, к совместному исполнению движений</a:t>
            </a:r>
            <a:r>
              <a:rPr lang="ru-RU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.</a:t>
            </a:r>
            <a:endParaRPr lang="ru-RU" b="0" i="0">
              <a:solidFill>
                <a:schemeClr val="accent6">
                  <a:lumMod val="75000"/>
                </a:schemeClr>
              </a:solidFill>
              <a:effectLst/>
              <a:latin typeface="Arial" panose="020B0604020202020204" pitchFamily="34" charset="0"/>
            </a:endParaRPr>
          </a:p>
          <a:p>
            <a:pPr algn="l"/>
            <a:r>
              <a:rPr lang="ru-RU" b="0" i="0">
                <a:solidFill>
                  <a:schemeClr val="accent6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Родители, хорошо зная своего ребенка, его характер, склонности, также отметили, что дети стали более раскрепощенными, </a:t>
            </a:r>
            <a:r>
              <a:rPr lang="ru-RU" b="1" i="0">
                <a:solidFill>
                  <a:schemeClr val="accent6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непосредственными</a:t>
            </a:r>
            <a:r>
              <a:rPr lang="ru-RU" b="0" i="0">
                <a:solidFill>
                  <a:schemeClr val="accent6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, естественными. Они активны и инициативны не только на занятиях, на </a:t>
            </a:r>
            <a:r>
              <a:rPr lang="ru-RU" b="1" i="0">
                <a:solidFill>
                  <a:schemeClr val="accent6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развлечениях и праздниках</a:t>
            </a:r>
            <a:r>
              <a:rPr lang="ru-RU" b="0" i="0">
                <a:solidFill>
                  <a:schemeClr val="accent6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, но и в общественной жизни.</a:t>
            </a:r>
          </a:p>
        </p:txBody>
      </p:sp>
      <p:pic>
        <p:nvPicPr>
          <p:cNvPr id="4" name="Рисунок 5">
            <a:extLst>
              <a:ext uri="{FF2B5EF4-FFF2-40B4-BE49-F238E27FC236}">
                <a16:creationId xmlns="" xmlns:a16="http://schemas.microsoft.com/office/drawing/2014/main" id="{635CD50F-AA71-5F47-BB5D-071A4EA8237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439" y="353060"/>
            <a:ext cx="4238625" cy="565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38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19050"/>
            <a:ext cx="8229600" cy="143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2" name="Rectangle 2"/>
          <p:cNvSpPr>
            <a:spLocks noGrp="1" noChangeArrowheads="1"/>
          </p:cNvSpPr>
          <p:nvPr/>
        </p:nvSpPr>
        <p:spPr bwMode="auto">
          <a:xfrm>
            <a:off x="457200" y="1412875"/>
            <a:ext cx="8229600" cy="4713288"/>
          </a:xfrm>
          <a:prstGeom prst="rect">
            <a:avLst/>
          </a:prstGeom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21765ACB-D222-E64E-B2A2-286AA84FF527}"/>
              </a:ext>
            </a:extLst>
          </p:cNvPr>
          <p:cNvSpPr txBox="1"/>
          <p:nvPr/>
        </p:nvSpPr>
        <p:spPr>
          <a:xfrm>
            <a:off x="5593079" y="19050"/>
            <a:ext cx="3261361" cy="68634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Танцевальное искусство - это мир красоты движения, звуков, световых красок, костюмов, то есть мир волшебного искусства. Особенно привлекателен и интересен этот мир детям. Танец обладает скрытыми резервами для развития и воспитания детей. Соединение движения, музыки и игры, одновременно влияя на ребенка, формируют  его эмоциональную сферу, координацию, музыкальность и артистичность, делают его движения естественными и красивыми</a:t>
            </a:r>
            <a:endParaRPr lang="ru-RU" sz="2000"/>
          </a:p>
        </p:txBody>
      </p:sp>
      <p:pic>
        <p:nvPicPr>
          <p:cNvPr id="3" name="Рисунок 3">
            <a:extLst>
              <a:ext uri="{FF2B5EF4-FFF2-40B4-BE49-F238E27FC236}">
                <a16:creationId xmlns="" xmlns:a16="http://schemas.microsoft.com/office/drawing/2014/main" id="{E5820B65-8247-1C46-8AC0-F60D7D8C453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046480"/>
            <a:ext cx="4598973" cy="4064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563880" y="106124"/>
            <a:ext cx="7406640" cy="2987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000" b="0" i="0">
                <a:solidFill>
                  <a:schemeClr val="accent6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В зависимости от цели и </a:t>
            </a:r>
            <a:r>
              <a:rPr lang="ru-RU" sz="2000" b="1" i="0">
                <a:solidFill>
                  <a:schemeClr val="accent6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возраста детей</a:t>
            </a:r>
            <a:r>
              <a:rPr lang="ru-RU" sz="2000" b="0" i="0">
                <a:solidFill>
                  <a:schemeClr val="accent6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 могут</a:t>
            </a:r>
          </a:p>
          <a:p>
            <a:r>
              <a:rPr lang="ru-RU" sz="2000" b="0" i="0">
                <a:solidFill>
                  <a:schemeClr val="accent6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 использоваться различные виды </a:t>
            </a:r>
            <a:r>
              <a:rPr lang="ru-RU" sz="2000" b="1" i="0">
                <a:solidFill>
                  <a:schemeClr val="accent6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танцевального искусства</a:t>
            </a:r>
            <a:r>
              <a:rPr lang="ru-RU" sz="2000" b="0" i="0">
                <a:solidFill>
                  <a:schemeClr val="accent6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. </a:t>
            </a:r>
          </a:p>
          <a:p>
            <a:r>
              <a:rPr lang="ru-RU" sz="2000" b="0" i="0">
                <a:solidFill>
                  <a:schemeClr val="accent6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Так, например, для совершенствования моторики,</a:t>
            </a:r>
          </a:p>
          <a:p>
            <a:r>
              <a:rPr lang="ru-RU" sz="2000" b="0" i="0">
                <a:solidFill>
                  <a:schemeClr val="accent6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 чёткости и плавности движений, формирования </a:t>
            </a:r>
          </a:p>
          <a:p>
            <a:r>
              <a:rPr lang="ru-RU" sz="2000" b="0" i="0">
                <a:solidFill>
                  <a:schemeClr val="accent6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осанки наиболее эффективным будет использование </a:t>
            </a:r>
          </a:p>
          <a:p>
            <a:r>
              <a:rPr lang="ru-RU" sz="2000" b="0" i="0">
                <a:solidFill>
                  <a:schemeClr val="accent6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элементов народного </a:t>
            </a:r>
            <a:r>
              <a:rPr lang="ru-RU" sz="2000" b="1" i="0">
                <a:solidFill>
                  <a:schemeClr val="accent6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танца</a:t>
            </a:r>
            <a:r>
              <a:rPr lang="ru-RU" sz="2000" b="0" i="0">
                <a:solidFill>
                  <a:schemeClr val="accent6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, хореографической гимнастики.</a:t>
            </a:r>
            <a:endParaRPr lang="en-US" sz="200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/>
        </p:nvSpPr>
        <p:spPr bwMode="auto">
          <a:xfrm>
            <a:off x="457200" y="1412875"/>
            <a:ext cx="8229600" cy="4895850"/>
          </a:xfrm>
          <a:prstGeom prst="rect">
            <a:avLst/>
          </a:prstGeom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en-US"/>
          </a:p>
        </p:txBody>
      </p:sp>
      <p:pic>
        <p:nvPicPr>
          <p:cNvPr id="2" name="Рисунок 2">
            <a:extLst>
              <a:ext uri="{FF2B5EF4-FFF2-40B4-BE49-F238E27FC236}">
                <a16:creationId xmlns="" xmlns:a16="http://schemas.microsoft.com/office/drawing/2014/main" id="{50E6F18B-3C37-A64B-AD8B-F31B3E22C80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1226" y="2585720"/>
            <a:ext cx="5418667" cy="4064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69A7B15D-71AA-9440-9967-4FC6D0F4E366}"/>
              </a:ext>
            </a:extLst>
          </p:cNvPr>
          <p:cNvSpPr txBox="1"/>
          <p:nvPr/>
        </p:nvSpPr>
        <p:spPr>
          <a:xfrm>
            <a:off x="211455" y="932378"/>
            <a:ext cx="2981325" cy="51102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0" i="0">
                <a:solidFill>
                  <a:schemeClr val="accent6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Для психологической разрядки, поднятия общего тонуса, снятия напряжения обычно используются детские современные </a:t>
            </a:r>
            <a:r>
              <a:rPr lang="ru-RU" sz="2000" b="1" i="0">
                <a:solidFill>
                  <a:schemeClr val="accent6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танцы</a:t>
            </a:r>
            <a:r>
              <a:rPr lang="ru-RU" sz="2000" b="0" i="0">
                <a:solidFill>
                  <a:schemeClr val="accent6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. Очень важно, чтобы все дети в </a:t>
            </a:r>
            <a:r>
              <a:rPr lang="ru-RU" sz="2000" b="1" i="0">
                <a:solidFill>
                  <a:schemeClr val="accent6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танце</a:t>
            </a:r>
            <a:r>
              <a:rPr lang="ru-RU" sz="2000" b="0" i="0">
                <a:solidFill>
                  <a:schemeClr val="accent6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 были эмоционально раскрепощены, передавали своё внутреннее состояние, </a:t>
            </a:r>
            <a:r>
              <a:rPr lang="ru-RU" sz="2000" b="0" i="1">
                <a:solidFill>
                  <a:schemeClr val="accent6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«заражали»</a:t>
            </a:r>
            <a:r>
              <a:rPr lang="ru-RU" sz="2000" b="0" i="0">
                <a:solidFill>
                  <a:schemeClr val="accent6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 друг друга энергией </a:t>
            </a:r>
            <a:r>
              <a:rPr lang="ru-RU" sz="2000" b="1" i="0">
                <a:solidFill>
                  <a:schemeClr val="accent6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танцевальных движений</a:t>
            </a:r>
            <a:r>
              <a:rPr lang="ru-RU" sz="2000" b="0" i="0">
                <a:solidFill>
                  <a:schemeClr val="accent6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.</a:t>
            </a:r>
            <a:endParaRPr lang="ru-RU" sz="200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" name="Рисунок 8">
            <a:extLst>
              <a:ext uri="{FF2B5EF4-FFF2-40B4-BE49-F238E27FC236}">
                <a16:creationId xmlns="" xmlns:a16="http://schemas.microsoft.com/office/drawing/2014/main" id="{9773F278-244D-EC42-A544-9309022728E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8421" y="1214120"/>
            <a:ext cx="5343718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86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170B667D-BEFB-9A49-9D1A-E703CC4D9393}"/>
              </a:ext>
            </a:extLst>
          </p:cNvPr>
          <p:cNvSpPr txBox="1"/>
          <p:nvPr/>
        </p:nvSpPr>
        <p:spPr>
          <a:xfrm>
            <a:off x="5394960" y="661154"/>
            <a:ext cx="3598544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>
                <a:solidFill>
                  <a:srgbClr val="C00000"/>
                </a:solidFill>
                <a:latin typeface="Arial" panose="020B0604020202020204" pitchFamily="34" charset="0"/>
              </a:rPr>
              <a:t> Бальные танцы.</a:t>
            </a:r>
          </a:p>
          <a:p>
            <a:r>
              <a:rPr lang="ru-RU" sz="2000">
                <a:solidFill>
                  <a:srgbClr val="C00000"/>
                </a:solidFill>
                <a:latin typeface="Arial" panose="020B0604020202020204" pitchFamily="34" charset="0"/>
              </a:rPr>
              <a:t>Т</a:t>
            </a:r>
            <a:r>
              <a:rPr lang="ru-RU" sz="2000" b="0" i="0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анец – это творчество, танец – это именно тот вид искусства, который поможет ребёнку раскрыться, показать окружающим, как он видит этот мир. Что говорить о том, как важно для девочек и мальчиков понятие </a:t>
            </a:r>
            <a:r>
              <a:rPr lang="ru-RU" sz="2000" b="0" i="1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«первый танец»</a:t>
            </a:r>
            <a:r>
              <a:rPr lang="ru-RU" sz="2000" b="0" i="0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, «первый вальс, ведь они хотят чувствовать себя настоящими принцессами и принцами на балах, как в сказках.</a:t>
            </a:r>
            <a:endParaRPr lang="ru-RU" sz="2000">
              <a:solidFill>
                <a:srgbClr val="C00000"/>
              </a:solidFill>
            </a:endParaRPr>
          </a:p>
        </p:txBody>
      </p:sp>
      <p:pic>
        <p:nvPicPr>
          <p:cNvPr id="2" name="Рисунок 3">
            <a:extLst>
              <a:ext uri="{FF2B5EF4-FFF2-40B4-BE49-F238E27FC236}">
                <a16:creationId xmlns="" xmlns:a16="http://schemas.microsoft.com/office/drawing/2014/main" id="{71AD79D1-A141-A34D-96D6-F2D056CE19C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154" y="1389380"/>
            <a:ext cx="5151891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2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29684D02-043C-054B-892E-62BB8B6CAD6E}"/>
              </a:ext>
            </a:extLst>
          </p:cNvPr>
          <p:cNvSpPr txBox="1"/>
          <p:nvPr/>
        </p:nvSpPr>
        <p:spPr>
          <a:xfrm>
            <a:off x="393770" y="349676"/>
            <a:ext cx="4437905" cy="5940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0" i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Народное творчество, или как его принято называть – фольклор, неисчерпаемый источник добра, любви, мудрости людской. Это мощное </a:t>
            </a:r>
            <a:r>
              <a:rPr lang="ru-RU" sz="2000" b="1" i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средство воспитания</a:t>
            </a:r>
            <a:r>
              <a:rPr lang="ru-RU" sz="2000" b="0" i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.</a:t>
            </a:r>
            <a:endParaRPr lang="ru-RU" sz="200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r>
              <a:rPr lang="ru-RU" sz="2000" b="0" i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Русское народное </a:t>
            </a:r>
            <a:r>
              <a:rPr lang="ru-RU" sz="2000" b="1" i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танцевальное</a:t>
            </a:r>
            <a:r>
              <a:rPr lang="ru-RU" sz="2000" b="0" i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 искусство по праву считается высокохудожественным. Из поколения в поколение сохранялись и с любовью передавались его лучшие образцы. Народные мелодии и песни отличает разнообразие красок, яркость образов и простота форм. Хореография народных </a:t>
            </a:r>
            <a:r>
              <a:rPr lang="ru-RU" sz="2000" b="1" i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танцев</a:t>
            </a:r>
            <a:r>
              <a:rPr lang="ru-RU" sz="2000" b="0" i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 богата задорными и выразительными движениями.</a:t>
            </a:r>
            <a:endParaRPr lang="ru-RU" sz="200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4">
            <a:extLst>
              <a:ext uri="{FF2B5EF4-FFF2-40B4-BE49-F238E27FC236}">
                <a16:creationId xmlns="" xmlns:a16="http://schemas.microsoft.com/office/drawing/2014/main" id="{A4A1730A-3BF1-364C-815C-21E59C69556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9981" y="1508760"/>
            <a:ext cx="4454020" cy="3677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155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65B73C8A-E4B4-E345-B253-B7B14D56D991}"/>
              </a:ext>
            </a:extLst>
          </p:cNvPr>
          <p:cNvSpPr txBox="1"/>
          <p:nvPr/>
        </p:nvSpPr>
        <p:spPr>
          <a:xfrm>
            <a:off x="409574" y="320516"/>
            <a:ext cx="855916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b="1" i="0">
                <a:solidFill>
                  <a:schemeClr val="accent2"/>
                </a:solidFill>
                <a:effectLst/>
                <a:latin typeface="Arial" panose="020B0604020202020204" pitchFamily="34" charset="0"/>
              </a:rPr>
              <a:t>Танцевально</a:t>
            </a:r>
            <a:r>
              <a:rPr lang="ru-RU" b="0" i="0">
                <a:solidFill>
                  <a:schemeClr val="accent2"/>
                </a:solidFill>
                <a:effectLst/>
                <a:latin typeface="Arial" panose="020B0604020202020204" pitchFamily="34" charset="0"/>
              </a:rPr>
              <a:t> – игровое творчество.</a:t>
            </a:r>
          </a:p>
          <a:p>
            <a:pPr algn="l"/>
            <a:r>
              <a:rPr lang="ru-RU" b="1" i="0">
                <a:solidFill>
                  <a:schemeClr val="accent2"/>
                </a:solidFill>
                <a:effectLst/>
                <a:latin typeface="Arial" panose="020B0604020202020204" pitchFamily="34" charset="0"/>
              </a:rPr>
              <a:t>Дошкольное</a:t>
            </a:r>
            <a:r>
              <a:rPr lang="ru-RU" b="0" i="0">
                <a:solidFill>
                  <a:schemeClr val="accent2"/>
                </a:solidFill>
                <a:effectLst/>
                <a:latin typeface="Arial" panose="020B0604020202020204" pitchFamily="34" charset="0"/>
              </a:rPr>
              <a:t> детство – период бурного </a:t>
            </a:r>
            <a:r>
              <a:rPr lang="ru-RU" b="1" i="0">
                <a:solidFill>
                  <a:schemeClr val="accent2"/>
                </a:solidFill>
                <a:effectLst/>
                <a:latin typeface="Arial" panose="020B0604020202020204" pitchFamily="34" charset="0"/>
              </a:rPr>
              <a:t>развития воображения</a:t>
            </a:r>
            <a:r>
              <a:rPr lang="ru-RU" b="0" i="0">
                <a:solidFill>
                  <a:schemeClr val="accent2"/>
                </a:solidFill>
                <a:effectLst/>
                <a:latin typeface="Arial" panose="020B0604020202020204" pitchFamily="34" charset="0"/>
              </a:rPr>
              <a:t>, фантазии, важнейших качеств творческой личности. </a:t>
            </a:r>
          </a:p>
          <a:p>
            <a:pPr algn="l"/>
            <a:endParaRPr lang="ru-RU">
              <a:solidFill>
                <a:schemeClr val="accent2"/>
              </a:solidFill>
              <a:latin typeface="Arial" panose="020B0604020202020204" pitchFamily="34" charset="0"/>
            </a:endParaRPr>
          </a:p>
          <a:p>
            <a:pPr algn="l"/>
            <a:r>
              <a:rPr lang="ru-RU" b="1">
                <a:solidFill>
                  <a:schemeClr val="accent2"/>
                </a:solidFill>
                <a:latin typeface="Arial" panose="020B0604020202020204" pitchFamily="34" charset="0"/>
              </a:rPr>
              <a:t>Та</a:t>
            </a:r>
            <a:r>
              <a:rPr lang="ru-RU" b="1" i="0">
                <a:solidFill>
                  <a:schemeClr val="accent2"/>
                </a:solidFill>
                <a:effectLst/>
                <a:latin typeface="Arial" panose="020B0604020202020204" pitchFamily="34" charset="0"/>
              </a:rPr>
              <a:t>нцевально</a:t>
            </a:r>
            <a:r>
              <a:rPr lang="ru-RU" b="0" i="0">
                <a:solidFill>
                  <a:schemeClr val="accent2"/>
                </a:solidFill>
                <a:effectLst/>
                <a:latin typeface="Arial" panose="020B0604020202020204" pitchFamily="34" charset="0"/>
              </a:rPr>
              <a:t> – игровое творчество – синтез </a:t>
            </a:r>
            <a:r>
              <a:rPr lang="ru-RU" b="1" i="0">
                <a:solidFill>
                  <a:schemeClr val="accent2"/>
                </a:solidFill>
                <a:effectLst/>
                <a:latin typeface="Arial" panose="020B0604020202020204" pitchFamily="34" charset="0"/>
              </a:rPr>
              <a:t>музыкальных</a:t>
            </a:r>
            <a:r>
              <a:rPr lang="ru-RU" b="0" i="0">
                <a:solidFill>
                  <a:schemeClr val="accent2"/>
                </a:solidFill>
                <a:effectLst/>
                <a:latin typeface="Arial" panose="020B0604020202020204" pitchFamily="34" charset="0"/>
              </a:rPr>
              <a:t> образов и выразительных движений тела. В основе его лежит восприятие </a:t>
            </a:r>
            <a:r>
              <a:rPr lang="ru-RU" b="1" i="0">
                <a:solidFill>
                  <a:schemeClr val="accent2"/>
                </a:solidFill>
                <a:effectLst/>
                <a:latin typeface="Arial" panose="020B0604020202020204" pitchFamily="34" charset="0"/>
              </a:rPr>
              <a:t>музыки</a:t>
            </a:r>
            <a:r>
              <a:rPr lang="ru-RU" b="0" i="0">
                <a:solidFill>
                  <a:schemeClr val="accent2"/>
                </a:solidFill>
                <a:effectLst/>
                <a:latin typeface="Arial" panose="020B0604020202020204" pitchFamily="34" charset="0"/>
              </a:rPr>
              <a:t>. Многообразие настроений, </a:t>
            </a:r>
            <a:r>
              <a:rPr lang="ru-RU" b="1" i="0">
                <a:solidFill>
                  <a:schemeClr val="accent2"/>
                </a:solidFill>
                <a:effectLst/>
                <a:latin typeface="Arial" panose="020B0604020202020204" pitchFamily="34" charset="0"/>
              </a:rPr>
              <a:t>музыкальных</a:t>
            </a:r>
            <a:r>
              <a:rPr lang="ru-RU" b="0" i="0">
                <a:solidFill>
                  <a:schemeClr val="accent2"/>
                </a:solidFill>
                <a:effectLst/>
                <a:latin typeface="Arial" panose="020B0604020202020204" pitchFamily="34" charset="0"/>
              </a:rPr>
              <a:t> красок стимулируют фантазию ребёнка, помогают его воображению создать какой-то сюжет.</a:t>
            </a:r>
          </a:p>
        </p:txBody>
      </p:sp>
      <p:pic>
        <p:nvPicPr>
          <p:cNvPr id="6" name="Рисунок 6">
            <a:extLst>
              <a:ext uri="{FF2B5EF4-FFF2-40B4-BE49-F238E27FC236}">
                <a16:creationId xmlns="" xmlns:a16="http://schemas.microsoft.com/office/drawing/2014/main" id="{6143730B-94CF-0F42-9345-B45CA488A59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3932" y="2628840"/>
            <a:ext cx="5458016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067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25610E75-7ECC-0543-B1EC-65C3ACB5B896}"/>
              </a:ext>
            </a:extLst>
          </p:cNvPr>
          <p:cNvSpPr txBox="1"/>
          <p:nvPr/>
        </p:nvSpPr>
        <p:spPr>
          <a:xfrm>
            <a:off x="426720" y="337483"/>
            <a:ext cx="8368665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000" b="1" i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Танцы народов мира</a:t>
            </a:r>
            <a:r>
              <a:rPr lang="ru-RU" sz="2000" b="0" i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algn="l"/>
            <a:r>
              <a:rPr lang="ru-RU" sz="2000" b="0" i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В мировой </a:t>
            </a:r>
            <a:r>
              <a:rPr lang="ru-RU" sz="2000" b="1" i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танцевальной</a:t>
            </a:r>
            <a:r>
              <a:rPr lang="ru-RU" sz="2000" b="0" i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 культуре существует много народных </a:t>
            </a:r>
            <a:r>
              <a:rPr lang="ru-RU" sz="2000" b="1" i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танцев</a:t>
            </a:r>
            <a:r>
              <a:rPr lang="ru-RU" sz="2000" b="0" i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, оставивших заметный след. Однако, не так много </a:t>
            </a:r>
            <a:r>
              <a:rPr lang="ru-RU" sz="2000" b="1" i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танцев</a:t>
            </a:r>
            <a:r>
              <a:rPr lang="ru-RU" sz="2000" b="0" i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 с течением времени сумели сохранить высокий уровень популярности. Национальный греческий танец сиртаки можно смело отнести к такому </a:t>
            </a:r>
            <a:r>
              <a:rPr lang="ru-RU" sz="2000" b="1" i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танцу</a:t>
            </a:r>
            <a:r>
              <a:rPr lang="ru-RU" sz="2000" b="0" i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, который донёс свою славу до наших дней.</a:t>
            </a:r>
          </a:p>
        </p:txBody>
      </p:sp>
      <p:pic>
        <p:nvPicPr>
          <p:cNvPr id="9" name="Рисунок 9">
            <a:extLst>
              <a:ext uri="{FF2B5EF4-FFF2-40B4-BE49-F238E27FC236}">
                <a16:creationId xmlns="" xmlns:a16="http://schemas.microsoft.com/office/drawing/2014/main" id="{842A3688-0D3E-8146-A857-89A3F9C6E28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3040" y="2995448"/>
            <a:ext cx="6096000" cy="3153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271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22EADDEE-BBD1-6C4C-83D3-3F8CCDC59A5C}"/>
              </a:ext>
            </a:extLst>
          </p:cNvPr>
          <p:cNvSpPr txBox="1"/>
          <p:nvPr/>
        </p:nvSpPr>
        <p:spPr>
          <a:xfrm>
            <a:off x="257175" y="388620"/>
            <a:ext cx="3659505" cy="5940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000" b="0" i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Детский современный танец.</a:t>
            </a:r>
          </a:p>
          <a:p>
            <a:pPr algn="l"/>
            <a:r>
              <a:rPr lang="ru-RU" sz="2000" b="0" i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Детские </a:t>
            </a:r>
            <a:r>
              <a:rPr lang="ru-RU" sz="2000" b="1" i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танцы</a:t>
            </a:r>
            <a:r>
              <a:rPr lang="ru-RU" sz="2000" b="0" i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 – это изучение основных </a:t>
            </a:r>
            <a:r>
              <a:rPr lang="ru-RU" sz="2000" b="1" i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средств выразительности </a:t>
            </a:r>
            <a:r>
              <a:rPr lang="ru-RU" sz="2000" b="0" i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(движения и позы, пластика и мимика, ритм, которые связаны с эмоциональными впечатлениями маленького человека от окружающего мира. Детский современный танец начинается с ритмики, где изучение </a:t>
            </a:r>
            <a:r>
              <a:rPr lang="ru-RU" sz="2000" b="1" i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танца</a:t>
            </a:r>
            <a:r>
              <a:rPr lang="ru-RU" sz="2000" b="0" i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 начинается с простых движений, зачастую, занятия больше похожи на игру, но в этой игре ребёнок научится тем вещам, которые очень пригодятся ему в жизни.</a:t>
            </a:r>
          </a:p>
        </p:txBody>
      </p:sp>
      <p:pic>
        <p:nvPicPr>
          <p:cNvPr id="2" name="Рисунок 3">
            <a:extLst>
              <a:ext uri="{FF2B5EF4-FFF2-40B4-BE49-F238E27FC236}">
                <a16:creationId xmlns="" xmlns:a16="http://schemas.microsoft.com/office/drawing/2014/main" id="{26DC5B6C-A1E5-954B-90FA-78475721E5A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4676" y="1326664"/>
            <a:ext cx="4365527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071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anose="020F050202020403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anose="020F050202020403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anose="020F050202020403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anose="020F050202020403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Words>162</Words>
  <Application>Microsoft Office PowerPoint</Application>
  <PresentationFormat>Экран (4:3)</PresentationFormat>
  <Paragraphs>25</Paragraphs>
  <Slides>10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PowerPoint</dc:title>
  <dc:creator>Олег</dc:creator>
  <dc:description>http://propowerpoint.ru - Бесплатные шаблоны для презентаций. Полезные советы и уроки  PowerPoint .</dc:description>
  <cp:lastModifiedBy>Олег</cp:lastModifiedBy>
  <cp:revision>11</cp:revision>
  <cp:lastPrinted>1601-01-01T00:00:00Z</cp:lastPrinted>
  <dcterms:created xsi:type="dcterms:W3CDTF">2016-09-21T10:11:46Z</dcterms:created>
  <dcterms:modified xsi:type="dcterms:W3CDTF">2018-05-03T17:17:00Z</dcterms:modified>
</cp:coreProperties>
</file>