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75" r:id="rId2"/>
    <p:sldId id="266" r:id="rId3"/>
    <p:sldId id="276" r:id="rId4"/>
    <p:sldId id="274" r:id="rId5"/>
    <p:sldId id="277" r:id="rId6"/>
    <p:sldId id="287" r:id="rId7"/>
    <p:sldId id="288" r:id="rId8"/>
    <p:sldId id="259" r:id="rId9"/>
    <p:sldId id="260" r:id="rId10"/>
    <p:sldId id="264" r:id="rId11"/>
    <p:sldId id="265" r:id="rId12"/>
    <p:sldId id="261" r:id="rId13"/>
    <p:sldId id="257" r:id="rId14"/>
    <p:sldId id="271" r:id="rId15"/>
    <p:sldId id="270" r:id="rId16"/>
    <p:sldId id="284" r:id="rId17"/>
    <p:sldId id="267" r:id="rId18"/>
    <p:sldId id="281" r:id="rId19"/>
    <p:sldId id="269" r:id="rId20"/>
    <p:sldId id="268" r:id="rId21"/>
    <p:sldId id="279" r:id="rId22"/>
    <p:sldId id="278" r:id="rId23"/>
    <p:sldId id="280" r:id="rId24"/>
    <p:sldId id="282" r:id="rId25"/>
    <p:sldId id="285" r:id="rId26"/>
    <p:sldId id="283" r:id="rId27"/>
    <p:sldId id="262" r:id="rId28"/>
    <p:sldId id="289" r:id="rId29"/>
    <p:sldId id="290" r:id="rId30"/>
    <p:sldId id="272" r:id="rId3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642"/>
    <a:srgbClr val="000B22"/>
    <a:srgbClr val="960000"/>
    <a:srgbClr val="8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395" autoAdjust="0"/>
  </p:normalViewPr>
  <p:slideViewPr>
    <p:cSldViewPr snapToGrid="0">
      <p:cViewPr varScale="1">
        <p:scale>
          <a:sx n="60" d="100"/>
          <a:sy n="60" d="100"/>
        </p:scale>
        <p:origin x="1104"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97C8F4-68E3-4B1D-A793-851F76B37C21}" type="datetimeFigureOut">
              <a:rPr lang="ru-RU" smtClean="0"/>
              <a:t>04.05.2018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2153D2-AA21-4550-81C2-C5CE27F0EA97}" type="slidenum">
              <a:rPr lang="ru-RU" smtClean="0"/>
              <a:t>‹#›</a:t>
            </a:fld>
            <a:endParaRPr lang="ru-RU"/>
          </a:p>
        </p:txBody>
      </p:sp>
    </p:spTree>
    <p:extLst>
      <p:ext uri="{BB962C8B-B14F-4D97-AF65-F5344CB8AC3E}">
        <p14:creationId xmlns:p14="http://schemas.microsoft.com/office/powerpoint/2010/main" val="1766205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Сохраняйте душевный свой свет, -</a:t>
            </a:r>
          </a:p>
          <a:p>
            <a:r>
              <a:rPr lang="ru-RU" sz="1200" kern="1200" dirty="0" smtClean="0">
                <a:solidFill>
                  <a:schemeClr val="tx1"/>
                </a:solidFill>
                <a:effectLst/>
                <a:latin typeface="+mn-lt"/>
                <a:ea typeface="+mn-ea"/>
                <a:cs typeface="+mn-cs"/>
              </a:rPr>
              <a:t>Это главное в жизни, поверьте!</a:t>
            </a:r>
          </a:p>
          <a:p>
            <a:r>
              <a:rPr lang="ru-RU" sz="1200" kern="1200" dirty="0" smtClean="0">
                <a:solidFill>
                  <a:schemeClr val="tx1"/>
                </a:solidFill>
                <a:effectLst/>
                <a:latin typeface="+mn-lt"/>
                <a:ea typeface="+mn-ea"/>
                <a:cs typeface="+mn-cs"/>
              </a:rPr>
              <a:t>Всё лишь им начинайте и мерьте,</a:t>
            </a:r>
          </a:p>
          <a:p>
            <a:r>
              <a:rPr lang="ru-RU" sz="1200" kern="1200" dirty="0" smtClean="0">
                <a:solidFill>
                  <a:schemeClr val="tx1"/>
                </a:solidFill>
                <a:effectLst/>
                <a:latin typeface="+mn-lt"/>
                <a:ea typeface="+mn-ea"/>
                <a:cs typeface="+mn-cs"/>
              </a:rPr>
              <a:t>Он – единственно верный ответ.</a:t>
            </a:r>
          </a:p>
        </p:txBody>
      </p:sp>
      <p:sp>
        <p:nvSpPr>
          <p:cNvPr id="4" name="Номер слайда 3"/>
          <p:cNvSpPr>
            <a:spLocks noGrp="1"/>
          </p:cNvSpPr>
          <p:nvPr>
            <p:ph type="sldNum" sz="quarter" idx="10"/>
          </p:nvPr>
        </p:nvSpPr>
        <p:spPr/>
        <p:txBody>
          <a:bodyPr/>
          <a:lstStyle/>
          <a:p>
            <a:fld id="{702153D2-AA21-4550-81C2-C5CE27F0EA97}" type="slidenum">
              <a:rPr lang="ru-RU" smtClean="0"/>
              <a:t>1</a:t>
            </a:fld>
            <a:endParaRPr lang="ru-RU"/>
          </a:p>
        </p:txBody>
      </p:sp>
    </p:spTree>
    <p:extLst>
      <p:ext uri="{BB962C8B-B14F-4D97-AF65-F5344CB8AC3E}">
        <p14:creationId xmlns:p14="http://schemas.microsoft.com/office/powerpoint/2010/main" val="982173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1642"/>
                </a:solidFill>
                <a:latin typeface="Times New Roman" panose="02020603050405020304" pitchFamily="18" charset="0"/>
                <a:cs typeface="Times New Roman" panose="02020603050405020304" pitchFamily="18" charset="0"/>
              </a:rPr>
              <a:t>Научно-методическое обеспечение воспитательно - образовательной работы в ДОО </a:t>
            </a:r>
            <a:endParaRPr lang="ru-RU" dirty="0"/>
          </a:p>
        </p:txBody>
      </p:sp>
      <p:sp>
        <p:nvSpPr>
          <p:cNvPr id="4" name="Номер слайда 3"/>
          <p:cNvSpPr>
            <a:spLocks noGrp="1"/>
          </p:cNvSpPr>
          <p:nvPr>
            <p:ph type="sldNum" sz="quarter" idx="10"/>
          </p:nvPr>
        </p:nvSpPr>
        <p:spPr/>
        <p:txBody>
          <a:bodyPr/>
          <a:lstStyle/>
          <a:p>
            <a:fld id="{702153D2-AA21-4550-81C2-C5CE27F0EA97}" type="slidenum">
              <a:rPr lang="ru-RU" smtClean="0"/>
              <a:t>15</a:t>
            </a:fld>
            <a:endParaRPr lang="ru-RU"/>
          </a:p>
        </p:txBody>
      </p:sp>
    </p:spTree>
    <p:extLst>
      <p:ext uri="{BB962C8B-B14F-4D97-AF65-F5344CB8AC3E}">
        <p14:creationId xmlns:p14="http://schemas.microsoft.com/office/powerpoint/2010/main" val="9307003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Индивидуальное сообщение</a:t>
            </a:r>
            <a:endParaRPr lang="ru-RU" dirty="0"/>
          </a:p>
        </p:txBody>
      </p:sp>
      <p:sp>
        <p:nvSpPr>
          <p:cNvPr id="4" name="Номер слайда 3"/>
          <p:cNvSpPr>
            <a:spLocks noGrp="1"/>
          </p:cNvSpPr>
          <p:nvPr>
            <p:ph type="sldNum" sz="quarter" idx="10"/>
          </p:nvPr>
        </p:nvSpPr>
        <p:spPr/>
        <p:txBody>
          <a:bodyPr/>
          <a:lstStyle/>
          <a:p>
            <a:fld id="{702153D2-AA21-4550-81C2-C5CE27F0EA97}" type="slidenum">
              <a:rPr lang="ru-RU" smtClean="0"/>
              <a:t>16</a:t>
            </a:fld>
            <a:endParaRPr lang="ru-RU"/>
          </a:p>
        </p:txBody>
      </p:sp>
    </p:spTree>
    <p:extLst>
      <p:ext uri="{BB962C8B-B14F-4D97-AF65-F5344CB8AC3E}">
        <p14:creationId xmlns:p14="http://schemas.microsoft.com/office/powerpoint/2010/main" val="6343871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0" i="1" dirty="0" smtClean="0">
                <a:solidFill>
                  <a:srgbClr val="001642"/>
                </a:solidFill>
                <a:latin typeface="Times New Roman" panose="02020603050405020304" pitchFamily="18" charset="0"/>
                <a:cs typeface="Times New Roman" panose="02020603050405020304" pitchFamily="18" charset="0"/>
              </a:rPr>
              <a:t>       «Главную   задачу   воспитания,   —  пишет К. Д- Ушинский, — составляет влияние нравственное».</a:t>
            </a:r>
            <a:r>
              <a:rPr lang="ru-RU" sz="1200" b="0" i="1" baseline="0" dirty="0" smtClean="0">
                <a:solidFill>
                  <a:srgbClr val="001642"/>
                </a:solidFill>
                <a:latin typeface="Times New Roman" panose="02020603050405020304" pitchFamily="18" charset="0"/>
                <a:cs typeface="Times New Roman" panose="02020603050405020304" pitchFamily="18" charset="0"/>
              </a:rPr>
              <a:t> </a:t>
            </a:r>
            <a:r>
              <a:rPr lang="ru-RU" sz="1200" b="0" i="1" dirty="0" smtClean="0">
                <a:solidFill>
                  <a:srgbClr val="001642"/>
                </a:solidFill>
                <a:latin typeface="Times New Roman" panose="02020603050405020304" pitchFamily="18" charset="0"/>
                <a:cs typeface="Times New Roman" panose="02020603050405020304" pitchFamily="18" charset="0"/>
              </a:rPr>
              <a:t>О приоритете нравственного воспитания с замечательной ясностью и образностью высказался И. Г. Песталоцци, назвав его «морем бесконечной силы совершенной любви». «Любить вообще, — пишет прот. И. Базаров, — так близко сердцу человека, так естественно для его природы. Но как любить, уметь любить — это задача жизни...».</a:t>
            </a:r>
            <a:r>
              <a:rPr lang="ru-RU" sz="1200" b="0" i="1" baseline="0" dirty="0" smtClean="0">
                <a:solidFill>
                  <a:srgbClr val="001642"/>
                </a:solidFill>
                <a:latin typeface="Times New Roman" panose="02020603050405020304" pitchFamily="18" charset="0"/>
                <a:cs typeface="Times New Roman" panose="02020603050405020304" pitchFamily="18" charset="0"/>
              </a:rPr>
              <a:t> </a:t>
            </a:r>
            <a:r>
              <a:rPr lang="ru-RU" sz="1200" b="0" i="1" dirty="0" smtClean="0">
                <a:solidFill>
                  <a:srgbClr val="001642"/>
                </a:solidFill>
                <a:latin typeface="Times New Roman" panose="02020603050405020304" pitchFamily="18" charset="0"/>
                <a:cs typeface="Times New Roman" panose="02020603050405020304" pitchFamily="18" charset="0"/>
              </a:rPr>
              <a:t> Помочь в решении этой задачи и призвано духовно-нравственное воспитание, цель которого — научить ребенка любить, явить ему примером, словом и делом всю высоту, глубину и полноту этого поистине Божественного чувства.</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1642"/>
                </a:solidFill>
                <a:latin typeface="Times New Roman" panose="02020603050405020304" pitchFamily="18" charset="0"/>
                <a:cs typeface="Times New Roman" panose="02020603050405020304" pitchFamily="18" charset="0"/>
              </a:rPr>
              <a:t>       Задачи нравственного воспитания.</a:t>
            </a:r>
          </a:p>
          <a:p>
            <a:pPr algn="just"/>
            <a:r>
              <a:rPr lang="ru-RU" sz="1200" b="1" i="1" dirty="0" smtClean="0">
                <a:solidFill>
                  <a:srgbClr val="001642"/>
                </a:solidFill>
                <a:latin typeface="Times New Roman" panose="02020603050405020304" pitchFamily="18" charset="0"/>
                <a:cs typeface="Times New Roman" panose="02020603050405020304" pitchFamily="18" charset="0"/>
              </a:rPr>
              <a:t>1. Формирование нравственного поведения, </a:t>
            </a:r>
            <a:r>
              <a:rPr lang="ru-RU" sz="1200" i="1" dirty="0" smtClean="0">
                <a:solidFill>
                  <a:srgbClr val="001642"/>
                </a:solidFill>
                <a:latin typeface="Times New Roman" panose="02020603050405020304" pitchFamily="18" charset="0"/>
                <a:cs typeface="Times New Roman" panose="02020603050405020304" pitchFamily="18" charset="0"/>
              </a:rPr>
              <a:t>то есть элементарных навыков организованного, дисциплинированного поведения, положительных взаимоотношений, самостоятельности;</a:t>
            </a:r>
          </a:p>
          <a:p>
            <a:pPr algn="just"/>
            <a:r>
              <a:rPr lang="ru-RU" sz="1200" b="1" i="1" dirty="0" smtClean="0">
                <a:solidFill>
                  <a:srgbClr val="001642"/>
                </a:solidFill>
                <a:latin typeface="Times New Roman" panose="02020603050405020304" pitchFamily="18" charset="0"/>
                <a:cs typeface="Times New Roman" panose="02020603050405020304" pitchFamily="18" charset="0"/>
              </a:rPr>
              <a:t>2. Формирование нравственных чувств и отношений, </a:t>
            </a:r>
            <a:r>
              <a:rPr lang="ru-RU" sz="1200" i="1" dirty="0" smtClean="0">
                <a:solidFill>
                  <a:srgbClr val="001642"/>
                </a:solidFill>
                <a:latin typeface="Times New Roman" panose="02020603050405020304" pitchFamily="18" charset="0"/>
                <a:cs typeface="Times New Roman" panose="02020603050405020304" pitchFamily="18" charset="0"/>
              </a:rPr>
              <a:t>то есть воспитание первых гуманных чувств: доброта, заботливость, внимательность, доброжелательность. Необходимо формировать такие качества, которые требуются в современном обществе. То есть эта группа задач подвижна, ее создание зависит от исторического этапа, конкретных условий жизни. Например, в советский период самым значимым было воспитание коллективизма, патриотизма. Сегодня значимыми стали деловые качества, предприимчивость и др. Хотя и формирование умения жить в коллективе и начал патриотизма также важно. </a:t>
            </a:r>
          </a:p>
          <a:p>
            <a:pPr algn="just"/>
            <a:r>
              <a:rPr lang="ru-RU" sz="1200" b="1" i="1" dirty="0" smtClean="0">
                <a:solidFill>
                  <a:srgbClr val="001642"/>
                </a:solidFill>
                <a:latin typeface="Times New Roman" panose="02020603050405020304" pitchFamily="18" charset="0"/>
                <a:cs typeface="Times New Roman" panose="02020603050405020304" pitchFamily="18" charset="0"/>
              </a:rPr>
              <a:t>3. Формирование нравственного сознания, </a:t>
            </a:r>
            <a:r>
              <a:rPr lang="ru-RU" sz="1200" i="1" dirty="0" smtClean="0">
                <a:solidFill>
                  <a:srgbClr val="001642"/>
                </a:solidFill>
                <a:latin typeface="Times New Roman" panose="02020603050405020304" pitchFamily="18" charset="0"/>
                <a:cs typeface="Times New Roman" panose="02020603050405020304" pitchFamily="18" charset="0"/>
              </a:rPr>
              <a:t>то есть первых нравственных убеждений, которые должны стать регуляторами действий и поступков человека.</a:t>
            </a:r>
          </a:p>
          <a:p>
            <a:pPr algn="just"/>
            <a:r>
              <a:rPr lang="ru-RU" dirty="0" smtClean="0"/>
              <a:t>       </a:t>
            </a:r>
            <a:r>
              <a:rPr lang="ru-RU" b="1" dirty="0" smtClean="0"/>
              <a:t>Целью и объектом духовно-нравственного воспитания </a:t>
            </a:r>
            <a:r>
              <a:rPr lang="ru-RU" dirty="0" smtClean="0"/>
              <a:t>является сердце человека, и в этом его отличие от умственного воспитания, целью и объектом которого является мышление, от эстетического — целью и объектом которого являются чувства и т. д.</a:t>
            </a:r>
            <a:endParaRPr lang="ru-RU" dirty="0"/>
          </a:p>
        </p:txBody>
      </p:sp>
      <p:sp>
        <p:nvSpPr>
          <p:cNvPr id="4" name="Номер слайда 3"/>
          <p:cNvSpPr>
            <a:spLocks noGrp="1"/>
          </p:cNvSpPr>
          <p:nvPr>
            <p:ph type="sldNum" sz="quarter" idx="10"/>
          </p:nvPr>
        </p:nvSpPr>
        <p:spPr/>
        <p:txBody>
          <a:bodyPr/>
          <a:lstStyle/>
          <a:p>
            <a:fld id="{702153D2-AA21-4550-81C2-C5CE27F0EA97}" type="slidenum">
              <a:rPr lang="ru-RU" smtClean="0"/>
              <a:t>17</a:t>
            </a:fld>
            <a:endParaRPr lang="ru-RU"/>
          </a:p>
        </p:txBody>
      </p:sp>
    </p:spTree>
    <p:extLst>
      <p:ext uri="{BB962C8B-B14F-4D97-AF65-F5344CB8AC3E}">
        <p14:creationId xmlns:p14="http://schemas.microsoft.com/office/powerpoint/2010/main" val="9499623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1200" b="1" i="1" dirty="0" smtClean="0">
                <a:solidFill>
                  <a:srgbClr val="001642"/>
                </a:solidFill>
                <a:latin typeface="Times New Roman" panose="02020603050405020304" pitchFamily="18" charset="0"/>
                <a:cs typeface="Times New Roman" panose="02020603050405020304" pitchFamily="18" charset="0"/>
              </a:rPr>
              <a:t>I</a:t>
            </a:r>
            <a:r>
              <a:rPr lang="ru-RU" sz="1200" b="1" i="1" dirty="0" smtClean="0">
                <a:solidFill>
                  <a:srgbClr val="001642"/>
                </a:solidFill>
                <a:latin typeface="Times New Roman" panose="02020603050405020304" pitchFamily="18" charset="0"/>
                <a:cs typeface="Times New Roman" panose="02020603050405020304" pitchFamily="18" charset="0"/>
              </a:rPr>
              <a:t>. Принципы духовно-нравственного воспитания.</a:t>
            </a:r>
            <a:endParaRPr lang="ru-RU" sz="1200" b="1" i="1" dirty="0" smtClean="0">
              <a:latin typeface="Times New Roman" panose="02020603050405020304" pitchFamily="18" charset="0"/>
              <a:cs typeface="Times New Roman" panose="02020603050405020304" pitchFamily="18" charset="0"/>
            </a:endParaRPr>
          </a:p>
          <a:p>
            <a:pPr algn="just"/>
            <a:r>
              <a:rPr lang="ru-RU" sz="1200" b="1" i="1" dirty="0" smtClean="0">
                <a:latin typeface="Times New Roman" panose="02020603050405020304" pitchFamily="18" charset="0"/>
                <a:cs typeface="Times New Roman" panose="02020603050405020304" pitchFamily="18" charset="0"/>
              </a:rPr>
              <a:t>Основной принцип духовно-нравственного воспитания </a:t>
            </a:r>
            <a:r>
              <a:rPr lang="ru-RU" sz="1200" i="1" dirty="0" smtClean="0">
                <a:latin typeface="Times New Roman" panose="02020603050405020304" pitchFamily="18" charset="0"/>
                <a:cs typeface="Times New Roman" panose="02020603050405020304" pitchFamily="18" charset="0"/>
              </a:rPr>
              <a:t>- построение жизни на основе требований христианского совершенства (свободное признание правила - «Уклонись от зла и сотвори благо»), </a:t>
            </a:r>
          </a:p>
          <a:p>
            <a:pPr algn="just"/>
            <a:r>
              <a:rPr lang="ru-RU" sz="1200" b="1" i="1" dirty="0" smtClean="0">
                <a:latin typeface="Times New Roman" panose="02020603050405020304" pitchFamily="18" charset="0"/>
                <a:cs typeface="Times New Roman" panose="02020603050405020304" pitchFamily="18" charset="0"/>
              </a:rPr>
              <a:t>Гуманистическая направленность воспитания </a:t>
            </a:r>
            <a:r>
              <a:rPr lang="ru-RU" sz="1200" i="1" dirty="0" smtClean="0">
                <a:latin typeface="Times New Roman" panose="02020603050405020304" pitchFamily="18" charset="0"/>
                <a:cs typeface="Times New Roman" panose="02020603050405020304" pitchFamily="18" charset="0"/>
              </a:rPr>
              <a:t>(отношение педагога к воспитаннику как к ответственному субъекту собственного развития) реализуется путем формирования отношения к себе, к миру и с миром (любовь к ближним). </a:t>
            </a:r>
          </a:p>
          <a:p>
            <a:pPr algn="just"/>
            <a:r>
              <a:rPr lang="ru-RU" sz="1200" b="1" i="1" dirty="0" smtClean="0">
                <a:latin typeface="Times New Roman" panose="02020603050405020304" pitchFamily="18" charset="0"/>
                <a:cs typeface="Times New Roman" panose="02020603050405020304" pitchFamily="18" charset="0"/>
              </a:rPr>
              <a:t>Природосообразность </a:t>
            </a:r>
            <a:r>
              <a:rPr lang="ru-RU" sz="1200" i="1" dirty="0" smtClean="0">
                <a:latin typeface="Times New Roman" panose="02020603050405020304" pitchFamily="18" charset="0"/>
                <a:cs typeface="Times New Roman" panose="02020603050405020304" pitchFamily="18" charset="0"/>
              </a:rPr>
              <a:t>(воспитание должно основываться на научном понимании естественных и социальных процессов, согласовываться с общими законами развития человека сообразно его полу и возрасту). </a:t>
            </a:r>
          </a:p>
          <a:p>
            <a:pPr algn="just"/>
            <a:r>
              <a:rPr lang="ru-RU" sz="1200" b="1" i="1" dirty="0" smtClean="0">
                <a:latin typeface="Times New Roman" panose="02020603050405020304" pitchFamily="18" charset="0"/>
                <a:cs typeface="Times New Roman" panose="02020603050405020304" pitchFamily="18" charset="0"/>
              </a:rPr>
              <a:t>Кулътуросообразностъ</a:t>
            </a:r>
            <a:r>
              <a:rPr lang="ru-RU" sz="1200" i="1" dirty="0" smtClean="0">
                <a:latin typeface="Times New Roman" panose="02020603050405020304" pitchFamily="18" charset="0"/>
                <a:cs typeface="Times New Roman" panose="02020603050405020304" pitchFamily="18" charset="0"/>
              </a:rPr>
              <a:t> (воспитание должно строиться в соответствии с ценностями и нормами национальной культуры, в данном случае православия, и особенностями, присущими традициям тех или иных регионов). </a:t>
            </a:r>
          </a:p>
          <a:p>
            <a:pPr algn="just"/>
            <a:r>
              <a:rPr lang="ru-RU" sz="1200" b="1" i="1" dirty="0" smtClean="0">
                <a:latin typeface="Times New Roman" panose="02020603050405020304" pitchFamily="18" charset="0"/>
                <a:cs typeface="Times New Roman" panose="02020603050405020304" pitchFamily="18" charset="0"/>
              </a:rPr>
              <a:t>Светский характер образования и законности </a:t>
            </a:r>
            <a:r>
              <a:rPr lang="ru-RU" sz="1200" i="1" dirty="0" smtClean="0">
                <a:latin typeface="Times New Roman" panose="02020603050405020304" pitchFamily="18" charset="0"/>
                <a:cs typeface="Times New Roman" panose="02020603050405020304" pitchFamily="18" charset="0"/>
              </a:rPr>
              <a:t>(соответствие действующему законодательству РФ). </a:t>
            </a:r>
            <a:endParaRPr lang="ru-RU" sz="1200" i="1"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702153D2-AA21-4550-81C2-C5CE27F0EA97}" type="slidenum">
              <a:rPr lang="ru-RU" smtClean="0"/>
              <a:t>18</a:t>
            </a:fld>
            <a:endParaRPr lang="ru-RU"/>
          </a:p>
        </p:txBody>
      </p:sp>
    </p:spTree>
    <p:extLst>
      <p:ext uri="{BB962C8B-B14F-4D97-AF65-F5344CB8AC3E}">
        <p14:creationId xmlns:p14="http://schemas.microsoft.com/office/powerpoint/2010/main" val="9453316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1" dirty="0" smtClean="0">
                <a:solidFill>
                  <a:srgbClr val="001642"/>
                </a:solidFill>
                <a:latin typeface="Times New Roman" panose="02020603050405020304" pitchFamily="18" charset="0"/>
                <a:cs typeface="Times New Roman" panose="02020603050405020304" pitchFamily="18" charset="0"/>
              </a:rPr>
              <a:t>II</a:t>
            </a:r>
            <a:r>
              <a:rPr lang="ru-RU" sz="1200" b="1" i="1" dirty="0" smtClean="0">
                <a:solidFill>
                  <a:srgbClr val="001642"/>
                </a:solidFill>
                <a:latin typeface="Times New Roman" panose="02020603050405020304" pitchFamily="18" charset="0"/>
                <a:cs typeface="Times New Roman" panose="02020603050405020304" pitchFamily="18" charset="0"/>
              </a:rPr>
              <a:t>. Принципы отбора содержания образования:</a:t>
            </a:r>
            <a:endParaRPr lang="ru-RU" dirty="0" smtClean="0"/>
          </a:p>
          <a:p>
            <a:pPr marL="457200" indent="-457200" algn="just">
              <a:buFont typeface="Wingdings" panose="05000000000000000000" pitchFamily="2" charset="2"/>
              <a:buChar char="ü"/>
            </a:pPr>
            <a:r>
              <a:rPr lang="ru-RU" sz="1200" b="1" i="1" dirty="0" smtClean="0">
                <a:solidFill>
                  <a:srgbClr val="001642"/>
                </a:solidFill>
                <a:latin typeface="Times New Roman" panose="02020603050405020304" pitchFamily="18" charset="0"/>
                <a:cs typeface="Times New Roman" panose="02020603050405020304" pitchFamily="18" charset="0"/>
              </a:rPr>
              <a:t>научности и каноничности </a:t>
            </a:r>
            <a:r>
              <a:rPr lang="ru-RU" sz="1200" i="1" dirty="0" smtClean="0">
                <a:solidFill>
                  <a:srgbClr val="001642"/>
                </a:solidFill>
                <a:latin typeface="Times New Roman" panose="02020603050405020304" pitchFamily="18" charset="0"/>
                <a:cs typeface="Times New Roman" panose="02020603050405020304" pitchFamily="18" charset="0"/>
              </a:rPr>
              <a:t>(сочетание современных достижений педагогики и психологии с каноничностью); </a:t>
            </a:r>
          </a:p>
          <a:p>
            <a:pPr marL="457200" indent="-457200" algn="just">
              <a:buFont typeface="Wingdings" panose="05000000000000000000" pitchFamily="2" charset="2"/>
              <a:buChar char="ü"/>
            </a:pPr>
            <a:r>
              <a:rPr lang="ru-RU" sz="1200" b="1" i="1" dirty="0" smtClean="0">
                <a:solidFill>
                  <a:srgbClr val="001642"/>
                </a:solidFill>
                <a:latin typeface="Times New Roman" panose="02020603050405020304" pitchFamily="18" charset="0"/>
                <a:cs typeface="Times New Roman" panose="02020603050405020304" pitchFamily="18" charset="0"/>
              </a:rPr>
              <a:t>учета требований типовых программ; </a:t>
            </a:r>
          </a:p>
          <a:p>
            <a:pPr marL="457200" indent="-457200" algn="just">
              <a:buFont typeface="Wingdings" panose="05000000000000000000" pitchFamily="2" charset="2"/>
              <a:buChar char="ü"/>
            </a:pPr>
            <a:r>
              <a:rPr lang="ru-RU" sz="1200" b="1" i="1" dirty="0" smtClean="0">
                <a:solidFill>
                  <a:srgbClr val="001642"/>
                </a:solidFill>
                <a:latin typeface="Times New Roman" panose="02020603050405020304" pitchFamily="18" charset="0"/>
                <a:cs typeface="Times New Roman" panose="02020603050405020304" pitchFamily="18" charset="0"/>
              </a:rPr>
              <a:t>многоуровневости </a:t>
            </a:r>
            <a:r>
              <a:rPr lang="ru-RU" sz="1200" i="1" dirty="0" smtClean="0">
                <a:solidFill>
                  <a:srgbClr val="001642"/>
                </a:solidFill>
                <a:latin typeface="Times New Roman" panose="02020603050405020304" pitchFamily="18" charset="0"/>
                <a:cs typeface="Times New Roman" panose="02020603050405020304" pitchFamily="18" charset="0"/>
              </a:rPr>
              <a:t>(показ широкой картины мира с учетом возрастных возможностей детей). </a:t>
            </a:r>
          </a:p>
          <a:p>
            <a:pPr marL="0" marR="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ru-RU" sz="1200" b="1" i="1" dirty="0" smtClean="0">
                <a:solidFill>
                  <a:srgbClr val="001642"/>
                </a:solidFill>
                <a:latin typeface="Times New Roman" panose="02020603050405020304" pitchFamily="18" charset="0"/>
                <a:cs typeface="Times New Roman" panose="02020603050405020304" pitchFamily="18" charset="0"/>
              </a:rPr>
              <a:t>III. Принципы организации занятий:</a:t>
            </a:r>
          </a:p>
          <a:p>
            <a:pPr marL="171450" marR="0" indent="-171450" algn="just"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ru-RU" sz="1200" i="1" dirty="0" smtClean="0">
                <a:solidFill>
                  <a:srgbClr val="001642"/>
                </a:solidFill>
                <a:latin typeface="Times New Roman" panose="02020603050405020304" pitchFamily="18" charset="0"/>
                <a:cs typeface="Times New Roman" panose="02020603050405020304" pitchFamily="18" charset="0"/>
              </a:rPr>
              <a:t>наглядности, сознательности и активности, доступности и меры, научности, учета возрастных и индивидуальных особенностей детей, систематичности и последовательности, прочности усвоения знаний, связи теории с практикой обучения и жизнью, воспитания в процессе обучения; вариативного подхода.</a:t>
            </a:r>
          </a:p>
        </p:txBody>
      </p:sp>
      <p:sp>
        <p:nvSpPr>
          <p:cNvPr id="4" name="Номер слайда 3"/>
          <p:cNvSpPr>
            <a:spLocks noGrp="1"/>
          </p:cNvSpPr>
          <p:nvPr>
            <p:ph type="sldNum" sz="quarter" idx="10"/>
          </p:nvPr>
        </p:nvSpPr>
        <p:spPr/>
        <p:txBody>
          <a:bodyPr/>
          <a:lstStyle/>
          <a:p>
            <a:fld id="{702153D2-AA21-4550-81C2-C5CE27F0EA97}" type="slidenum">
              <a:rPr lang="ru-RU" smtClean="0"/>
              <a:t>19</a:t>
            </a:fld>
            <a:endParaRPr lang="ru-RU"/>
          </a:p>
        </p:txBody>
      </p:sp>
    </p:spTree>
    <p:extLst>
      <p:ext uri="{BB962C8B-B14F-4D97-AF65-F5344CB8AC3E}">
        <p14:creationId xmlns:p14="http://schemas.microsoft.com/office/powerpoint/2010/main" val="39224929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Средства нравственного воспитания можно объединить в несколько групп:</a:t>
            </a:r>
            <a:endParaRPr lang="ru-RU"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b="1" i="0" u="none" kern="1200" dirty="0" smtClean="0">
                <a:solidFill>
                  <a:schemeClr val="tx1"/>
                </a:solidFill>
                <a:effectLst/>
                <a:latin typeface="+mn-lt"/>
                <a:ea typeface="+mn-ea"/>
                <a:cs typeface="+mn-cs"/>
              </a:rPr>
              <a:t>       1. Художественные средства: </a:t>
            </a:r>
            <a:r>
              <a:rPr lang="ru-RU" sz="1200" kern="1200" dirty="0" smtClean="0">
                <a:solidFill>
                  <a:schemeClr val="tx1"/>
                </a:solidFill>
                <a:effectLst/>
                <a:latin typeface="+mn-lt"/>
                <a:ea typeface="+mn-ea"/>
                <a:cs typeface="+mn-cs"/>
              </a:rPr>
              <a:t>художественная литература, изобразительное искусство, музыка, кино, диафильмы и др. Эта группа важна, так как способствует </a:t>
            </a:r>
            <a:r>
              <a:rPr lang="ru-RU" sz="1200" u="sng" kern="1200" dirty="0" smtClean="0">
                <a:solidFill>
                  <a:schemeClr val="tx1"/>
                </a:solidFill>
                <a:effectLst/>
                <a:latin typeface="+mn-lt"/>
                <a:ea typeface="+mn-ea"/>
                <a:cs typeface="+mn-cs"/>
              </a:rPr>
              <a:t>эмоциональной окраске</a:t>
            </a:r>
            <a:r>
              <a:rPr lang="ru-RU" sz="1200" kern="1200" dirty="0" smtClean="0">
                <a:solidFill>
                  <a:schemeClr val="tx1"/>
                </a:solidFill>
                <a:effectLst/>
                <a:latin typeface="+mn-lt"/>
                <a:ea typeface="+mn-ea"/>
                <a:cs typeface="+mn-cs"/>
              </a:rPr>
              <a:t> познаваемых моральных явлений. Дети очень живо, эмоционально и доверчиво воспринимают читаемые им сказки, стихи, рассказы, рассматривают иллюстрации к книгам. Художественные средства наиболее эффективно помогают формированию у детей моральных представлений и чувств.</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1642"/>
                </a:solidFill>
                <a:latin typeface="Times New Roman" panose="02020603050405020304" pitchFamily="18" charset="0"/>
                <a:cs typeface="Times New Roman" panose="02020603050405020304" pitchFamily="18" charset="0"/>
              </a:rPr>
              <a:t>       2. Природа</a:t>
            </a:r>
            <a:endParaRPr lang="ru-RU" sz="1200" i="1" dirty="0" smtClean="0">
              <a:solidFill>
                <a:srgbClr val="001642"/>
              </a:solidFill>
              <a:latin typeface="Times New Roman" panose="02020603050405020304" pitchFamily="18" charset="0"/>
              <a:cs typeface="Times New Roman" panose="02020603050405020304" pitchFamily="18" charset="0"/>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702153D2-AA21-4550-81C2-C5CE27F0EA97}" type="slidenum">
              <a:rPr lang="ru-RU" smtClean="0"/>
              <a:t>20</a:t>
            </a:fld>
            <a:endParaRPr lang="ru-RU"/>
          </a:p>
        </p:txBody>
      </p:sp>
    </p:spTree>
    <p:extLst>
      <p:ext uri="{BB962C8B-B14F-4D97-AF65-F5344CB8AC3E}">
        <p14:creationId xmlns:p14="http://schemas.microsoft.com/office/powerpoint/2010/main" val="3400194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1642"/>
                </a:solidFill>
                <a:latin typeface="Times New Roman" panose="02020603050405020304" pitchFamily="18" charset="0"/>
                <a:cs typeface="Times New Roman" panose="02020603050405020304" pitchFamily="18" charset="0"/>
              </a:rPr>
              <a:t>3. Собственная деятельность детей: </a:t>
            </a:r>
            <a:r>
              <a:rPr lang="ru-RU" sz="1200" i="1" dirty="0" smtClean="0">
                <a:solidFill>
                  <a:srgbClr val="001642"/>
                </a:solidFill>
                <a:latin typeface="Times New Roman" panose="02020603050405020304" pitchFamily="18" charset="0"/>
                <a:cs typeface="Times New Roman" panose="02020603050405020304" pitchFamily="18" charset="0"/>
              </a:rPr>
              <a:t>игра, труд, учение, художественная деятельность. Она необходима при воспитании практики нравственного поведения.</a:t>
            </a:r>
          </a:p>
          <a:p>
            <a:endParaRPr lang="ru-RU" dirty="0"/>
          </a:p>
        </p:txBody>
      </p:sp>
      <p:sp>
        <p:nvSpPr>
          <p:cNvPr id="4" name="Номер слайда 3"/>
          <p:cNvSpPr>
            <a:spLocks noGrp="1"/>
          </p:cNvSpPr>
          <p:nvPr>
            <p:ph type="sldNum" sz="quarter" idx="10"/>
          </p:nvPr>
        </p:nvSpPr>
        <p:spPr/>
        <p:txBody>
          <a:bodyPr/>
          <a:lstStyle/>
          <a:p>
            <a:fld id="{702153D2-AA21-4550-81C2-C5CE27F0EA97}" type="slidenum">
              <a:rPr lang="ru-RU" smtClean="0"/>
              <a:t>21</a:t>
            </a:fld>
            <a:endParaRPr lang="ru-RU"/>
          </a:p>
        </p:txBody>
      </p:sp>
    </p:spTree>
    <p:extLst>
      <p:ext uri="{BB962C8B-B14F-4D97-AF65-F5344CB8AC3E}">
        <p14:creationId xmlns:p14="http://schemas.microsoft.com/office/powerpoint/2010/main" val="36395722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i="1" dirty="0" smtClean="0">
                <a:solidFill>
                  <a:srgbClr val="001642"/>
                </a:solidFill>
                <a:latin typeface="Times New Roman" panose="02020603050405020304" pitchFamily="18" charset="0"/>
                <a:cs typeface="Times New Roman" panose="02020603050405020304" pitchFamily="18" charset="0"/>
              </a:rPr>
              <a:t>5. Средством нравственного воспитания может быть вся та </a:t>
            </a:r>
            <a:r>
              <a:rPr lang="ru-RU" sz="1200" b="1" i="1" dirty="0" smtClean="0">
                <a:solidFill>
                  <a:srgbClr val="001642"/>
                </a:solidFill>
                <a:latin typeface="Times New Roman" panose="02020603050405020304" pitchFamily="18" charset="0"/>
                <a:cs typeface="Times New Roman" panose="02020603050405020304" pitchFamily="18" charset="0"/>
              </a:rPr>
              <a:t>атмосфера</a:t>
            </a:r>
            <a:r>
              <a:rPr lang="ru-RU" sz="1200" i="1" dirty="0" smtClean="0">
                <a:solidFill>
                  <a:srgbClr val="001642"/>
                </a:solidFill>
                <a:latin typeface="Times New Roman" panose="02020603050405020304" pitchFamily="18" charset="0"/>
                <a:cs typeface="Times New Roman" panose="02020603050405020304" pitchFamily="18" charset="0"/>
              </a:rPr>
              <a:t>, в которой живет ребенок: атмосфера доброжелательная, с любовью, гуманностью или жестокостью, безнравственностью. </a:t>
            </a:r>
            <a:r>
              <a:rPr lang="ru-RU" sz="1200" b="1" i="1" dirty="0" smtClean="0">
                <a:solidFill>
                  <a:srgbClr val="001642"/>
                </a:solidFill>
                <a:latin typeface="Times New Roman" panose="02020603050405020304" pitchFamily="18" charset="0"/>
                <a:cs typeface="Times New Roman" panose="02020603050405020304" pitchFamily="18" charset="0"/>
              </a:rPr>
              <a:t>Окружающая ребенка обстановка </a:t>
            </a:r>
            <a:r>
              <a:rPr lang="ru-RU" sz="1200" i="1" dirty="0" smtClean="0">
                <a:solidFill>
                  <a:srgbClr val="001642"/>
                </a:solidFill>
                <a:latin typeface="Times New Roman" panose="02020603050405020304" pitchFamily="18" charset="0"/>
                <a:cs typeface="Times New Roman" panose="02020603050405020304" pitchFamily="18" charset="0"/>
              </a:rPr>
              <a:t>– это средство воспитания чувств, представлений, поведения.</a:t>
            </a:r>
          </a:p>
          <a:p>
            <a:pPr algn="just"/>
            <a:r>
              <a:rPr lang="ru-RU" sz="1200" i="1" dirty="0" smtClean="0">
                <a:solidFill>
                  <a:srgbClr val="001642"/>
                </a:solidFill>
                <a:latin typeface="Times New Roman" panose="02020603050405020304" pitchFamily="18" charset="0"/>
                <a:cs typeface="Times New Roman" panose="02020603050405020304" pitchFamily="18" charset="0"/>
              </a:rPr>
              <a:t>Выбор средств воспитания зависит от ведущей задачи, возраста детей, уровня их общего и интеллектуального развития, от этапа развития нравственных качеств (только начинаем формировать качество или закрепляем, или уже перевоспитываем).</a:t>
            </a:r>
          </a:p>
          <a:p>
            <a:endParaRPr lang="ru-RU" dirty="0"/>
          </a:p>
        </p:txBody>
      </p:sp>
      <p:sp>
        <p:nvSpPr>
          <p:cNvPr id="4" name="Номер слайда 3"/>
          <p:cNvSpPr>
            <a:spLocks noGrp="1"/>
          </p:cNvSpPr>
          <p:nvPr>
            <p:ph type="sldNum" sz="quarter" idx="10"/>
          </p:nvPr>
        </p:nvSpPr>
        <p:spPr/>
        <p:txBody>
          <a:bodyPr/>
          <a:lstStyle/>
          <a:p>
            <a:fld id="{702153D2-AA21-4550-81C2-C5CE27F0EA97}" type="slidenum">
              <a:rPr lang="ru-RU" smtClean="0"/>
              <a:t>23</a:t>
            </a:fld>
            <a:endParaRPr lang="ru-RU"/>
          </a:p>
        </p:txBody>
      </p:sp>
    </p:spTree>
    <p:extLst>
      <p:ext uri="{BB962C8B-B14F-4D97-AF65-F5344CB8AC3E}">
        <p14:creationId xmlns:p14="http://schemas.microsoft.com/office/powerpoint/2010/main" val="4270545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Методы нравственного воспитания можно объединить в 3 группы:</a:t>
            </a:r>
            <a:endParaRPr lang="ru-RU" sz="1200" kern="1200" dirty="0" smtClean="0">
              <a:solidFill>
                <a:schemeClr val="tx1"/>
              </a:solidFill>
              <a:effectLst/>
              <a:latin typeface="+mn-lt"/>
              <a:ea typeface="+mn-ea"/>
              <a:cs typeface="+mn-cs"/>
            </a:endParaRPr>
          </a:p>
          <a:p>
            <a:pPr marL="0" indent="0" algn="just">
              <a:buFontTx/>
              <a:buNone/>
            </a:pPr>
            <a:r>
              <a:rPr lang="ru-RU" sz="1200" b="1" i="0" u="none" kern="1200" dirty="0" smtClean="0">
                <a:solidFill>
                  <a:schemeClr val="tx1"/>
                </a:solidFill>
                <a:effectLst/>
                <a:latin typeface="+mn-lt"/>
                <a:ea typeface="+mn-ea"/>
                <a:cs typeface="+mn-cs"/>
              </a:rPr>
              <a:t> </a:t>
            </a:r>
            <a:r>
              <a:rPr lang="ru-RU" sz="1200" b="1" i="0" u="none" kern="1200" baseline="0" dirty="0" smtClean="0">
                <a:solidFill>
                  <a:schemeClr val="tx1"/>
                </a:solidFill>
                <a:effectLst/>
                <a:latin typeface="+mn-lt"/>
                <a:ea typeface="+mn-ea"/>
                <a:cs typeface="+mn-cs"/>
              </a:rPr>
              <a:t>       1. </a:t>
            </a:r>
            <a:r>
              <a:rPr lang="ru-RU" sz="1200" b="1" i="0" u="none" kern="1200" dirty="0" smtClean="0">
                <a:solidFill>
                  <a:schemeClr val="tx1"/>
                </a:solidFill>
                <a:effectLst/>
                <a:latin typeface="+mn-lt"/>
                <a:ea typeface="+mn-ea"/>
                <a:cs typeface="+mn-cs"/>
              </a:rPr>
              <a:t>Методы формирования нравственного поведения: </a:t>
            </a:r>
            <a:r>
              <a:rPr lang="ru-RU" sz="1200" kern="1200" dirty="0" smtClean="0">
                <a:solidFill>
                  <a:schemeClr val="tx1"/>
                </a:solidFill>
                <a:effectLst/>
                <a:latin typeface="+mn-lt"/>
                <a:ea typeface="+mn-ea"/>
                <a:cs typeface="+mn-cs"/>
              </a:rPr>
              <a:t>приучение, упражнение, руководство деятельностью.</a:t>
            </a:r>
          </a:p>
          <a:p>
            <a:pPr algn="just"/>
            <a:r>
              <a:rPr lang="ru-RU" sz="1200" kern="1200" dirty="0" smtClean="0">
                <a:solidFill>
                  <a:schemeClr val="tx1"/>
                </a:solidFill>
                <a:effectLst/>
                <a:latin typeface="+mn-lt"/>
                <a:ea typeface="+mn-ea"/>
                <a:cs typeface="+mn-cs"/>
              </a:rPr>
              <a:t>Основные функции методов данной группы - формирование опыта общественного поведения и общественных отношений детей.</a:t>
            </a:r>
          </a:p>
          <a:p>
            <a:r>
              <a:rPr lang="ru-RU" sz="1200" kern="1200" dirty="0" smtClean="0">
                <a:solidFill>
                  <a:schemeClr val="tx1"/>
                </a:solidFill>
                <a:effectLst/>
                <a:latin typeface="+mn-lt"/>
                <a:ea typeface="+mn-ea"/>
                <a:cs typeface="+mn-cs"/>
              </a:rPr>
              <a:t>К этой группе относятся:</a:t>
            </a:r>
          </a:p>
          <a:p>
            <a:r>
              <a:rPr lang="ru-RU" sz="1200" b="1" i="1" kern="1200" dirty="0" smtClean="0">
                <a:solidFill>
                  <a:schemeClr val="tx1"/>
                </a:solidFill>
                <a:effectLst/>
                <a:latin typeface="+mn-lt"/>
                <a:ea typeface="+mn-ea"/>
                <a:cs typeface="+mn-cs"/>
              </a:rPr>
              <a:t>а) приучение</a:t>
            </a:r>
            <a:r>
              <a:rPr lang="ru-RU" sz="1200" kern="1200" dirty="0" smtClean="0">
                <a:solidFill>
                  <a:schemeClr val="tx1"/>
                </a:solidFill>
                <a:effectLst/>
                <a:latin typeface="+mn-lt"/>
                <a:ea typeface="+mn-ea"/>
                <a:cs typeface="+mn-cs"/>
              </a:rPr>
              <a:t> ребенка к формам общественного поведения;</a:t>
            </a:r>
          </a:p>
          <a:p>
            <a:r>
              <a:rPr lang="ru-RU" sz="1200" b="1" i="1" kern="1200" dirty="0" smtClean="0">
                <a:solidFill>
                  <a:schemeClr val="tx1"/>
                </a:solidFill>
                <a:effectLst/>
                <a:latin typeface="+mn-lt"/>
                <a:ea typeface="+mn-ea"/>
                <a:cs typeface="+mn-cs"/>
              </a:rPr>
              <a:t>б) упражнения</a:t>
            </a:r>
            <a:r>
              <a:rPr lang="ru-RU" sz="1200" kern="1200" dirty="0" smtClean="0">
                <a:solidFill>
                  <a:schemeClr val="tx1"/>
                </a:solidFill>
                <a:effectLst/>
                <a:latin typeface="+mn-lt"/>
                <a:ea typeface="+mn-ea"/>
                <a:cs typeface="+mn-cs"/>
              </a:rPr>
              <a:t> в нравственном поведении;</a:t>
            </a:r>
          </a:p>
          <a:p>
            <a:r>
              <a:rPr lang="ru-RU" sz="1200" b="1" i="1" kern="1200" dirty="0" smtClean="0">
                <a:solidFill>
                  <a:schemeClr val="tx1"/>
                </a:solidFill>
                <a:effectLst/>
                <a:latin typeface="+mn-lt"/>
                <a:ea typeface="+mn-ea"/>
                <a:cs typeface="+mn-cs"/>
              </a:rPr>
              <a:t>в) организация</a:t>
            </a:r>
            <a:r>
              <a:rPr lang="ru-RU" sz="1200" kern="1200" dirty="0" smtClean="0">
                <a:solidFill>
                  <a:schemeClr val="tx1"/>
                </a:solidFill>
                <a:effectLst/>
                <a:latin typeface="+mn-lt"/>
                <a:ea typeface="+mn-ea"/>
                <a:cs typeface="+mn-cs"/>
              </a:rPr>
              <a:t> разнообразной деятельности детей - игра, обучение, труд и руководство ею.</a:t>
            </a:r>
          </a:p>
          <a:p>
            <a:r>
              <a:rPr lang="ru-RU" sz="1200" kern="1200" dirty="0" smtClean="0">
                <a:solidFill>
                  <a:schemeClr val="tx1"/>
                </a:solidFill>
                <a:effectLst/>
                <a:latin typeface="+mn-lt"/>
                <a:ea typeface="+mn-ea"/>
                <a:cs typeface="+mn-cs"/>
              </a:rPr>
              <a:t>Далее разъясняются подробнее вышеописанные методы:</a:t>
            </a:r>
          </a:p>
          <a:p>
            <a:r>
              <a:rPr lang="ru-RU" sz="1200" b="1" i="1" kern="1200" dirty="0" smtClean="0">
                <a:solidFill>
                  <a:schemeClr val="tx1"/>
                </a:solidFill>
                <a:effectLst/>
                <a:latin typeface="+mn-lt"/>
                <a:ea typeface="+mn-ea"/>
                <a:cs typeface="+mn-cs"/>
              </a:rPr>
              <a:t>а) Приучение</a:t>
            </a:r>
            <a:r>
              <a:rPr lang="ru-RU" sz="1200" kern="1200" dirty="0" smtClean="0">
                <a:solidFill>
                  <a:schemeClr val="tx1"/>
                </a:solidFill>
                <a:effectLst/>
                <a:latin typeface="+mn-lt"/>
                <a:ea typeface="+mn-ea"/>
                <a:cs typeface="+mn-cs"/>
              </a:rPr>
              <a:t> к формам общественного поведения является отправной точкой практической выработки у детей определенных умений, навыков и привычек.</a:t>
            </a:r>
          </a:p>
          <a:p>
            <a:r>
              <a:rPr lang="ru-RU" sz="1200" kern="1200" dirty="0" smtClean="0">
                <a:solidFill>
                  <a:schemeClr val="tx1"/>
                </a:solidFill>
                <a:effectLst/>
                <a:latin typeface="+mn-lt"/>
                <a:ea typeface="+mn-ea"/>
                <a:cs typeface="+mn-cs"/>
              </a:rPr>
              <a:t>Приучение широко применяется в нравственном воспитании детей уже с раннего возраста: малышей приучают к режиму питания, сна, бодрствования, формам и правилам общения и деятельности. Главный результат приучения - формирование навыков и умений поведения. Повторяясь ежедневно, эти умения и навыки превращаются в привычные способы поведения. Для того, чтобы приучение было действенным и эффективным, используются в комплексе следующие приемы:</a:t>
            </a:r>
          </a:p>
          <a:p>
            <a:r>
              <a:rPr lang="ru-RU" sz="1200" kern="1200" dirty="0" smtClean="0">
                <a:solidFill>
                  <a:schemeClr val="tx1"/>
                </a:solidFill>
                <a:effectLst/>
                <a:latin typeface="+mn-lt"/>
                <a:ea typeface="+mn-ea"/>
                <a:cs typeface="+mn-cs"/>
              </a:rPr>
              <a:t>· указание что делать;</a:t>
            </a:r>
          </a:p>
          <a:p>
            <a:r>
              <a:rPr lang="ru-RU" sz="1200" kern="1200" dirty="0" smtClean="0">
                <a:solidFill>
                  <a:schemeClr val="tx1"/>
                </a:solidFill>
                <a:effectLst/>
                <a:latin typeface="+mn-lt"/>
                <a:ea typeface="+mn-ea"/>
                <a:cs typeface="+mn-cs"/>
              </a:rPr>
              <a:t>· определение результата - что сделали и зачем;</a:t>
            </a:r>
          </a:p>
          <a:p>
            <a:r>
              <a:rPr lang="ru-RU" sz="1200" kern="1200" dirty="0" smtClean="0">
                <a:solidFill>
                  <a:schemeClr val="tx1"/>
                </a:solidFill>
                <a:effectLst/>
                <a:latin typeface="+mn-lt"/>
                <a:ea typeface="+mn-ea"/>
                <a:cs typeface="+mn-cs"/>
              </a:rPr>
              <a:t>· показ и объяснение или только объяснение способа поведения;</a:t>
            </a:r>
          </a:p>
          <a:p>
            <a:r>
              <a:rPr lang="ru-RU" sz="1200" kern="1200" dirty="0" smtClean="0">
                <a:solidFill>
                  <a:schemeClr val="tx1"/>
                </a:solidFill>
                <a:effectLst/>
                <a:latin typeface="+mn-lt"/>
                <a:ea typeface="+mn-ea"/>
                <a:cs typeface="+mn-cs"/>
              </a:rPr>
              <a:t>· контроль действия и оценка его.</a:t>
            </a:r>
          </a:p>
          <a:p>
            <a:pPr algn="just"/>
            <a:r>
              <a:rPr lang="ru-RU" sz="1200" kern="1200" dirty="0" smtClean="0">
                <a:solidFill>
                  <a:schemeClr val="tx1"/>
                </a:solidFill>
                <a:effectLst/>
                <a:latin typeface="+mn-lt"/>
                <a:ea typeface="+mn-ea"/>
                <a:cs typeface="+mn-cs"/>
              </a:rPr>
              <a:t>В процессе самообслуживания и общения, сопровождающего различные виды деятельности, воспитатель показывает ребенку на конкретных примерах как войти, поздороваться, обратиться ко взрослому или сверстнику, попросить у него игрушку и многое другое. Приучение предполагает использование упражнений.</a:t>
            </a:r>
          </a:p>
          <a:p>
            <a:pPr algn="just"/>
            <a:r>
              <a:rPr lang="ru-RU" sz="1200" b="1" i="1" kern="1200" dirty="0" smtClean="0">
                <a:solidFill>
                  <a:schemeClr val="tx1"/>
                </a:solidFill>
                <a:effectLst/>
                <a:latin typeface="+mn-lt"/>
                <a:ea typeface="+mn-ea"/>
                <a:cs typeface="+mn-cs"/>
              </a:rPr>
              <a:t>б) Упражнения</a:t>
            </a:r>
            <a:r>
              <a:rPr lang="ru-RU" sz="1200" kern="1200" dirty="0" smtClean="0">
                <a:solidFill>
                  <a:schemeClr val="tx1"/>
                </a:solidFill>
                <a:effectLst/>
                <a:latin typeface="+mn-lt"/>
                <a:ea typeface="+mn-ea"/>
                <a:cs typeface="+mn-cs"/>
              </a:rPr>
              <a:t> в нравственном поведении обычно включаются в общий поток жизненных ситуаций. Чтобы сформировать стойкие привычки к определенным формам поведения в меняющихся условиях социального общения. Чтобы можно было обобщать требования к поведению при разных обстоятельствах, упражнение необходимо проводить в различных жизненных ситуациях. Такие ситуации могут быть специально организованными, созданными для выполнения детьми различных поручений. В воспитании детей-дошкольников широко используются игровые упражнения. Например, воспитатель может предложить детям «обучить» новую куклу правилам поведения в детском саду. В результате многократных упражнений у детей формируются прочные привычки культурного общения и поведения.</a:t>
            </a:r>
          </a:p>
          <a:p>
            <a:pPr algn="just"/>
            <a:r>
              <a:rPr lang="ru-RU" sz="1200" b="1" i="1" kern="1200" dirty="0" smtClean="0">
                <a:solidFill>
                  <a:schemeClr val="tx1"/>
                </a:solidFill>
                <a:effectLst/>
                <a:latin typeface="+mn-lt"/>
                <a:ea typeface="+mn-ea"/>
                <a:cs typeface="+mn-cs"/>
              </a:rPr>
              <a:t>в) Руководство разнообразной деятельностью детей</a:t>
            </a:r>
            <a:r>
              <a:rPr lang="ru-RU" sz="1200" kern="1200" dirty="0" smtClean="0">
                <a:solidFill>
                  <a:schemeClr val="tx1"/>
                </a:solidFill>
                <a:effectLst/>
                <a:latin typeface="+mn-lt"/>
                <a:ea typeface="+mn-ea"/>
                <a:cs typeface="+mn-cs"/>
              </a:rPr>
              <a:t>. Любой вид деятельности детей - общение, игра, труд, учение - важен для освоения знаний о нормах и правилах поведения и для упражнения в поступках и действиях. Ведь показателем истинной нравственности являются не слова, а поведение и поступки. Но формирование личности в процессе деятельности обеспечивается лишь целенаправленным руководством его со стороны педагога. При этом условии руководство деятельностью становится методом нравственного воспитания. Воспитывая у ребенка привычку к нравственному поведению, мы не можем забывать, а при необходимости формировать нравственное сознание, как основу действительного мотивированного нравственного поведения.</a:t>
            </a:r>
          </a:p>
          <a:p>
            <a:endParaRPr lang="ru-RU" sz="1200" kern="1200" dirty="0" smtClean="0">
              <a:solidFill>
                <a:schemeClr val="tx1"/>
              </a:solidFill>
              <a:effectLst/>
              <a:latin typeface="+mn-lt"/>
              <a:ea typeface="+mn-ea"/>
              <a:cs typeface="+mn-cs"/>
            </a:endParaRPr>
          </a:p>
          <a:p>
            <a:r>
              <a:rPr lang="ru-RU" sz="1200" b="1" u="none" kern="1200" dirty="0" smtClean="0">
                <a:solidFill>
                  <a:schemeClr val="tx1"/>
                </a:solidFill>
                <a:effectLst/>
                <a:latin typeface="+mn-lt"/>
                <a:ea typeface="+mn-ea"/>
                <a:cs typeface="+mn-cs"/>
              </a:rPr>
              <a:t>       2. Методы формирования нравственного сознания: </a:t>
            </a:r>
            <a:r>
              <a:rPr lang="ru-RU" sz="1200" kern="1200" dirty="0" smtClean="0">
                <a:solidFill>
                  <a:schemeClr val="tx1"/>
                </a:solidFill>
                <a:effectLst/>
                <a:latin typeface="+mn-lt"/>
                <a:ea typeface="+mn-ea"/>
                <a:cs typeface="+mn-cs"/>
              </a:rPr>
              <a:t>убеждение, разъяснение, внушение, беседа.</a:t>
            </a:r>
          </a:p>
          <a:p>
            <a:r>
              <a:rPr lang="ru-RU" sz="1200" kern="1200" dirty="0" smtClean="0">
                <a:solidFill>
                  <a:schemeClr val="tx1"/>
                </a:solidFill>
                <a:effectLst/>
                <a:latin typeface="+mn-lt"/>
                <a:ea typeface="+mn-ea"/>
                <a:cs typeface="+mn-cs"/>
              </a:rPr>
              <a:t>Основная функция методов данной группы - формирование нравственных представлений, понятий и на их основе убеждений и нравственной направленности личности.</a:t>
            </a:r>
          </a:p>
          <a:p>
            <a:pPr algn="just"/>
            <a:r>
              <a:rPr lang="ru-RU" sz="1200" b="1" i="1" kern="1200" dirty="0" smtClean="0">
                <a:solidFill>
                  <a:schemeClr val="tx1"/>
                </a:solidFill>
                <a:effectLst/>
                <a:latin typeface="+mn-lt"/>
                <a:ea typeface="+mn-ea"/>
                <a:cs typeface="+mn-cs"/>
              </a:rPr>
              <a:t>а) Убеждение </a:t>
            </a:r>
            <a:r>
              <a:rPr lang="ru-RU" sz="1200" kern="1200" dirty="0" smtClean="0">
                <a:solidFill>
                  <a:schemeClr val="tx1"/>
                </a:solidFill>
                <a:effectLst/>
                <a:latin typeface="+mn-lt"/>
                <a:ea typeface="+mn-ea"/>
                <a:cs typeface="+mn-cs"/>
              </a:rPr>
              <a:t>рассматривается как метод воздействия на сознание, чувства и волю воспитанников с целью формирования, и закрепления у них положительных моральных качеств и устранения отрицательных черт в характере и поведении. При помощи убеждения воспитатель формирует у детей моральные представления и понятия, руководствуясь которыми дети вырабатывают правильные суждения, оценочные отношения к поступкам людей, к общественным событиям и самому себе, овладевают моральными нормами и правилами поведения в быту, обществе, своем коллективе.</a:t>
            </a:r>
          </a:p>
          <a:p>
            <a:pPr algn="just"/>
            <a:r>
              <a:rPr lang="ru-RU" sz="1200" b="1" i="1" kern="1200" dirty="0" smtClean="0">
                <a:solidFill>
                  <a:schemeClr val="tx1"/>
                </a:solidFill>
                <a:effectLst/>
                <a:latin typeface="+mn-lt"/>
                <a:ea typeface="+mn-ea"/>
                <a:cs typeface="+mn-cs"/>
              </a:rPr>
              <a:t>б) Разъяснение </a:t>
            </a:r>
            <a:r>
              <a:rPr lang="ru-RU" sz="1200" kern="1200" dirty="0" smtClean="0">
                <a:solidFill>
                  <a:schemeClr val="tx1"/>
                </a:solidFill>
                <a:effectLst/>
                <a:latin typeface="+mn-lt"/>
                <a:ea typeface="+mn-ea"/>
                <a:cs typeface="+mn-cs"/>
              </a:rPr>
              <a:t>применяется в соответствии с возрастом детей и уровнем развития нравственного сознания. Уже при формировании у детей-дошкольников элементарных моральных представлений и понятий о нормах и правилах поведения применяется разъяснение. Воспитатель не только сообщает им правила поведения, но и разъясняет значение каждого правила, подчеркивает необходимость обязательного его выполнения. Так у ребенка формируется представление об общественной значимости его поведения. При разъяснении воспитатель пользуется также указанием: он рассказывает, что нужно делать, как нужно поступать. Разъяснение применяется при обсуждении отрицательных действий, поступков детей и при одобрении, поощрении, вызывая у детей положительные переживания и чувства. При разъяснении применяется показ способ и образцов действий и отношений, которыми дети должны овладеть. Особенно это необходимо в дошкольном возрасте. Разъяснение, показ формирует у детей осознание своего поведения, уверенность в том, что поступать нужно именно так, а не иначе.</a:t>
            </a:r>
          </a:p>
          <a:p>
            <a:pPr algn="just"/>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в) Внушение </a:t>
            </a:r>
            <a:r>
              <a:rPr lang="ru-RU" sz="1200" kern="1200" dirty="0" smtClean="0">
                <a:solidFill>
                  <a:schemeClr val="tx1"/>
                </a:solidFill>
                <a:effectLst/>
                <a:latin typeface="+mn-lt"/>
                <a:ea typeface="+mn-ea"/>
                <a:cs typeface="+mn-cs"/>
              </a:rPr>
              <a:t>- используется на всех ступенях возрастного развития детей. Особое место занимает этот метод в системе нравственного воспитания дошкольников в силу их психических особенностей. Применение внушения должно основываться на уважении к личности ребенка, на глубокой вере в его силу и возможности. Особенно во внушении нуждаются дети со слабой волей. В них вселяют уверенность в том, что они могут быть смелее, добрее, что они в состоянии выполнить требования, предъявляемые к ним воспитателем, учителем, коллективом. Разъяснение и внушение тесно связаны с приучением к правильному поведению, с упражнением в положительных моральных поступках. Это дает возможность воспитывать устойчивые навыки и привычки нравственного поведения, формировать осознанность и осмысленность всех действий и отношений. </a:t>
            </a:r>
          </a:p>
          <a:p>
            <a:pPr algn="just"/>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г) Этическая беседа </a:t>
            </a:r>
            <a:r>
              <a:rPr lang="ru-RU" sz="1200" kern="1200" dirty="0" smtClean="0">
                <a:solidFill>
                  <a:schemeClr val="tx1"/>
                </a:solidFill>
                <a:effectLst/>
                <a:latin typeface="+mn-lt"/>
                <a:ea typeface="+mn-ea"/>
                <a:cs typeface="+mn-cs"/>
              </a:rPr>
              <a:t>- беседа на моральные темы - является специфическим методом формирования нравственного сознания. Функции ее - моральное воздействие на сознание и поведение детей с целью формирования и развития обобщенных моральных представлений и понятий, на основе которых воспитывается убежденность. Большое значение имеет этическая беседа и для развития у детей умения правильно оценивать свое отношение к поступкам товарищей и к своим собственным в соответствии с требованиями общественной морали. Источниками для этических бесед в детском саду и в начальной школе являются факты, явления, события в жизни самого детского коллектива, поступки детей, их взаимоотношения, поступки героев художественных произведений, кинофильмов, спектаклей. К этическим беседам предъявляются определенные требования:</a:t>
            </a:r>
          </a:p>
          <a:p>
            <a:r>
              <a:rPr lang="ru-RU" sz="1200" kern="1200" dirty="0" smtClean="0">
                <a:solidFill>
                  <a:schemeClr val="tx1"/>
                </a:solidFill>
                <a:effectLst/>
                <a:latin typeface="+mn-lt"/>
                <a:ea typeface="+mn-ea"/>
                <a:cs typeface="+mn-cs"/>
              </a:rPr>
              <a:t>· идейная направленность содержания;</a:t>
            </a:r>
          </a:p>
          <a:p>
            <a:r>
              <a:rPr lang="ru-RU" sz="1200" kern="1200" dirty="0" smtClean="0">
                <a:solidFill>
                  <a:schemeClr val="tx1"/>
                </a:solidFill>
                <a:effectLst/>
                <a:latin typeface="+mn-lt"/>
                <a:ea typeface="+mn-ea"/>
                <a:cs typeface="+mn-cs"/>
              </a:rPr>
              <a:t>· тесная связь с жизнью данного детского коллектива;</a:t>
            </a:r>
          </a:p>
          <a:p>
            <a:r>
              <a:rPr lang="ru-RU" sz="1200" kern="1200" dirty="0" smtClean="0">
                <a:solidFill>
                  <a:schemeClr val="tx1"/>
                </a:solidFill>
                <a:effectLst/>
                <a:latin typeface="+mn-lt"/>
                <a:ea typeface="+mn-ea"/>
                <a:cs typeface="+mn-cs"/>
              </a:rPr>
              <a:t>· соответствие содержания и методики проведения беседы возрастным возможностям и индивидуальным особенностям детей, закрепление моральных представлений, понятий, норм, правил в ходе живого обмена мнениями.</a:t>
            </a:r>
          </a:p>
          <a:p>
            <a:pPr algn="just"/>
            <a:r>
              <a:rPr lang="ru-RU" sz="1200" kern="1200" dirty="0" smtClean="0">
                <a:solidFill>
                  <a:schemeClr val="tx1"/>
                </a:solidFill>
                <a:effectLst/>
                <a:latin typeface="+mn-lt"/>
                <a:ea typeface="+mn-ea"/>
                <a:cs typeface="+mn-cs"/>
              </a:rPr>
              <a:t>д) Следующий специфический метод, одновременно выступающий как средство формирования нравственных эталонов - </a:t>
            </a:r>
            <a:r>
              <a:rPr lang="ru-RU" sz="1200" b="1" i="1" kern="1200" dirty="0" smtClean="0">
                <a:solidFill>
                  <a:schemeClr val="tx1"/>
                </a:solidFill>
                <a:effectLst/>
                <a:latin typeface="+mn-lt"/>
                <a:ea typeface="+mn-ea"/>
                <a:cs typeface="+mn-cs"/>
              </a:rPr>
              <a:t>чтение художественной литературы</a:t>
            </a:r>
            <a:r>
              <a:rPr lang="ru-RU" sz="1200" kern="1200" dirty="0" smtClean="0">
                <a:solidFill>
                  <a:schemeClr val="tx1"/>
                </a:solidFill>
                <a:effectLst/>
                <a:latin typeface="+mn-lt"/>
                <a:ea typeface="+mn-ea"/>
                <a:cs typeface="+mn-cs"/>
              </a:rPr>
              <a:t>. Один из возможных путей эмоционально-нравственного развития и воспитания лежит через художественную литературу. Литературные произведения - богатейший источник и побудитель чувств, переживаний и именно высоких чувств, специфически человеческих (нравственных, эстетических, интеллектуальных). Очень интересным представляется анализ соотношений методов и средств нравственного воспитания и развития, который (анализ) дает в своей книге «Нравственное воспитание дошкольников в процессе ознакомления с окружающим миром» С.А. Козлова [11, с. 23].</a:t>
            </a:r>
          </a:p>
          <a:p>
            <a:pPr algn="just"/>
            <a:r>
              <a:rPr lang="ru-RU" sz="1200" kern="1200" dirty="0" smtClean="0">
                <a:solidFill>
                  <a:schemeClr val="tx1"/>
                </a:solidFill>
                <a:effectLst/>
                <a:latin typeface="+mn-lt"/>
                <a:ea typeface="+mn-ea"/>
                <a:cs typeface="+mn-cs"/>
              </a:rPr>
              <a:t>«Самые распространенные средства формирования у детей представлений об общественных явлениях - художественная литература (32%), картины, иллюстрации к книгам (23%), рассказ воспитателя (22,6%). Очень мало занятий, на которых используют музыку (1%), технические средства (2,6%), а также занятия, связанные с изобразительной и конструктивной деятельностью детей. Недостаточно проводится занятий с целью наблюдения детьми за явлениями, событиями, происходящими в общественной жизни (13,3%). Именно те средства, которые в наибольшей степени влияют на эмоциональную сферу ребенка, менее всего используется воспитателем на занятиях.</a:t>
            </a:r>
          </a:p>
          <a:p>
            <a:pPr algn="just"/>
            <a:r>
              <a:rPr lang="ru-RU" sz="1200" kern="1200" dirty="0" smtClean="0">
                <a:solidFill>
                  <a:schemeClr val="tx1"/>
                </a:solidFill>
                <a:effectLst/>
                <a:latin typeface="+mn-lt"/>
                <a:ea typeface="+mn-ea"/>
                <a:cs typeface="+mn-cs"/>
              </a:rPr>
              <a:t>Эффективность средств формирования представлений и воспитания чувств в большей степени зависит от их сочетания и методики использования. Наиболее распространенным сочетанием средств в практике проведения занятий является:</a:t>
            </a:r>
          </a:p>
          <a:p>
            <a:r>
              <a:rPr lang="ru-RU" sz="1200" kern="1200" dirty="0" smtClean="0">
                <a:solidFill>
                  <a:schemeClr val="tx1"/>
                </a:solidFill>
                <a:effectLst/>
                <a:latin typeface="+mn-lt"/>
                <a:ea typeface="+mn-ea"/>
                <a:cs typeface="+mn-cs"/>
              </a:rPr>
              <a:t>а) рассказ взрослого, чтение художественного произведения (20%);</a:t>
            </a:r>
          </a:p>
          <a:p>
            <a:r>
              <a:rPr lang="ru-RU" sz="1200" kern="1200" dirty="0" smtClean="0">
                <a:solidFill>
                  <a:schemeClr val="tx1"/>
                </a:solidFill>
                <a:effectLst/>
                <a:latin typeface="+mn-lt"/>
                <a:ea typeface="+mn-ea"/>
                <a:cs typeface="+mn-cs"/>
              </a:rPr>
              <a:t>б) чтение художественного произведения, рассматривание картины или иллюстрации книги (31%);</a:t>
            </a:r>
          </a:p>
          <a:p>
            <a:r>
              <a:rPr lang="ru-RU" sz="1200" kern="1200" dirty="0" smtClean="0">
                <a:solidFill>
                  <a:schemeClr val="tx1"/>
                </a:solidFill>
                <a:effectLst/>
                <a:latin typeface="+mn-lt"/>
                <a:ea typeface="+mn-ea"/>
                <a:cs typeface="+mn-cs"/>
              </a:rPr>
              <a:t>в) рассказ воспитателя, чтение художественной литературы, рассматривание картины (23%).</a:t>
            </a:r>
          </a:p>
          <a:p>
            <a:r>
              <a:rPr lang="ru-RU" sz="1200" kern="1200" dirty="0" smtClean="0">
                <a:solidFill>
                  <a:schemeClr val="tx1"/>
                </a:solidFill>
                <a:effectLst/>
                <a:latin typeface="+mn-lt"/>
                <a:ea typeface="+mn-ea"/>
                <a:cs typeface="+mn-cs"/>
              </a:rPr>
              <a:t>Музыка сочетается на занятии (немузыкальном) с рассказом воспитателя, чтением поэтических произведений (4%); технические средства - с рассказом воспитателя и чтением художественного произведения (15%).</a:t>
            </a:r>
          </a:p>
          <a:p>
            <a:pPr algn="just"/>
            <a:r>
              <a:rPr lang="ru-RU" sz="1200" kern="1200" dirty="0" smtClean="0">
                <a:solidFill>
                  <a:schemeClr val="tx1"/>
                </a:solidFill>
                <a:effectLst/>
                <a:latin typeface="+mn-lt"/>
                <a:ea typeface="+mn-ea"/>
                <a:cs typeface="+mn-cs"/>
              </a:rPr>
              <a:t>Значительно чаще воспитатель использует одно средство, например, только рассматривание картины, только чтение художественного произведения, только наблюдение. Такое использование средств, как показал анализ результатов занятий, оправдано лишь в отдельных случаях: когда педагог ставит задачу, например, сформировать у детей конкретное представление о процессе труда, о предметах народного творчества и так далее. В таком случае целесообразно использовать средства, изолированные друг от друга. Но занятия, на которых дети знакомятся с тем или иным событием общественной жизни, должны сочетать две задачи: сообщение знаний и воспитание чувств. Использование одного какого-то средства делает занятия малоинтересными для детей и малоэффективными. Успешность проведения занятий зависит во многом и от методических приемов, используемых педагогом.</a:t>
            </a:r>
          </a:p>
          <a:p>
            <a:r>
              <a:rPr lang="ru-RU" sz="1200" kern="1200" dirty="0" smtClean="0">
                <a:solidFill>
                  <a:schemeClr val="tx1"/>
                </a:solidFill>
                <a:effectLst/>
                <a:latin typeface="+mn-lt"/>
                <a:ea typeface="+mn-ea"/>
                <a:cs typeface="+mn-cs"/>
              </a:rPr>
              <a:t>Приемы, которыми пользуются воспитатели: игры, загадки (отгадывание и придумывание детьми новых), составление детьми рассказов и придумывание их концовок, описание игрушек, предметов, ответы на вопросы воспитателя, включение детей в воображаемую ситуацию» [11, с. 28-29].</a:t>
            </a:r>
          </a:p>
          <a:p>
            <a:endParaRPr lang="ru-RU" sz="1200" kern="1200" dirty="0" smtClean="0">
              <a:solidFill>
                <a:schemeClr val="tx1"/>
              </a:solidFill>
              <a:effectLst/>
              <a:latin typeface="+mn-lt"/>
              <a:ea typeface="+mn-ea"/>
              <a:cs typeface="+mn-cs"/>
            </a:endParaRPr>
          </a:p>
          <a:p>
            <a:pPr algn="just"/>
            <a:r>
              <a:rPr lang="ru-RU" sz="1200" b="1" u="none" kern="1200" dirty="0" smtClean="0">
                <a:solidFill>
                  <a:schemeClr val="tx1"/>
                </a:solidFill>
                <a:effectLst/>
                <a:latin typeface="+mn-lt"/>
                <a:ea typeface="+mn-ea"/>
                <a:cs typeface="+mn-cs"/>
              </a:rPr>
              <a:t>       3. Методы стимулирования чувств и отношений: </a:t>
            </a:r>
            <a:r>
              <a:rPr lang="ru-RU" sz="1200" kern="1200" dirty="0" smtClean="0">
                <a:solidFill>
                  <a:schemeClr val="tx1"/>
                </a:solidFill>
                <a:effectLst/>
                <a:latin typeface="+mn-lt"/>
                <a:ea typeface="+mn-ea"/>
                <a:cs typeface="+mn-cs"/>
              </a:rPr>
              <a:t>пример, поощрение, наказание.</a:t>
            </a:r>
          </a:p>
          <a:p>
            <a:r>
              <a:rPr lang="ru-RU" sz="1200" kern="1200" dirty="0" smtClean="0">
                <a:solidFill>
                  <a:schemeClr val="tx1"/>
                </a:solidFill>
                <a:effectLst/>
                <a:latin typeface="+mn-lt"/>
                <a:ea typeface="+mn-ea"/>
                <a:cs typeface="+mn-cs"/>
              </a:rPr>
              <a:t>К этой группе методов относится пример нравственного поведения, поощрения и наказания.</a:t>
            </a:r>
          </a:p>
          <a:p>
            <a:pPr algn="just"/>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а) Пример </a:t>
            </a:r>
            <a:r>
              <a:rPr lang="ru-RU" sz="1200" kern="1200" dirty="0" smtClean="0">
                <a:solidFill>
                  <a:schemeClr val="tx1"/>
                </a:solidFill>
                <a:effectLst/>
                <a:latin typeface="+mn-lt"/>
                <a:ea typeface="+mn-ea"/>
                <a:cs typeface="+mn-cs"/>
              </a:rPr>
              <a:t>- это воздействие поступков и действий на чувства, сознание и поведение воспитуемого. Непосредственное воздействие может оказать личный пример окружающих людей, примеры из жизни и деятельности взрослых людей, героев литературных произведений. Примеры обладают наглядностью, большой силой эмоционального воздействия на детей, поэтому облегчают усвоение нравственных привычек и навыков. Специфика и сила примера как метода нравственного воспитания заключается в том, что при его использовании знания формируются в единстве со способами поведения. Дети усваивают знания о способах поведения в конкретных нравственных ситуациях.</a:t>
            </a:r>
          </a:p>
          <a:p>
            <a:pPr algn="just"/>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б) Поощрения и наказания </a:t>
            </a:r>
            <a:r>
              <a:rPr lang="ru-RU" sz="1200" kern="1200" dirty="0" smtClean="0">
                <a:solidFill>
                  <a:schemeClr val="tx1"/>
                </a:solidFill>
                <a:effectLst/>
                <a:latin typeface="+mn-lt"/>
                <a:ea typeface="+mn-ea"/>
                <a:cs typeface="+mn-cs"/>
              </a:rPr>
              <a:t>рассматриваются как необходимые в воспитательном процессе средства педагогического воздействия. В сложном процессе нравственного воспитания личности ребенка поощрение и наказание выступают как вспомогательные средства, но в определенных ситуациях они приобретают решающее значение.</a:t>
            </a:r>
          </a:p>
          <a:p>
            <a:pPr algn="just"/>
            <a:r>
              <a:rPr lang="ru-RU" sz="1200" kern="1200" dirty="0" smtClean="0">
                <a:solidFill>
                  <a:schemeClr val="tx1"/>
                </a:solidFill>
                <a:effectLst/>
                <a:latin typeface="+mn-lt"/>
                <a:ea typeface="+mn-ea"/>
                <a:cs typeface="+mn-cs"/>
              </a:rPr>
              <a:t>Поощрение и наказание нельзя свести только к этической оценке поведения детей, то есть к одобрению или осуждению. Не всякое одобрение является поощрением в полном смысле слова, и не всякое осуждение является наказанием. Между этической оценкой поведения детей и поощрения или наказания имеется определенное различие.</a:t>
            </a:r>
          </a:p>
          <a:p>
            <a:pPr algn="just"/>
            <a:r>
              <a:rPr lang="ru-RU" sz="1200" kern="1200" dirty="0" smtClean="0">
                <a:solidFill>
                  <a:schemeClr val="tx1"/>
                </a:solidFill>
                <a:effectLst/>
                <a:latin typeface="+mn-lt"/>
                <a:ea typeface="+mn-ea"/>
                <a:cs typeface="+mn-cs"/>
              </a:rPr>
              <a:t>Одобрение или осуждение являются повседневными воздействиями на дошкольников. При поощрении или наказании педагог или детский коллектив принимают решение, которое выделяет одного воспитанника или группу из общей массы, производит определенное изменение в их правах и обязанностях, во взаимоотношении с ними. Поощрение и наказание отличаются от других средств нравственного воспитания силой воздействия.</a:t>
            </a:r>
          </a:p>
          <a:p>
            <a:pPr algn="just"/>
            <a:r>
              <a:rPr lang="ru-RU" sz="1200" kern="1200" dirty="0" smtClean="0">
                <a:solidFill>
                  <a:schemeClr val="tx1"/>
                </a:solidFill>
                <a:effectLst/>
                <a:latin typeface="+mn-lt"/>
                <a:ea typeface="+mn-ea"/>
                <a:cs typeface="+mn-cs"/>
              </a:rPr>
              <a:t>Эффективность поощрений и наказаний зависит от методики их применения. При использовании надо, прежде всего, исходить из анализа конкретной ситуации. Применение поощрения и наказания предполагает осознание ребенком последствий своих поступков и должно помочь ему выбрать правильную линию поведения.</a:t>
            </a:r>
          </a:p>
          <a:p>
            <a:pPr algn="just"/>
            <a:r>
              <a:rPr lang="ru-RU" sz="1200" kern="1200" dirty="0" smtClean="0">
                <a:solidFill>
                  <a:schemeClr val="tx1"/>
                </a:solidFill>
                <a:effectLst/>
                <a:latin typeface="+mn-lt"/>
                <a:ea typeface="+mn-ea"/>
                <a:cs typeface="+mn-cs"/>
              </a:rPr>
              <a:t>Важнейшим требованием в применении поощрений, равно как и наказаний является справедливость и объективность. Применяя поощрение, необходимо соблюдать меру, надо сочетать со справедливой требовательностью, с самокритикой.</a:t>
            </a:r>
          </a:p>
          <a:p>
            <a:pPr algn="just"/>
            <a:r>
              <a:rPr lang="ru-RU" sz="1200" kern="1200" dirty="0" smtClean="0">
                <a:solidFill>
                  <a:schemeClr val="tx1"/>
                </a:solidFill>
                <a:effectLst/>
                <a:latin typeface="+mn-lt"/>
                <a:ea typeface="+mn-ea"/>
                <a:cs typeface="+mn-cs"/>
              </a:rPr>
              <a:t>В сложном процессе формирования нравственной направленности личности приходится применять и наказание как одно из средств педагогического воздействия на поведение детей. Наказание используется в тех случаях, когда отдельный ребенок или группа в целом не выполнили установленных требований, нарушили принятые нормы и правила жизни в коллективе, а характер нарушения требует немедленного воздействия. Наказание всегда должно быть обосновано и понятно для провинившегося, а также для всех членов коллектива. Следует добиваться, чтобы наказание убеждало ребенка в необходимости исправить свое поведение, вызывало в нем чувство стыда, раскаяния, пробуждение совести.</a:t>
            </a:r>
          </a:p>
          <a:p>
            <a:pPr algn="just"/>
            <a:r>
              <a:rPr lang="ru-RU" sz="1200" kern="1200" dirty="0" smtClean="0">
                <a:solidFill>
                  <a:schemeClr val="tx1"/>
                </a:solidFill>
                <a:effectLst/>
                <a:latin typeface="+mn-lt"/>
                <a:ea typeface="+mn-ea"/>
                <a:cs typeface="+mn-cs"/>
              </a:rPr>
              <a:t>В детском саду можно использовать такие наказания, как лишение ребенка удовольствия или развлечения, временное лишение любимой игрушки или интересной игры, отстранение от желанной роли в игре и так далее. Наказание необходимо сочетать с убеждением.</a:t>
            </a:r>
          </a:p>
          <a:p>
            <a:pPr algn="just"/>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Эффективный результат любые методы дают лишь </a:t>
            </a:r>
            <a:r>
              <a:rPr lang="ru-RU" sz="1200" b="1" u="none" kern="1200" dirty="0" smtClean="0">
                <a:solidFill>
                  <a:schemeClr val="tx1"/>
                </a:solidFill>
                <a:effectLst/>
                <a:latin typeface="Times New Roman" panose="02020603050405020304" pitchFamily="18" charset="0"/>
                <a:ea typeface="+mn-ea"/>
                <a:cs typeface="Times New Roman" panose="02020603050405020304" pitchFamily="18" charset="0"/>
              </a:rPr>
              <a:t>при определенных условиях:</a:t>
            </a:r>
          </a:p>
          <a:p>
            <a:pPr algn="just"/>
            <a:r>
              <a:rPr lang="ru-RU" sz="1200" kern="1200" dirty="0" smtClean="0">
                <a:solidFill>
                  <a:schemeClr val="tx1"/>
                </a:solidFill>
                <a:effectLst/>
                <a:latin typeface="+mn-lt"/>
                <a:ea typeface="+mn-ea"/>
                <a:cs typeface="+mn-cs"/>
              </a:rPr>
              <a:t>1. Любой метод (группа методов) должна быть </a:t>
            </a:r>
            <a:r>
              <a:rPr lang="ru-RU" sz="1200" b="1" u="none" kern="1200" dirty="0" smtClean="0">
                <a:solidFill>
                  <a:srgbClr val="001642"/>
                </a:solidFill>
                <a:effectLst/>
                <a:latin typeface="Times New Roman" panose="02020603050405020304" pitchFamily="18" charset="0"/>
                <a:ea typeface="+mn-ea"/>
                <a:cs typeface="Times New Roman" panose="02020603050405020304" pitchFamily="18" charset="0"/>
              </a:rPr>
              <a:t>гуманным, </a:t>
            </a:r>
            <a:r>
              <a:rPr lang="ru-RU" sz="1200" kern="1200" dirty="0" smtClean="0">
                <a:solidFill>
                  <a:schemeClr val="tx1"/>
                </a:solidFill>
                <a:effectLst/>
                <a:latin typeface="+mn-lt"/>
                <a:ea typeface="+mn-ea"/>
                <a:cs typeface="+mn-cs"/>
              </a:rPr>
              <a:t>не унижающим ребенка, не нарушающим его прав. Это относится к детям любого возраста – и младенческого, и дошкольного, и школьного.</a:t>
            </a:r>
          </a:p>
          <a:p>
            <a:pPr algn="just"/>
            <a:r>
              <a:rPr lang="ru-RU" sz="1200" i="1" kern="1200" dirty="0" smtClean="0">
                <a:solidFill>
                  <a:schemeClr val="tx1"/>
                </a:solidFill>
                <a:effectLst/>
                <a:latin typeface="+mn-lt"/>
                <a:ea typeface="+mn-ea"/>
                <a:cs typeface="+mn-cs"/>
              </a:rPr>
              <a:t>2. </a:t>
            </a:r>
            <a:r>
              <a:rPr lang="ru-RU" sz="1200" kern="1200" dirty="0" smtClean="0">
                <a:solidFill>
                  <a:schemeClr val="tx1"/>
                </a:solidFill>
                <a:effectLst/>
                <a:latin typeface="+mn-lt"/>
                <a:ea typeface="+mn-ea"/>
                <a:cs typeface="+mn-cs"/>
              </a:rPr>
              <a:t>Метод должен быть </a:t>
            </a:r>
            <a:r>
              <a:rPr lang="ru-RU" sz="1200" b="1" i="1" u="none" kern="1200" dirty="0" smtClean="0">
                <a:solidFill>
                  <a:schemeClr val="tx1"/>
                </a:solidFill>
                <a:effectLst/>
                <a:latin typeface="+mn-lt"/>
                <a:ea typeface="+mn-ea"/>
                <a:cs typeface="+mn-cs"/>
              </a:rPr>
              <a:t>реальным, осуществимым, </a:t>
            </a:r>
            <a:r>
              <a:rPr lang="ru-RU" sz="1200" kern="1200" dirty="0" smtClean="0">
                <a:solidFill>
                  <a:schemeClr val="tx1"/>
                </a:solidFill>
                <a:effectLst/>
                <a:latin typeface="+mn-lt"/>
                <a:ea typeface="+mn-ea"/>
                <a:cs typeface="+mn-cs"/>
              </a:rPr>
              <a:t>он требует </a:t>
            </a:r>
            <a:r>
              <a:rPr lang="ru-RU" sz="1200" b="1" i="1" u="none" kern="1200" dirty="0" smtClean="0">
                <a:solidFill>
                  <a:schemeClr val="tx1"/>
                </a:solidFill>
                <a:effectLst/>
                <a:latin typeface="+mn-lt"/>
                <a:ea typeface="+mn-ea"/>
                <a:cs typeface="+mn-cs"/>
              </a:rPr>
              <a:t>логического завершения. </a:t>
            </a:r>
            <a:r>
              <a:rPr lang="ru-RU" sz="1200" i="1" kern="1200" dirty="0" smtClean="0">
                <a:solidFill>
                  <a:schemeClr val="tx1"/>
                </a:solidFill>
                <a:effectLst/>
                <a:latin typeface="+mn-lt"/>
                <a:ea typeface="+mn-ea"/>
                <a:cs typeface="+mn-cs"/>
              </a:rPr>
              <a:t>Например, иногда родители и </a:t>
            </a:r>
            <a:r>
              <a:rPr lang="ru-RU" sz="1200" i="1" u="sng" kern="1200" dirty="0" smtClean="0">
                <a:solidFill>
                  <a:schemeClr val="tx1"/>
                </a:solidFill>
                <a:effectLst/>
                <a:latin typeface="+mn-lt"/>
                <a:ea typeface="+mn-ea"/>
                <a:cs typeface="+mn-cs"/>
              </a:rPr>
              <a:t>воспитатели </a:t>
            </a:r>
            <a:r>
              <a:rPr lang="ru-RU" sz="1200" b="1" i="1" u="sng" kern="1200" dirty="0" smtClean="0">
                <a:solidFill>
                  <a:schemeClr val="tx1"/>
                </a:solidFill>
                <a:effectLst/>
                <a:latin typeface="+mn-lt"/>
                <a:ea typeface="+mn-ea"/>
                <a:cs typeface="+mn-cs"/>
              </a:rPr>
              <a:t>используют прием обещания награды</a:t>
            </a:r>
            <a:r>
              <a:rPr lang="ru-RU" sz="1200" i="1" kern="1200" dirty="0" smtClean="0">
                <a:solidFill>
                  <a:schemeClr val="tx1"/>
                </a:solidFill>
                <a:effectLst/>
                <a:latin typeface="+mn-lt"/>
                <a:ea typeface="+mn-ea"/>
                <a:cs typeface="+mn-cs"/>
              </a:rPr>
              <a:t>, не задумываясь, реальна ли она. И не выполняют обещанного. Конечно, реальный результат в нравственном развитии ребенка в таком случае получить трудно. Или, что часто бывает, в качестве наказания используется </a:t>
            </a:r>
            <a:r>
              <a:rPr lang="ru-RU" sz="1200" i="1" u="sng" kern="1200" dirty="0" smtClean="0">
                <a:solidFill>
                  <a:schemeClr val="tx1"/>
                </a:solidFill>
                <a:effectLst/>
                <a:latin typeface="+mn-lt"/>
                <a:ea typeface="+mn-ea"/>
                <a:cs typeface="+mn-cs"/>
              </a:rPr>
              <a:t>угроза</a:t>
            </a:r>
            <a:r>
              <a:rPr lang="ru-RU" sz="1200" i="1" kern="1200" dirty="0" smtClean="0">
                <a:solidFill>
                  <a:schemeClr val="tx1"/>
                </a:solidFill>
                <a:effectLst/>
                <a:latin typeface="+mn-lt"/>
                <a:ea typeface="+mn-ea"/>
                <a:cs typeface="+mn-cs"/>
              </a:rPr>
              <a:t> (что тоже плохо): «Вот не будешь слушаться, отдам тебя чужому дяде; уведу в лес и оставлю волкам на съедение; сдам тебя в детский дом!». </a:t>
            </a:r>
            <a:endParaRPr lang="ru-RU" sz="1200" kern="1200" dirty="0" smtClean="0">
              <a:solidFill>
                <a:schemeClr val="tx1"/>
              </a:solidFill>
              <a:effectLst/>
              <a:latin typeface="+mn-lt"/>
              <a:ea typeface="+mn-ea"/>
              <a:cs typeface="+mn-cs"/>
            </a:endParaRPr>
          </a:p>
          <a:p>
            <a:pPr algn="just"/>
            <a:r>
              <a:rPr lang="ru-RU" sz="1200" i="1" kern="1200" dirty="0" smtClean="0">
                <a:solidFill>
                  <a:schemeClr val="tx1"/>
                </a:solidFill>
                <a:effectLst/>
                <a:latin typeface="+mn-lt"/>
                <a:ea typeface="+mn-ea"/>
                <a:cs typeface="+mn-cs"/>
              </a:rPr>
              <a:t>С одной стороны, родители угрожают ребенку </a:t>
            </a:r>
            <a:r>
              <a:rPr lang="ru-RU" sz="1200" i="1" u="sng" kern="1200" dirty="0" smtClean="0">
                <a:solidFill>
                  <a:schemeClr val="tx1"/>
                </a:solidFill>
                <a:effectLst/>
                <a:latin typeface="+mn-lt"/>
                <a:ea typeface="+mn-ea"/>
                <a:cs typeface="+mn-cs"/>
              </a:rPr>
              <a:t>тем, чего никогда реально не сделают</a:t>
            </a:r>
            <a:r>
              <a:rPr lang="ru-RU" sz="1200" i="1" kern="1200" dirty="0" smtClean="0">
                <a:solidFill>
                  <a:schemeClr val="tx1"/>
                </a:solidFill>
                <a:effectLst/>
                <a:latin typeface="+mn-lt"/>
                <a:ea typeface="+mn-ea"/>
                <a:cs typeface="+mn-cs"/>
              </a:rPr>
              <a:t>. Вначале такие угрозы, может быть, и дадут результат, но постепенно ребенок усвоит, что за такими словами ничего не стоит и можно продолжать не слушаться. С другой стороны (особенности психики ребенка), дети понимают все </a:t>
            </a:r>
            <a:r>
              <a:rPr lang="ru-RU" sz="1200" i="1" u="sng" kern="1200" dirty="0" smtClean="0">
                <a:solidFill>
                  <a:schemeClr val="tx1"/>
                </a:solidFill>
                <a:effectLst/>
                <a:latin typeface="+mn-lt"/>
                <a:ea typeface="+mn-ea"/>
                <a:cs typeface="+mn-cs"/>
              </a:rPr>
              <a:t>буквально</a:t>
            </a:r>
            <a:r>
              <a:rPr lang="ru-RU" sz="1200" i="1" kern="1200" dirty="0" smtClean="0">
                <a:solidFill>
                  <a:schemeClr val="tx1"/>
                </a:solidFill>
                <a:effectLst/>
                <a:latin typeface="+mn-lt"/>
                <a:ea typeface="+mn-ea"/>
                <a:cs typeface="+mn-cs"/>
              </a:rPr>
              <a:t>, такой ребенок растет неуверенным, сомневающимся, с низкой самооценкой, он не отрицает своей ценности, с чувством постоянного страха (за любой поступок ð в детдом, появляется страх увертки, изворотливость, обман и т.д.) Обещанное всегда надо выполнять!</a:t>
            </a:r>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3. Метод не должен применяться </a:t>
            </a:r>
            <a:r>
              <a:rPr lang="ru-RU" sz="1200" u="sng" kern="1200" dirty="0" smtClean="0">
                <a:solidFill>
                  <a:schemeClr val="tx1"/>
                </a:solidFill>
                <a:effectLst/>
                <a:latin typeface="+mn-lt"/>
                <a:ea typeface="+mn-ea"/>
                <a:cs typeface="+mn-cs"/>
              </a:rPr>
              <a:t>однотипно</a:t>
            </a:r>
            <a:r>
              <a:rPr lang="ru-RU" sz="1200" kern="1200" dirty="0" smtClean="0">
                <a:solidFill>
                  <a:schemeClr val="tx1"/>
                </a:solidFill>
                <a:effectLst/>
                <a:latin typeface="+mn-lt"/>
                <a:ea typeface="+mn-ea"/>
                <a:cs typeface="+mn-cs"/>
              </a:rPr>
              <a:t>, </a:t>
            </a:r>
            <a:r>
              <a:rPr lang="ru-RU" sz="1200" u="sng" kern="1200" dirty="0" smtClean="0">
                <a:solidFill>
                  <a:schemeClr val="tx1"/>
                </a:solidFill>
                <a:effectLst/>
                <a:latin typeface="+mn-lt"/>
                <a:ea typeface="+mn-ea"/>
                <a:cs typeface="+mn-cs"/>
              </a:rPr>
              <a:t>шаблонно</a:t>
            </a:r>
            <a:r>
              <a:rPr lang="ru-RU" sz="1200" kern="1200" dirty="0" smtClean="0">
                <a:solidFill>
                  <a:schemeClr val="tx1"/>
                </a:solidFill>
                <a:effectLst/>
                <a:latin typeface="+mn-lt"/>
                <a:ea typeface="+mn-ea"/>
                <a:cs typeface="+mn-cs"/>
              </a:rPr>
              <a:t> по отношению </a:t>
            </a:r>
            <a:r>
              <a:rPr lang="ru-RU" sz="1200" u="sng" kern="1200" dirty="0" smtClean="0">
                <a:solidFill>
                  <a:schemeClr val="tx1"/>
                </a:solidFill>
                <a:effectLst/>
                <a:latin typeface="+mn-lt"/>
                <a:ea typeface="+mn-ea"/>
                <a:cs typeface="+mn-cs"/>
              </a:rPr>
              <a:t>ко всем детям</a:t>
            </a:r>
            <a:r>
              <a:rPr lang="ru-RU" sz="1200" kern="1200" dirty="0" smtClean="0">
                <a:solidFill>
                  <a:schemeClr val="tx1"/>
                </a:solidFill>
                <a:effectLst/>
                <a:latin typeface="+mn-lt"/>
                <a:ea typeface="+mn-ea"/>
                <a:cs typeface="+mn-cs"/>
              </a:rPr>
              <a:t> и </a:t>
            </a:r>
            <a:r>
              <a:rPr lang="ru-RU" sz="1200" u="sng" kern="1200" dirty="0" smtClean="0">
                <a:solidFill>
                  <a:schemeClr val="tx1"/>
                </a:solidFill>
                <a:effectLst/>
                <a:latin typeface="+mn-lt"/>
                <a:ea typeface="+mn-ea"/>
                <a:cs typeface="+mn-cs"/>
              </a:rPr>
              <a:t>в любой ситуации</a:t>
            </a:r>
            <a:r>
              <a:rPr lang="ru-RU" sz="1200" kern="1200" dirty="0" smtClean="0">
                <a:solidFill>
                  <a:schemeClr val="tx1"/>
                </a:solidFill>
                <a:effectLst/>
                <a:latin typeface="+mn-lt"/>
                <a:ea typeface="+mn-ea"/>
                <a:cs typeface="+mn-cs"/>
              </a:rPr>
              <a:t>. Если не соблюдать это условие, метод убеждения может превратиться в назидание и перестанет приносить нужный результат.</a:t>
            </a:r>
          </a:p>
          <a:p>
            <a:pPr algn="just"/>
            <a:r>
              <a:rPr lang="ru-RU" sz="1200" kern="1200" dirty="0" smtClean="0">
                <a:solidFill>
                  <a:schemeClr val="tx1"/>
                </a:solidFill>
                <a:effectLst/>
                <a:latin typeface="+mn-lt"/>
                <a:ea typeface="+mn-ea"/>
                <a:cs typeface="+mn-cs"/>
              </a:rPr>
              <a:t>4. Методы воспитания следует применять </a:t>
            </a:r>
            <a:r>
              <a:rPr lang="ru-RU" sz="1200" u="sng" kern="1200" dirty="0" smtClean="0">
                <a:solidFill>
                  <a:schemeClr val="tx1"/>
                </a:solidFill>
                <a:effectLst/>
                <a:latin typeface="+mn-lt"/>
                <a:ea typeface="+mn-ea"/>
                <a:cs typeface="+mn-cs"/>
              </a:rPr>
              <a:t>тактично</a:t>
            </a:r>
            <a:r>
              <a:rPr lang="ru-RU" sz="1200" kern="1200" dirty="0" smtClean="0">
                <a:solidFill>
                  <a:schemeClr val="tx1"/>
                </a:solidFill>
                <a:effectLst/>
                <a:latin typeface="+mn-lt"/>
                <a:ea typeface="+mn-ea"/>
                <a:cs typeface="+mn-cs"/>
              </a:rPr>
              <a:t>. Ребенок не должен чувствовать, что его воспитывают. Наилучший эффект дает </a:t>
            </a:r>
            <a:r>
              <a:rPr lang="ru-RU" sz="1200" u="sng" kern="1200" dirty="0" smtClean="0">
                <a:solidFill>
                  <a:schemeClr val="tx1"/>
                </a:solidFill>
                <a:effectLst/>
                <a:latin typeface="+mn-lt"/>
                <a:ea typeface="+mn-ea"/>
                <a:cs typeface="+mn-cs"/>
              </a:rPr>
              <a:t>опосредованное воздействие</a:t>
            </a:r>
            <a:r>
              <a:rPr lang="ru-RU" sz="1200" kern="1200" dirty="0" smtClean="0">
                <a:solidFill>
                  <a:schemeClr val="tx1"/>
                </a:solidFill>
                <a:effectLst/>
                <a:latin typeface="+mn-lt"/>
                <a:ea typeface="+mn-ea"/>
                <a:cs typeface="+mn-cs"/>
              </a:rPr>
              <a:t> – это большое искусство, которым педагог овладевает, если умеет бережно относиться к ребенку.</a:t>
            </a:r>
          </a:p>
          <a:p>
            <a:r>
              <a:rPr lang="ru-RU" sz="1200" kern="1200" dirty="0" smtClean="0">
                <a:solidFill>
                  <a:schemeClr val="tx1"/>
                </a:solidFill>
                <a:effectLst/>
                <a:latin typeface="+mn-lt"/>
                <a:ea typeface="+mn-ea"/>
                <a:cs typeface="+mn-cs"/>
              </a:rPr>
              <a:t>5. Подбирая методы, важно предвидеть возможные результаты их воздействия на конкретного ребенка. Если воспитатель не уверен в успехе или предвидит слишком сильную реакцию – от выбранного метода следует отказаться.</a:t>
            </a:r>
          </a:p>
          <a:p>
            <a:pPr algn="just"/>
            <a:r>
              <a:rPr lang="ru-RU" sz="1200" kern="1200" dirty="0" smtClean="0">
                <a:solidFill>
                  <a:schemeClr val="tx1"/>
                </a:solidFill>
                <a:effectLst/>
                <a:latin typeface="+mn-lt"/>
                <a:ea typeface="+mn-ea"/>
                <a:cs typeface="+mn-cs"/>
              </a:rPr>
              <a:t>6. Применение методов нравственного воспитания требует </a:t>
            </a:r>
            <a:r>
              <a:rPr lang="ru-RU" sz="1200" u="sng" kern="1200" dirty="0" smtClean="0">
                <a:solidFill>
                  <a:schemeClr val="tx1"/>
                </a:solidFill>
                <a:effectLst/>
                <a:latin typeface="+mn-lt"/>
                <a:ea typeface="+mn-ea"/>
                <a:cs typeface="+mn-cs"/>
              </a:rPr>
              <a:t>терпения и терпимости.</a:t>
            </a:r>
            <a:r>
              <a:rPr lang="ru-RU" sz="1200" kern="1200" dirty="0" smtClean="0">
                <a:solidFill>
                  <a:schemeClr val="tx1"/>
                </a:solidFill>
                <a:effectLst/>
                <a:latin typeface="+mn-lt"/>
                <a:ea typeface="+mn-ea"/>
                <a:cs typeface="+mn-cs"/>
              </a:rPr>
              <a:t> В дошкольном возрасте нельзя рассчитывать на моментальный и постоянный результат. Нужно с пониманием относиться к тому, что результат будет достигнут не сразу и, может быть, не совсем в той, форме, какой мы ожидаем. (Например, воспитание правильной речи у заикающихся дошкольников).</a:t>
            </a:r>
          </a:p>
          <a:p>
            <a:pPr algn="just"/>
            <a:r>
              <a:rPr lang="ru-RU" sz="1200" i="1" kern="1200" dirty="0" smtClean="0">
                <a:solidFill>
                  <a:schemeClr val="tx1"/>
                </a:solidFill>
                <a:effectLst/>
                <a:latin typeface="+mn-lt"/>
                <a:ea typeface="+mn-ea"/>
                <a:cs typeface="+mn-cs"/>
              </a:rPr>
              <a:t>7. </a:t>
            </a:r>
            <a:r>
              <a:rPr lang="ru-RU" sz="1200" kern="1200" dirty="0" smtClean="0">
                <a:solidFill>
                  <a:schemeClr val="tx1"/>
                </a:solidFill>
                <a:effectLst/>
                <a:latin typeface="+mn-lt"/>
                <a:ea typeface="+mn-ea"/>
                <a:cs typeface="+mn-cs"/>
              </a:rPr>
              <a:t>Преобладающими в нравственном воспитании дошкольников должны быть </a:t>
            </a:r>
            <a:r>
              <a:rPr lang="ru-RU" sz="1200" u="sng" kern="1200" dirty="0" smtClean="0">
                <a:solidFill>
                  <a:schemeClr val="tx1"/>
                </a:solidFill>
                <a:effectLst/>
                <a:latin typeface="+mn-lt"/>
                <a:ea typeface="+mn-ea"/>
                <a:cs typeface="+mn-cs"/>
              </a:rPr>
              <a:t>практические методы</a:t>
            </a:r>
            <a:r>
              <a:rPr lang="ru-RU" sz="1200" kern="1200" dirty="0" smtClean="0">
                <a:solidFill>
                  <a:schemeClr val="tx1"/>
                </a:solidFill>
                <a:effectLst/>
                <a:latin typeface="+mn-lt"/>
                <a:ea typeface="+mn-ea"/>
                <a:cs typeface="+mn-cs"/>
              </a:rPr>
              <a:t>, которые предполагают обучение ребенка способам действия. </a:t>
            </a:r>
            <a:r>
              <a:rPr lang="ru-RU" sz="1200" i="1" kern="1200" dirty="0" smtClean="0">
                <a:solidFill>
                  <a:schemeClr val="tx1"/>
                </a:solidFill>
                <a:effectLst/>
                <a:latin typeface="+mn-lt"/>
                <a:ea typeface="+mn-ea"/>
                <a:cs typeface="+mn-cs"/>
              </a:rPr>
              <a:t>Например, такой метод – пример взрослого как образец для подражания. Сами по себе положительные поступки взрослого не гарантируют таких же поступков у детей. Очень важно организовать наблюдение за поступками взрослого, а также практику поведения.</a:t>
            </a:r>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8. Методы нравственного воспитания применяются не изолированно, а в комплексе.</a:t>
            </a:r>
          </a:p>
        </p:txBody>
      </p:sp>
      <p:sp>
        <p:nvSpPr>
          <p:cNvPr id="4" name="Номер слайда 3"/>
          <p:cNvSpPr>
            <a:spLocks noGrp="1"/>
          </p:cNvSpPr>
          <p:nvPr>
            <p:ph type="sldNum" sz="quarter" idx="10"/>
          </p:nvPr>
        </p:nvSpPr>
        <p:spPr/>
        <p:txBody>
          <a:bodyPr/>
          <a:lstStyle/>
          <a:p>
            <a:fld id="{702153D2-AA21-4550-81C2-C5CE27F0EA97}" type="slidenum">
              <a:rPr lang="ru-RU" smtClean="0"/>
              <a:t>24</a:t>
            </a:fld>
            <a:endParaRPr lang="ru-RU"/>
          </a:p>
        </p:txBody>
      </p:sp>
    </p:spTree>
    <p:extLst>
      <p:ext uri="{BB962C8B-B14F-4D97-AF65-F5344CB8AC3E}">
        <p14:creationId xmlns:p14="http://schemas.microsoft.com/office/powerpoint/2010/main" val="26036635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Индивидуальное сообщение</a:t>
            </a:r>
          </a:p>
          <a:p>
            <a:endParaRPr lang="ru-RU" dirty="0"/>
          </a:p>
        </p:txBody>
      </p:sp>
      <p:sp>
        <p:nvSpPr>
          <p:cNvPr id="4" name="Номер слайда 3"/>
          <p:cNvSpPr>
            <a:spLocks noGrp="1"/>
          </p:cNvSpPr>
          <p:nvPr>
            <p:ph type="sldNum" sz="quarter" idx="10"/>
          </p:nvPr>
        </p:nvSpPr>
        <p:spPr/>
        <p:txBody>
          <a:bodyPr/>
          <a:lstStyle/>
          <a:p>
            <a:fld id="{702153D2-AA21-4550-81C2-C5CE27F0EA97}" type="slidenum">
              <a:rPr lang="ru-RU" smtClean="0"/>
              <a:t>25</a:t>
            </a:fld>
            <a:endParaRPr lang="ru-RU"/>
          </a:p>
        </p:txBody>
      </p:sp>
    </p:spTree>
    <p:extLst>
      <p:ext uri="{BB962C8B-B14F-4D97-AF65-F5344CB8AC3E}">
        <p14:creationId xmlns:p14="http://schemas.microsoft.com/office/powerpoint/2010/main" val="2714276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Студенты слушают «Песню про кота» Светланы Копыловой</a:t>
            </a:r>
            <a:endParaRPr lang="ru-RU" dirty="0"/>
          </a:p>
        </p:txBody>
      </p:sp>
      <p:sp>
        <p:nvSpPr>
          <p:cNvPr id="4" name="Номер слайда 3"/>
          <p:cNvSpPr>
            <a:spLocks noGrp="1"/>
          </p:cNvSpPr>
          <p:nvPr>
            <p:ph type="sldNum" sz="quarter" idx="10"/>
          </p:nvPr>
        </p:nvSpPr>
        <p:spPr/>
        <p:txBody>
          <a:bodyPr/>
          <a:lstStyle/>
          <a:p>
            <a:fld id="{702153D2-AA21-4550-81C2-C5CE27F0EA97}" type="slidenum">
              <a:rPr lang="ru-RU" smtClean="0"/>
              <a:t>2</a:t>
            </a:fld>
            <a:endParaRPr lang="ru-RU"/>
          </a:p>
        </p:txBody>
      </p:sp>
    </p:spTree>
    <p:extLst>
      <p:ext uri="{BB962C8B-B14F-4D97-AF65-F5344CB8AC3E}">
        <p14:creationId xmlns:p14="http://schemas.microsoft.com/office/powerpoint/2010/main" val="313063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i="1" kern="1200" dirty="0" smtClean="0">
                <a:solidFill>
                  <a:schemeClr val="tx1"/>
                </a:solidFill>
                <a:effectLst/>
                <a:latin typeface="+mn-lt"/>
                <a:ea typeface="+mn-ea"/>
                <a:cs typeface="+mn-cs"/>
              </a:rPr>
              <a:t> Цель урока: </a:t>
            </a:r>
            <a:r>
              <a:rPr lang="ru-RU" sz="1200" i="1" kern="1200" dirty="0" smtClean="0">
                <a:solidFill>
                  <a:schemeClr val="tx1"/>
                </a:solidFill>
                <a:effectLst/>
                <a:latin typeface="+mn-lt"/>
                <a:ea typeface="+mn-ea"/>
                <a:cs typeface="+mn-cs"/>
              </a:rPr>
              <a:t>раскрыть сущность формирования духовно – нравственных качеств у детей дошкольного возраста в процессе воспитательно - образовательной работы в ДОО.</a:t>
            </a:r>
          </a:p>
          <a:p>
            <a:r>
              <a:rPr lang="ru-RU" sz="1200" b="1" i="1" kern="1200" dirty="0" smtClean="0">
                <a:solidFill>
                  <a:schemeClr val="tx1"/>
                </a:solidFill>
                <a:effectLst/>
                <a:latin typeface="+mn-lt"/>
                <a:ea typeface="+mn-ea"/>
                <a:cs typeface="+mn-cs"/>
              </a:rPr>
              <a:t> Задачи урока.</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    Образовательные:</a:t>
            </a:r>
            <a:r>
              <a:rPr lang="ru-RU" sz="1200" kern="1200" dirty="0" smtClean="0">
                <a:solidFill>
                  <a:schemeClr val="tx1"/>
                </a:solidFill>
                <a:effectLst/>
                <a:latin typeface="+mn-lt"/>
                <a:ea typeface="+mn-ea"/>
                <a:cs typeface="+mn-cs"/>
              </a:rPr>
              <a:t> </a:t>
            </a:r>
          </a:p>
          <a:p>
            <a:r>
              <a:rPr lang="ru-RU" sz="1200" i="1" kern="1200" dirty="0" smtClean="0">
                <a:solidFill>
                  <a:schemeClr val="tx1"/>
                </a:solidFill>
                <a:effectLst/>
                <a:latin typeface="+mn-lt"/>
                <a:ea typeface="+mn-ea"/>
                <a:cs typeface="+mn-cs"/>
              </a:rPr>
              <a:t>- раскрыть сущность понятий «мораль», «нравственное воспитание», «духовно – нравственное воспитание», задачи, содержание, принципы, методы и приёмы нравственного воспитания детей дошкольного возраста.</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    Развивающие:</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содействовать развитию умений определять задачи нравственного воспитания каждого ребёнка и перспективы его развития; выбирать наиболее эффективные средства, методы и приёмы для решения поставленных задач нравственного воспитания с учётом индивидуальных особенностей ребёнка и условий его воспитания в семье; анализировать работу воспитателя по нравственному воспитанию детей (на основе наблюдений или в процессе решения педагогических ситуаций); </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обеспечить условия для формирования у студентов тех нравственных качеств, которые они должны будут воспитывать у детей (дисциплинированность, ответственность, трудолюбие, правдивость, честность, скромность и др.) и таких качеств, которые определяют профессиональную готовность к работе (любовь к детям, справедливость, гуманность, социальная активность, выдержка, терпение; проявление особой деликатности, чуткости, психологически грамотного подхода к ребёнку, способности его понимать, развитого чувства (способность вставать на место ребёнка, почувствовать его переживания, понять мотивы поведения, отношение к окружающим).</a:t>
            </a:r>
            <a:endParaRPr lang="ru-RU" sz="1200" kern="1200" dirty="0" smtClean="0">
              <a:solidFill>
                <a:schemeClr val="tx1"/>
              </a:solidFill>
              <a:effectLst/>
              <a:latin typeface="+mn-lt"/>
              <a:ea typeface="+mn-ea"/>
              <a:cs typeface="+mn-cs"/>
            </a:endParaRPr>
          </a:p>
          <a:p>
            <a:r>
              <a:rPr lang="ru-RU" sz="1200" b="1" i="1" kern="1200" dirty="0" smtClean="0">
                <a:solidFill>
                  <a:schemeClr val="tx1"/>
                </a:solidFill>
                <a:effectLst/>
                <a:latin typeface="+mn-lt"/>
                <a:ea typeface="+mn-ea"/>
                <a:cs typeface="+mn-cs"/>
              </a:rPr>
              <a:t>    Воспитательные: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создать условия, обеспечивающие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стремления студентов к воспитанию высокой моральной культуры в процессе совершенствования и самосовершенствования.</a:t>
            </a:r>
            <a:endParaRPr lang="ru-RU" dirty="0"/>
          </a:p>
        </p:txBody>
      </p:sp>
      <p:sp>
        <p:nvSpPr>
          <p:cNvPr id="4" name="Номер слайда 3"/>
          <p:cNvSpPr>
            <a:spLocks noGrp="1"/>
          </p:cNvSpPr>
          <p:nvPr>
            <p:ph type="sldNum" sz="quarter" idx="10"/>
          </p:nvPr>
        </p:nvSpPr>
        <p:spPr/>
        <p:txBody>
          <a:bodyPr/>
          <a:lstStyle/>
          <a:p>
            <a:fld id="{702153D2-AA21-4550-81C2-C5CE27F0EA97}" type="slidenum">
              <a:rPr lang="ru-RU" smtClean="0"/>
              <a:t>3</a:t>
            </a:fld>
            <a:endParaRPr lang="ru-RU"/>
          </a:p>
        </p:txBody>
      </p:sp>
    </p:spTree>
    <p:extLst>
      <p:ext uri="{BB962C8B-B14F-4D97-AF65-F5344CB8AC3E}">
        <p14:creationId xmlns:p14="http://schemas.microsoft.com/office/powerpoint/2010/main" val="40286503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02153D2-AA21-4550-81C2-C5CE27F0EA97}" type="slidenum">
              <a:rPr lang="ru-RU" smtClean="0"/>
              <a:t>4</a:t>
            </a:fld>
            <a:endParaRPr lang="ru-RU"/>
          </a:p>
        </p:txBody>
      </p:sp>
    </p:spTree>
    <p:extLst>
      <p:ext uri="{BB962C8B-B14F-4D97-AF65-F5344CB8AC3E}">
        <p14:creationId xmlns:p14="http://schemas.microsoft.com/office/powerpoint/2010/main" val="2041498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Очевидно, что назрела необходимость составить более полное представление о проблеме НВ, учитывая взгляды как светских, так и христианских педагогов. Для этого мы обратились к трудам педагогов дореволюционной школы (преимущественно к произведениям Я. А. Коменского, И. Г. Песталоцци, К. Д. Ушинского, Н. И. Пирогова, В. Я. Стоюнина, С. А. Рачинского), </a:t>
            </a:r>
            <a:endParaRPr lang="ru-RU" dirty="0"/>
          </a:p>
        </p:txBody>
      </p:sp>
      <p:sp>
        <p:nvSpPr>
          <p:cNvPr id="4" name="Номер слайда 3"/>
          <p:cNvSpPr>
            <a:spLocks noGrp="1"/>
          </p:cNvSpPr>
          <p:nvPr>
            <p:ph type="sldNum" sz="quarter" idx="10"/>
          </p:nvPr>
        </p:nvSpPr>
        <p:spPr/>
        <p:txBody>
          <a:bodyPr/>
          <a:lstStyle/>
          <a:p>
            <a:fld id="{702153D2-AA21-4550-81C2-C5CE27F0EA97}" type="slidenum">
              <a:rPr lang="ru-RU" smtClean="0"/>
              <a:t>5</a:t>
            </a:fld>
            <a:endParaRPr lang="ru-RU"/>
          </a:p>
        </p:txBody>
      </p:sp>
    </p:spTree>
    <p:extLst>
      <p:ext uri="{BB962C8B-B14F-4D97-AF65-F5344CB8AC3E}">
        <p14:creationId xmlns:p14="http://schemas.microsoft.com/office/powerpoint/2010/main" val="2199490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к педагогическим творениям христианских авторов (свт. Иоанна Златоуста, свт. Феофана Затворника, митр. Владимира Богоявленского, прот. Иоанна Сергеева (Кронштадского) и ряда других),</a:t>
            </a:r>
            <a:endParaRPr lang="ru-RU" dirty="0"/>
          </a:p>
        </p:txBody>
      </p:sp>
      <p:sp>
        <p:nvSpPr>
          <p:cNvPr id="4" name="Номер слайда 3"/>
          <p:cNvSpPr>
            <a:spLocks noGrp="1"/>
          </p:cNvSpPr>
          <p:nvPr>
            <p:ph type="sldNum" sz="quarter" idx="10"/>
          </p:nvPr>
        </p:nvSpPr>
        <p:spPr/>
        <p:txBody>
          <a:bodyPr/>
          <a:lstStyle/>
          <a:p>
            <a:fld id="{702153D2-AA21-4550-81C2-C5CE27F0EA97}" type="slidenum">
              <a:rPr lang="ru-RU" smtClean="0"/>
              <a:t>6</a:t>
            </a:fld>
            <a:endParaRPr lang="ru-RU"/>
          </a:p>
        </p:txBody>
      </p:sp>
    </p:spTree>
    <p:extLst>
      <p:ext uri="{BB962C8B-B14F-4D97-AF65-F5344CB8AC3E}">
        <p14:creationId xmlns:p14="http://schemas.microsoft.com/office/powerpoint/2010/main" val="413859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работам современных ученых  (В.А. Сухомлинского,    Ш. А. Амонашвили, И. С. Марьенко, Э. И. Моносзона, О. С. Богдановой, В. А. Караковского, Л. И. Новиковой, Н. Е. Щурковой, Е. В. Бондаревской, М. И. Шиловой, А. А. Коростелевой, В. С. Шубинского и др.), а также к сочинениям современных православных ученых и педагогов (проф. В. В. Зеньковского, Б. А. Ничипорова, С. С. Куломзиной, В. Парамонова, проф. А. Гусева, прот. И. Базарова, митр. Питирима Нечаева, проф. В. И. Несмелова, русских философов и богословов В. Н. Лосского, С. Н. Булгакова, С. Н. Трубецкого, С. Л. Франка, И. А. Ильина, Г. П. Федотова  и некоторых других). </a:t>
            </a:r>
            <a:endParaRPr lang="ru-RU" dirty="0"/>
          </a:p>
        </p:txBody>
      </p:sp>
      <p:sp>
        <p:nvSpPr>
          <p:cNvPr id="4" name="Номер слайда 3"/>
          <p:cNvSpPr>
            <a:spLocks noGrp="1"/>
          </p:cNvSpPr>
          <p:nvPr>
            <p:ph type="sldNum" sz="quarter" idx="10"/>
          </p:nvPr>
        </p:nvSpPr>
        <p:spPr/>
        <p:txBody>
          <a:bodyPr/>
          <a:lstStyle/>
          <a:p>
            <a:fld id="{702153D2-AA21-4550-81C2-C5CE27F0EA97}" type="slidenum">
              <a:rPr lang="ru-RU" smtClean="0"/>
              <a:t>7</a:t>
            </a:fld>
            <a:endParaRPr lang="ru-RU"/>
          </a:p>
        </p:txBody>
      </p:sp>
    </p:spTree>
    <p:extLst>
      <p:ext uri="{BB962C8B-B14F-4D97-AF65-F5344CB8AC3E}">
        <p14:creationId xmlns:p14="http://schemas.microsoft.com/office/powerpoint/2010/main" val="803457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Звучит аудиозапись – план А. Даллеса о моральном разрушении России</a:t>
            </a:r>
            <a:endParaRPr lang="ru-RU" dirty="0"/>
          </a:p>
        </p:txBody>
      </p:sp>
      <p:sp>
        <p:nvSpPr>
          <p:cNvPr id="4" name="Номер слайда 3"/>
          <p:cNvSpPr>
            <a:spLocks noGrp="1"/>
          </p:cNvSpPr>
          <p:nvPr>
            <p:ph type="sldNum" sz="quarter" idx="10"/>
          </p:nvPr>
        </p:nvSpPr>
        <p:spPr/>
        <p:txBody>
          <a:bodyPr/>
          <a:lstStyle/>
          <a:p>
            <a:fld id="{702153D2-AA21-4550-81C2-C5CE27F0EA97}" type="slidenum">
              <a:rPr lang="ru-RU" smtClean="0"/>
              <a:t>8</a:t>
            </a:fld>
            <a:endParaRPr lang="ru-RU"/>
          </a:p>
        </p:txBody>
      </p:sp>
    </p:spTree>
    <p:extLst>
      <p:ext uri="{BB962C8B-B14F-4D97-AF65-F5344CB8AC3E}">
        <p14:creationId xmlns:p14="http://schemas.microsoft.com/office/powerpoint/2010/main" val="848576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1642"/>
                </a:solidFill>
                <a:latin typeface="Times New Roman" panose="02020603050405020304" pitchFamily="18" charset="0"/>
                <a:cs typeface="Times New Roman" panose="02020603050405020304" pitchFamily="18" charset="0"/>
              </a:rPr>
              <a:t>Нормативно-правовое обеспечение воспитательно - образовательной работы в ДОО </a:t>
            </a:r>
          </a:p>
          <a:p>
            <a:endParaRPr lang="ru-RU" dirty="0"/>
          </a:p>
        </p:txBody>
      </p:sp>
      <p:sp>
        <p:nvSpPr>
          <p:cNvPr id="4" name="Номер слайда 3"/>
          <p:cNvSpPr>
            <a:spLocks noGrp="1"/>
          </p:cNvSpPr>
          <p:nvPr>
            <p:ph type="sldNum" sz="quarter" idx="10"/>
          </p:nvPr>
        </p:nvSpPr>
        <p:spPr/>
        <p:txBody>
          <a:bodyPr/>
          <a:lstStyle/>
          <a:p>
            <a:fld id="{702153D2-AA21-4550-81C2-C5CE27F0EA97}" type="slidenum">
              <a:rPr lang="ru-RU" smtClean="0"/>
              <a:t>14</a:t>
            </a:fld>
            <a:endParaRPr lang="ru-RU"/>
          </a:p>
        </p:txBody>
      </p:sp>
    </p:spTree>
    <p:extLst>
      <p:ext uri="{BB962C8B-B14F-4D97-AF65-F5344CB8AC3E}">
        <p14:creationId xmlns:p14="http://schemas.microsoft.com/office/powerpoint/2010/main" val="1437316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B3127A8-922F-4912-B817-E179B59FFBC0}" type="datetimeFigureOut">
              <a:rPr lang="ru-RU" smtClean="0"/>
              <a:t>04.05.2018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0ED1116-054E-4449-A6B9-94CD7BAC3D06}" type="slidenum">
              <a:rPr lang="ru-RU" smtClean="0"/>
              <a:t>‹#›</a:t>
            </a:fld>
            <a:endParaRPr lang="ru-RU"/>
          </a:p>
        </p:txBody>
      </p:sp>
    </p:spTree>
    <p:extLst>
      <p:ext uri="{BB962C8B-B14F-4D97-AF65-F5344CB8AC3E}">
        <p14:creationId xmlns:p14="http://schemas.microsoft.com/office/powerpoint/2010/main" val="3696189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B3127A8-922F-4912-B817-E179B59FFBC0}" type="datetimeFigureOut">
              <a:rPr lang="ru-RU" smtClean="0"/>
              <a:t>04.05.2018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0ED1116-054E-4449-A6B9-94CD7BAC3D06}" type="slidenum">
              <a:rPr lang="ru-RU" smtClean="0"/>
              <a:t>‹#›</a:t>
            </a:fld>
            <a:endParaRPr lang="ru-RU"/>
          </a:p>
        </p:txBody>
      </p:sp>
    </p:spTree>
    <p:extLst>
      <p:ext uri="{BB962C8B-B14F-4D97-AF65-F5344CB8AC3E}">
        <p14:creationId xmlns:p14="http://schemas.microsoft.com/office/powerpoint/2010/main" val="4023604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B3127A8-922F-4912-B817-E179B59FFBC0}" type="datetimeFigureOut">
              <a:rPr lang="ru-RU" smtClean="0"/>
              <a:t>04.05.2018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0ED1116-054E-4449-A6B9-94CD7BAC3D06}" type="slidenum">
              <a:rPr lang="ru-RU" smtClean="0"/>
              <a:t>‹#›</a:t>
            </a:fld>
            <a:endParaRPr lang="ru-RU"/>
          </a:p>
        </p:txBody>
      </p:sp>
    </p:spTree>
    <p:extLst>
      <p:ext uri="{BB962C8B-B14F-4D97-AF65-F5344CB8AC3E}">
        <p14:creationId xmlns:p14="http://schemas.microsoft.com/office/powerpoint/2010/main" val="3599423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B3127A8-922F-4912-B817-E179B59FFBC0}" type="datetimeFigureOut">
              <a:rPr lang="ru-RU" smtClean="0"/>
              <a:t>04.05.2018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0ED1116-054E-4449-A6B9-94CD7BAC3D06}" type="slidenum">
              <a:rPr lang="ru-RU" smtClean="0"/>
              <a:t>‹#›</a:t>
            </a:fld>
            <a:endParaRPr lang="ru-RU"/>
          </a:p>
        </p:txBody>
      </p:sp>
    </p:spTree>
    <p:extLst>
      <p:ext uri="{BB962C8B-B14F-4D97-AF65-F5344CB8AC3E}">
        <p14:creationId xmlns:p14="http://schemas.microsoft.com/office/powerpoint/2010/main" val="2831183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B3127A8-922F-4912-B817-E179B59FFBC0}" type="datetimeFigureOut">
              <a:rPr lang="ru-RU" smtClean="0"/>
              <a:t>04.05.2018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0ED1116-054E-4449-A6B9-94CD7BAC3D06}" type="slidenum">
              <a:rPr lang="ru-RU" smtClean="0"/>
              <a:t>‹#›</a:t>
            </a:fld>
            <a:endParaRPr lang="ru-RU"/>
          </a:p>
        </p:txBody>
      </p:sp>
    </p:spTree>
    <p:extLst>
      <p:ext uri="{BB962C8B-B14F-4D97-AF65-F5344CB8AC3E}">
        <p14:creationId xmlns:p14="http://schemas.microsoft.com/office/powerpoint/2010/main" val="866480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B3127A8-922F-4912-B817-E179B59FFBC0}" type="datetimeFigureOut">
              <a:rPr lang="ru-RU" smtClean="0"/>
              <a:t>04.05.2018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0ED1116-054E-4449-A6B9-94CD7BAC3D06}" type="slidenum">
              <a:rPr lang="ru-RU" smtClean="0"/>
              <a:t>‹#›</a:t>
            </a:fld>
            <a:endParaRPr lang="ru-RU"/>
          </a:p>
        </p:txBody>
      </p:sp>
    </p:spTree>
    <p:extLst>
      <p:ext uri="{BB962C8B-B14F-4D97-AF65-F5344CB8AC3E}">
        <p14:creationId xmlns:p14="http://schemas.microsoft.com/office/powerpoint/2010/main" val="3354744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B3127A8-922F-4912-B817-E179B59FFBC0}" type="datetimeFigureOut">
              <a:rPr lang="ru-RU" smtClean="0"/>
              <a:t>04.05.2018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0ED1116-054E-4449-A6B9-94CD7BAC3D06}" type="slidenum">
              <a:rPr lang="ru-RU" smtClean="0"/>
              <a:t>‹#›</a:t>
            </a:fld>
            <a:endParaRPr lang="ru-RU"/>
          </a:p>
        </p:txBody>
      </p:sp>
    </p:spTree>
    <p:extLst>
      <p:ext uri="{BB962C8B-B14F-4D97-AF65-F5344CB8AC3E}">
        <p14:creationId xmlns:p14="http://schemas.microsoft.com/office/powerpoint/2010/main" val="2044181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B3127A8-922F-4912-B817-E179B59FFBC0}" type="datetimeFigureOut">
              <a:rPr lang="ru-RU" smtClean="0"/>
              <a:t>04.05.2018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0ED1116-054E-4449-A6B9-94CD7BAC3D06}" type="slidenum">
              <a:rPr lang="ru-RU" smtClean="0"/>
              <a:t>‹#›</a:t>
            </a:fld>
            <a:endParaRPr lang="ru-RU"/>
          </a:p>
        </p:txBody>
      </p:sp>
    </p:spTree>
    <p:extLst>
      <p:ext uri="{BB962C8B-B14F-4D97-AF65-F5344CB8AC3E}">
        <p14:creationId xmlns:p14="http://schemas.microsoft.com/office/powerpoint/2010/main" val="2500405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B3127A8-922F-4912-B817-E179B59FFBC0}" type="datetimeFigureOut">
              <a:rPr lang="ru-RU" smtClean="0"/>
              <a:t>04.05.2018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0ED1116-054E-4449-A6B9-94CD7BAC3D06}" type="slidenum">
              <a:rPr lang="ru-RU" smtClean="0"/>
              <a:t>‹#›</a:t>
            </a:fld>
            <a:endParaRPr lang="ru-RU"/>
          </a:p>
        </p:txBody>
      </p:sp>
    </p:spTree>
    <p:extLst>
      <p:ext uri="{BB962C8B-B14F-4D97-AF65-F5344CB8AC3E}">
        <p14:creationId xmlns:p14="http://schemas.microsoft.com/office/powerpoint/2010/main" val="2150824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B3127A8-922F-4912-B817-E179B59FFBC0}" type="datetimeFigureOut">
              <a:rPr lang="ru-RU" smtClean="0"/>
              <a:t>04.05.2018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0ED1116-054E-4449-A6B9-94CD7BAC3D06}" type="slidenum">
              <a:rPr lang="ru-RU" smtClean="0"/>
              <a:t>‹#›</a:t>
            </a:fld>
            <a:endParaRPr lang="ru-RU"/>
          </a:p>
        </p:txBody>
      </p:sp>
    </p:spTree>
    <p:extLst>
      <p:ext uri="{BB962C8B-B14F-4D97-AF65-F5344CB8AC3E}">
        <p14:creationId xmlns:p14="http://schemas.microsoft.com/office/powerpoint/2010/main" val="3094710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B3127A8-922F-4912-B817-E179B59FFBC0}" type="datetimeFigureOut">
              <a:rPr lang="ru-RU" smtClean="0"/>
              <a:t>04.05.2018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0ED1116-054E-4449-A6B9-94CD7BAC3D06}" type="slidenum">
              <a:rPr lang="ru-RU" smtClean="0"/>
              <a:t>‹#›</a:t>
            </a:fld>
            <a:endParaRPr lang="ru-RU"/>
          </a:p>
        </p:txBody>
      </p:sp>
    </p:spTree>
    <p:extLst>
      <p:ext uri="{BB962C8B-B14F-4D97-AF65-F5344CB8AC3E}">
        <p14:creationId xmlns:p14="http://schemas.microsoft.com/office/powerpoint/2010/main" val="4264821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3127A8-922F-4912-B817-E179B59FFBC0}" type="datetimeFigureOut">
              <a:rPr lang="ru-RU" smtClean="0"/>
              <a:t>04.05.2018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ED1116-054E-4449-A6B9-94CD7BAC3D06}" type="slidenum">
              <a:rPr lang="ru-RU" smtClean="0"/>
              <a:t>‹#›</a:t>
            </a:fld>
            <a:endParaRPr lang="ru-RU"/>
          </a:p>
        </p:txBody>
      </p:sp>
    </p:spTree>
    <p:extLst>
      <p:ext uri="{BB962C8B-B14F-4D97-AF65-F5344CB8AC3E}">
        <p14:creationId xmlns:p14="http://schemas.microsoft.com/office/powerpoint/2010/main" val="21431751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 Id="rId9"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3.jpg"/><Relationship Id="rId4" Type="http://schemas.openxmlformats.org/officeDocument/2006/relationships/image" Target="../media/image32.jpeg"/></Relationships>
</file>

<file path=ppt/slides/_rels/slide11.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g"/></Relationships>
</file>

<file path=ppt/slides/_rels/slide12.xml.rels><?xml version="1.0" encoding="UTF-8" standalone="yes"?>
<Relationships xmlns="http://schemas.openxmlformats.org/package/2006/relationships"><Relationship Id="rId8" Type="http://schemas.openxmlformats.org/officeDocument/2006/relationships/image" Target="../media/image43.jpg"/><Relationship Id="rId3" Type="http://schemas.openxmlformats.org/officeDocument/2006/relationships/image" Target="../media/image38.jpg"/><Relationship Id="rId7" Type="http://schemas.openxmlformats.org/officeDocument/2006/relationships/image" Target="../media/image42.jp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1.jpeg"/><Relationship Id="rId5" Type="http://schemas.openxmlformats.org/officeDocument/2006/relationships/image" Target="../media/image40.jpg"/><Relationship Id="rId4" Type="http://schemas.openxmlformats.org/officeDocument/2006/relationships/image" Target="../media/image39.jpg"/></Relationships>
</file>

<file path=ppt/slides/_rels/slide1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4.jpg"/></Relationships>
</file>

<file path=ppt/slides/_rels/slide14.xml.rels><?xml version="1.0" encoding="UTF-8" standalone="yes"?>
<Relationships xmlns="http://schemas.openxmlformats.org/package/2006/relationships"><Relationship Id="rId8" Type="http://schemas.openxmlformats.org/officeDocument/2006/relationships/image" Target="../media/image48.jpg"/><Relationship Id="rId3" Type="http://schemas.openxmlformats.org/officeDocument/2006/relationships/image" Target="../media/image1.jpeg"/><Relationship Id="rId7" Type="http://schemas.openxmlformats.org/officeDocument/2006/relationships/image" Target="../media/image47.jp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14.gif"/></Relationships>
</file>

<file path=ppt/slides/_rels/slide15.xml.rels><?xml version="1.0" encoding="UTF-8" standalone="yes"?>
<Relationships xmlns="http://schemas.openxmlformats.org/package/2006/relationships"><Relationship Id="rId8" Type="http://schemas.openxmlformats.org/officeDocument/2006/relationships/image" Target="../media/image52.jpg"/><Relationship Id="rId3" Type="http://schemas.openxmlformats.org/officeDocument/2006/relationships/image" Target="../media/image1.jpeg"/><Relationship Id="rId7" Type="http://schemas.openxmlformats.org/officeDocument/2006/relationships/image" Target="../media/image51.jp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50.jpg"/><Relationship Id="rId5" Type="http://schemas.openxmlformats.org/officeDocument/2006/relationships/image" Target="../media/image49.jpeg"/><Relationship Id="rId4" Type="http://schemas.openxmlformats.org/officeDocument/2006/relationships/image" Target="../media/image14.gif"/></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54.jpg"/><Relationship Id="rId4" Type="http://schemas.openxmlformats.org/officeDocument/2006/relationships/image" Target="../media/image53.jp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55.JPG"/><Relationship Id="rId4" Type="http://schemas.openxmlformats.org/officeDocument/2006/relationships/image" Target="../media/image14.gif"/></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56.JPG"/><Relationship Id="rId4" Type="http://schemas.openxmlformats.org/officeDocument/2006/relationships/image" Target="../media/image14.gif"/></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57.jp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1057;&#1074;&#1077;&#1090;&#1083;&#1072;&#1085;&#1072;%20&#1050;&#1086;&#1087;&#1099;&#1083;&#1086;&#1074;&#1072;%20-%20&#1055;&#1088;&#1086;%20&#1082;&#1086;&#1090;&#1072;%20(zaycev.net).mp3" TargetMode="External"/><Relationship Id="rId5" Type="http://schemas.openxmlformats.org/officeDocument/2006/relationships/image" Target="../media/image9.jp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14.gif"/></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61.jpg"/><Relationship Id="rId4" Type="http://schemas.openxmlformats.org/officeDocument/2006/relationships/image" Target="../media/image60.jpg"/></Relationships>
</file>

<file path=ppt/slides/_rels/slide22.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63.jp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65.png"/><Relationship Id="rId4" Type="http://schemas.openxmlformats.org/officeDocument/2006/relationships/image" Target="../media/image64.jp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66.jpg"/><Relationship Id="rId4" Type="http://schemas.openxmlformats.org/officeDocument/2006/relationships/image" Target="../media/image14.gif"/></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69.jp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68.jpg"/><Relationship Id="rId5" Type="http://schemas.openxmlformats.org/officeDocument/2006/relationships/image" Target="../media/image67.jpg"/><Relationship Id="rId4" Type="http://schemas.openxmlformats.org/officeDocument/2006/relationships/image" Target="../media/image14.gif"/></Relationships>
</file>

<file path=ppt/slides/_rels/slide26.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71.jpg"/><Relationship Id="rId4" Type="http://schemas.openxmlformats.org/officeDocument/2006/relationships/image" Target="../media/image70.jpg"/></Relationships>
</file>

<file path=ppt/slides/_rels/slide2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4.gif"/><Relationship Id="rId4" Type="http://schemas.openxmlformats.org/officeDocument/2006/relationships/image" Target="../media/image13.jp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7.jpg"/><Relationship Id="rId5" Type="http://schemas.openxmlformats.org/officeDocument/2006/relationships/image" Target="../media/image16.jpeg"/><Relationship Id="rId4" Type="http://schemas.openxmlformats.org/officeDocument/2006/relationships/image" Target="../media/image15.jp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1.jp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8" Type="http://schemas.openxmlformats.org/officeDocument/2006/relationships/image" Target="../media/image26.jpg"/><Relationship Id="rId3" Type="http://schemas.openxmlformats.org/officeDocument/2006/relationships/image" Target="../media/image1.jpeg"/><Relationship Id="rId7"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4.jpg"/><Relationship Id="rId5" Type="http://schemas.openxmlformats.org/officeDocument/2006/relationships/image" Target="../media/image23.png"/><Relationship Id="rId4" Type="http://schemas.openxmlformats.org/officeDocument/2006/relationships/hyperlink" Target="&#1040;&#1083;&#1083;&#1072;&#1085;%20&#1044;&#1072;&#1083;&#1083;&#1072;&#1089;%20&#1086;%20&#1084;&#1086;&#1088;&#1072;&#1083;&#1100;&#1085;&#1086;&#1084;%20&#1088;&#1072;&#1079;&#1083;&#1086;&#1078;&#1077;&#1085;&#1080;&#1080;.mp3"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027218" y="3027217"/>
            <a:ext cx="6858000" cy="803564"/>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65674" y="184438"/>
            <a:ext cx="2651990" cy="3647719"/>
          </a:xfrm>
          <a:prstGeom prst="rect">
            <a:avLst/>
          </a:prstGeom>
        </p:spPr>
      </p:pic>
      <p:pic>
        <p:nvPicPr>
          <p:cNvPr id="7" name="Рисунок 6"/>
          <p:cNvPicPr>
            <a:picLocks noChangeAspect="1"/>
          </p:cNvPicPr>
          <p:nvPr/>
        </p:nvPicPr>
        <p:blipFill rotWithShape="1">
          <a:blip r:embed="rId5">
            <a:extLst>
              <a:ext uri="{28A0092B-C50C-407E-A947-70E740481C1C}">
                <a14:useLocalDpi xmlns:a14="http://schemas.microsoft.com/office/drawing/2010/main" val="0"/>
              </a:ext>
            </a:extLst>
          </a:blip>
          <a:srcRect r="5385"/>
          <a:stretch/>
        </p:blipFill>
        <p:spPr>
          <a:xfrm>
            <a:off x="911793" y="2702938"/>
            <a:ext cx="3060542" cy="4029793"/>
          </a:xfrm>
          <a:prstGeom prst="rect">
            <a:avLst/>
          </a:prstGeom>
        </p:spPr>
      </p:pic>
      <p:pic>
        <p:nvPicPr>
          <p:cNvPr id="8" name="Рисунок 7"/>
          <p:cNvPicPr>
            <a:picLocks noChangeAspect="1"/>
          </p:cNvPicPr>
          <p:nvPr/>
        </p:nvPicPr>
        <p:blipFill rotWithShape="1">
          <a:blip r:embed="rId6">
            <a:extLst>
              <a:ext uri="{28A0092B-C50C-407E-A947-70E740481C1C}">
                <a14:useLocalDpi xmlns:a14="http://schemas.microsoft.com/office/drawing/2010/main" val="0"/>
              </a:ext>
            </a:extLst>
          </a:blip>
          <a:srcRect l="6744" r="9545"/>
          <a:stretch/>
        </p:blipFill>
        <p:spPr>
          <a:xfrm>
            <a:off x="913098" y="184438"/>
            <a:ext cx="3063153" cy="2442766"/>
          </a:xfrm>
          <a:prstGeom prst="rect">
            <a:avLst/>
          </a:prstGeom>
        </p:spPr>
      </p:pic>
      <p:pic>
        <p:nvPicPr>
          <p:cNvPr id="10" name="Рисунок 9"/>
          <p:cNvPicPr>
            <a:picLocks noChangeAspect="1"/>
          </p:cNvPicPr>
          <p:nvPr/>
        </p:nvPicPr>
        <p:blipFill rotWithShape="1">
          <a:blip r:embed="rId7" cstate="print">
            <a:extLst>
              <a:ext uri="{28A0092B-C50C-407E-A947-70E740481C1C}">
                <a14:useLocalDpi xmlns:a14="http://schemas.microsoft.com/office/drawing/2010/main" val="0"/>
              </a:ext>
            </a:extLst>
          </a:blip>
          <a:srcRect l="11809" t="15811"/>
          <a:stretch/>
        </p:blipFill>
        <p:spPr>
          <a:xfrm>
            <a:off x="4083173" y="162096"/>
            <a:ext cx="5171664" cy="3675336"/>
          </a:xfrm>
          <a:prstGeom prst="rect">
            <a:avLst/>
          </a:prstGeom>
        </p:spPr>
      </p:pic>
      <p:pic>
        <p:nvPicPr>
          <p:cNvPr id="11" name="Рисунок 10"/>
          <p:cNvPicPr>
            <a:picLocks noChangeAspect="1"/>
          </p:cNvPicPr>
          <p:nvPr/>
        </p:nvPicPr>
        <p:blipFill rotWithShape="1">
          <a:blip r:embed="rId8" cstate="print">
            <a:extLst>
              <a:ext uri="{28A0092B-C50C-407E-A947-70E740481C1C}">
                <a14:useLocalDpi xmlns:a14="http://schemas.microsoft.com/office/drawing/2010/main" val="0"/>
              </a:ext>
            </a:extLst>
          </a:blip>
          <a:srcRect t="19827"/>
          <a:stretch/>
        </p:blipFill>
        <p:spPr>
          <a:xfrm>
            <a:off x="4132966" y="3973257"/>
            <a:ext cx="5011033" cy="2759473"/>
          </a:xfrm>
          <a:prstGeom prst="rect">
            <a:avLst/>
          </a:prstGeom>
        </p:spPr>
      </p:pic>
      <p:pic>
        <p:nvPicPr>
          <p:cNvPr id="12" name="Рисунок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254837" y="3951293"/>
            <a:ext cx="2722572" cy="2781438"/>
          </a:xfrm>
          <a:prstGeom prst="rect">
            <a:avLst/>
          </a:prstGeom>
        </p:spPr>
      </p:pic>
    </p:spTree>
    <p:extLst>
      <p:ext uri="{BB962C8B-B14F-4D97-AF65-F5344CB8AC3E}">
        <p14:creationId xmlns:p14="http://schemas.microsoft.com/office/powerpoint/2010/main" val="1790837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13363" y="3013363"/>
            <a:ext cx="6858000" cy="831273"/>
          </a:xfrm>
          <a:prstGeom prst="rect">
            <a:avLst/>
          </a:prstGeom>
        </p:spPr>
      </p:pic>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6101" y="363680"/>
            <a:ext cx="4623876" cy="3491026"/>
          </a:xfrm>
          <a:prstGeom prst="rect">
            <a:avLst/>
          </a:prstGeom>
        </p:spPr>
      </p:pic>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5651" y="4019907"/>
            <a:ext cx="4643426" cy="2588710"/>
          </a:xfrm>
          <a:prstGeom prst="rect">
            <a:avLst/>
          </a:prstGeom>
        </p:spPr>
      </p:pic>
      <p:pic>
        <p:nvPicPr>
          <p:cNvPr id="5" name="Рисунок 4"/>
          <p:cNvPicPr>
            <a:picLocks noChangeAspect="1"/>
          </p:cNvPicPr>
          <p:nvPr/>
        </p:nvPicPr>
        <p:blipFill rotWithShape="1">
          <a:blip r:embed="rId5">
            <a:extLst>
              <a:ext uri="{28A0092B-C50C-407E-A947-70E740481C1C}">
                <a14:useLocalDpi xmlns:a14="http://schemas.microsoft.com/office/drawing/2010/main" val="0"/>
              </a:ext>
            </a:extLst>
          </a:blip>
          <a:srcRect l="824" r="1071"/>
          <a:stretch/>
        </p:blipFill>
        <p:spPr>
          <a:xfrm>
            <a:off x="5683904" y="363680"/>
            <a:ext cx="6381437" cy="6130637"/>
          </a:xfrm>
          <a:prstGeom prst="rect">
            <a:avLst/>
          </a:prstGeom>
        </p:spPr>
      </p:pic>
    </p:spTree>
    <p:extLst>
      <p:ext uri="{BB962C8B-B14F-4D97-AF65-F5344CB8AC3E}">
        <p14:creationId xmlns:p14="http://schemas.microsoft.com/office/powerpoint/2010/main" val="1575986345"/>
      </p:ext>
    </p:extLst>
  </p:cSld>
  <p:clrMapOvr>
    <a:masterClrMapping/>
  </p:clrMapOvr>
  <mc:AlternateContent xmlns:mc="http://schemas.openxmlformats.org/markup-compatibility/2006" xmlns:p14="http://schemas.microsoft.com/office/powerpoint/2010/main">
    <mc:Choice Requires="p14">
      <p:transition spd="slow" p14:dur="2000" advClick="0" advTm="31000"/>
    </mc:Choice>
    <mc:Fallback xmlns="">
      <p:transition spd="slow" advClick="0" advTm="31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27218" y="3027217"/>
            <a:ext cx="6858000" cy="803564"/>
          </a:xfrm>
          <a:prstGeom prst="rect">
            <a:avLst/>
          </a:prstGeom>
        </p:spPr>
      </p:pic>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1" y="2759433"/>
            <a:ext cx="4297622" cy="3996789"/>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14110" y="138544"/>
            <a:ext cx="6373092" cy="4390352"/>
          </a:xfrm>
          <a:prstGeom prst="rect">
            <a:avLst/>
          </a:prstGeom>
        </p:spPr>
      </p:pic>
      <p:pic>
        <p:nvPicPr>
          <p:cNvPr id="5" name="Рисунок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6801" y="138544"/>
            <a:ext cx="4297622" cy="2501216"/>
          </a:xfrm>
          <a:prstGeom prst="rect">
            <a:avLst/>
          </a:prstGeom>
        </p:spPr>
      </p:pic>
      <p:pic>
        <p:nvPicPr>
          <p:cNvPr id="7" name="Рисунок 6"/>
          <p:cNvPicPr>
            <a:picLocks noChangeAspect="1"/>
          </p:cNvPicPr>
          <p:nvPr/>
        </p:nvPicPr>
        <p:blipFill rotWithShape="1">
          <a:blip r:embed="rId6" cstate="print">
            <a:extLst>
              <a:ext uri="{28A0092B-C50C-407E-A947-70E740481C1C}">
                <a14:useLocalDpi xmlns:a14="http://schemas.microsoft.com/office/drawing/2010/main" val="0"/>
              </a:ext>
            </a:extLst>
          </a:blip>
          <a:srcRect b="15611"/>
          <a:stretch/>
        </p:blipFill>
        <p:spPr>
          <a:xfrm>
            <a:off x="5514109" y="4643103"/>
            <a:ext cx="6373092" cy="2110940"/>
          </a:xfrm>
          <a:prstGeom prst="rect">
            <a:avLst/>
          </a:prstGeom>
        </p:spPr>
      </p:pic>
    </p:spTree>
    <p:extLst>
      <p:ext uri="{BB962C8B-B14F-4D97-AF65-F5344CB8AC3E}">
        <p14:creationId xmlns:p14="http://schemas.microsoft.com/office/powerpoint/2010/main" val="577420685"/>
      </p:ext>
    </p:extLst>
  </p:cSld>
  <p:clrMapOvr>
    <a:masterClrMapping/>
  </p:clrMapOvr>
  <mc:AlternateContent xmlns:mc="http://schemas.openxmlformats.org/markup-compatibility/2006" xmlns:p14="http://schemas.microsoft.com/office/powerpoint/2010/main">
    <mc:Choice Requires="p14">
      <p:transition spd="slow" p14:dur="2000" advClick="0" advTm="30000"/>
    </mc:Choice>
    <mc:Fallback xmlns="">
      <p:transition spd="slow" advClick="0" advTm="30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51233" y="208681"/>
            <a:ext cx="4204293" cy="3195883"/>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5354" y="3726938"/>
            <a:ext cx="3971367" cy="2899098"/>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4454" y="78797"/>
            <a:ext cx="3886201" cy="3390710"/>
          </a:xfrm>
          <a:prstGeom prst="rect">
            <a:avLst/>
          </a:prstGeom>
        </p:spPr>
      </p:pic>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78842" y="208681"/>
            <a:ext cx="2584204" cy="3260826"/>
          </a:xfrm>
          <a:prstGeom prst="rect">
            <a:avLst/>
          </a:prstGeom>
        </p:spPr>
      </p:pic>
      <p:pic>
        <p:nvPicPr>
          <p:cNvPr id="9" name="Рисунок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39951" y="3722326"/>
            <a:ext cx="3530346" cy="2903710"/>
          </a:xfrm>
          <a:prstGeom prst="rect">
            <a:avLst/>
          </a:prstGeom>
        </p:spPr>
      </p:pic>
      <p:pic>
        <p:nvPicPr>
          <p:cNvPr id="10" name="Рисунок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2213" y="3725070"/>
            <a:ext cx="3296553" cy="2900966"/>
          </a:xfrm>
          <a:prstGeom prst="rect">
            <a:avLst/>
          </a:prstGeom>
        </p:spPr>
      </p:pic>
    </p:spTree>
    <p:extLst>
      <p:ext uri="{BB962C8B-B14F-4D97-AF65-F5344CB8AC3E}">
        <p14:creationId xmlns:p14="http://schemas.microsoft.com/office/powerpoint/2010/main" val="4022863385"/>
      </p:ext>
    </p:extLst>
  </p:cSld>
  <p:clrMapOvr>
    <a:masterClrMapping/>
  </p:clrMapOvr>
  <mc:AlternateContent xmlns:mc="http://schemas.openxmlformats.org/markup-compatibility/2006" xmlns:p14="http://schemas.microsoft.com/office/powerpoint/2010/main">
    <mc:Choice Requires="p14">
      <p:transition spd="slow" p14:dur="2000" advTm="30000"/>
    </mc:Choice>
    <mc:Fallback xmlns="">
      <p:transition spd="slow" advTm="30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27218" y="3027218"/>
            <a:ext cx="6858000" cy="803564"/>
          </a:xfrm>
          <a:prstGeom prst="rect">
            <a:avLst/>
          </a:prstGeom>
        </p:spPr>
      </p:pic>
      <p:sp>
        <p:nvSpPr>
          <p:cNvPr id="2" name="TextBox 1"/>
          <p:cNvSpPr txBox="1"/>
          <p:nvPr/>
        </p:nvSpPr>
        <p:spPr>
          <a:xfrm>
            <a:off x="1316181" y="193964"/>
            <a:ext cx="10584874" cy="1077218"/>
          </a:xfrm>
          <a:prstGeom prst="rect">
            <a:avLst/>
          </a:prstGeom>
          <a:noFill/>
        </p:spPr>
        <p:txBody>
          <a:bodyPr wrap="square" rtlCol="0">
            <a:spAutoFit/>
          </a:bodyPr>
          <a:lstStyle/>
          <a:p>
            <a:pPr algn="ctr"/>
            <a:r>
              <a:rPr lang="ru-RU" sz="3200" b="1" i="1" dirty="0" smtClean="0">
                <a:solidFill>
                  <a:srgbClr val="001642"/>
                </a:solidFill>
                <a:latin typeface="Times New Roman" panose="02020603050405020304" pitchFamily="18" charset="0"/>
                <a:cs typeface="Times New Roman" panose="02020603050405020304" pitchFamily="18" charset="0"/>
              </a:rPr>
              <a:t>Зачем нужно духовно – нравственное воспитание, развитие ребёнка?</a:t>
            </a:r>
            <a:endParaRPr lang="ru-RU" sz="3200" b="1" i="1" dirty="0">
              <a:solidFill>
                <a:srgbClr val="001642"/>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1216" y="352783"/>
            <a:ext cx="403806" cy="306784"/>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2268" y="2285650"/>
            <a:ext cx="2273877" cy="3172852"/>
          </a:xfrm>
          <a:prstGeom prst="rect">
            <a:avLst/>
          </a:prstGeom>
        </p:spPr>
      </p:pic>
      <p:sp>
        <p:nvSpPr>
          <p:cNvPr id="10" name="TextBox 9"/>
          <p:cNvSpPr txBox="1"/>
          <p:nvPr/>
        </p:nvSpPr>
        <p:spPr>
          <a:xfrm>
            <a:off x="3269673" y="1496291"/>
            <a:ext cx="6774872" cy="584775"/>
          </a:xfrm>
          <a:prstGeom prst="rect">
            <a:avLst/>
          </a:prstGeom>
          <a:noFill/>
        </p:spPr>
        <p:txBody>
          <a:bodyPr wrap="square" rtlCol="0">
            <a:spAutoFit/>
          </a:bodyPr>
          <a:lstStyle/>
          <a:p>
            <a:pPr algn="ctr"/>
            <a:r>
              <a:rPr lang="ru-RU" sz="3200" b="1" i="1" dirty="0" smtClean="0">
                <a:solidFill>
                  <a:srgbClr val="960000"/>
                </a:solidFill>
                <a:latin typeface="Times New Roman" panose="02020603050405020304" pitchFamily="18" charset="0"/>
                <a:cs typeface="Times New Roman" panose="02020603050405020304" pitchFamily="18" charset="0"/>
              </a:rPr>
              <a:t>Духовный кризис общества</a:t>
            </a:r>
            <a:endParaRPr lang="ru-RU" sz="3200" b="1" i="1" dirty="0">
              <a:solidFill>
                <a:srgbClr val="960000"/>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1155122" y="2348400"/>
            <a:ext cx="3721677" cy="1384995"/>
          </a:xfrm>
          <a:prstGeom prst="rect">
            <a:avLst/>
          </a:prstGeom>
          <a:noFill/>
        </p:spPr>
        <p:txBody>
          <a:bodyPr wrap="square" rtlCol="0">
            <a:spAutoFit/>
          </a:bodyPr>
          <a:lstStyle/>
          <a:p>
            <a:r>
              <a:rPr lang="ru-RU" sz="2800" b="1" i="1" dirty="0" smtClean="0">
                <a:solidFill>
                  <a:srgbClr val="960000"/>
                </a:solidFill>
                <a:latin typeface="Times New Roman" panose="02020603050405020304" pitchFamily="18" charset="0"/>
                <a:cs typeface="Times New Roman" panose="02020603050405020304" pitchFamily="18" charset="0"/>
              </a:rPr>
              <a:t>Переоценка традиционных духовных ценностей</a:t>
            </a:r>
            <a:endParaRPr lang="ru-RU" sz="2800" b="1" i="1" dirty="0">
              <a:solidFill>
                <a:srgbClr val="960000"/>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1155122" y="4391891"/>
            <a:ext cx="3721677" cy="954107"/>
          </a:xfrm>
          <a:prstGeom prst="rect">
            <a:avLst/>
          </a:prstGeom>
          <a:noFill/>
        </p:spPr>
        <p:txBody>
          <a:bodyPr wrap="square" rtlCol="0">
            <a:spAutoFit/>
          </a:bodyPr>
          <a:lstStyle/>
          <a:p>
            <a:r>
              <a:rPr lang="ru-RU" sz="2800" b="1" i="1" dirty="0" smtClean="0">
                <a:solidFill>
                  <a:srgbClr val="960000"/>
                </a:solidFill>
                <a:latin typeface="Times New Roman" panose="02020603050405020304" pitchFamily="18" charset="0"/>
                <a:cs typeface="Times New Roman" panose="02020603050405020304" pitchFamily="18" charset="0"/>
              </a:rPr>
              <a:t>Разрушение </a:t>
            </a:r>
          </a:p>
          <a:p>
            <a:r>
              <a:rPr lang="ru-RU" sz="2800" b="1" i="1" dirty="0" smtClean="0">
                <a:solidFill>
                  <a:srgbClr val="960000"/>
                </a:solidFill>
                <a:latin typeface="Times New Roman" panose="02020603050405020304" pitchFamily="18" charset="0"/>
                <a:cs typeface="Times New Roman" panose="02020603050405020304" pitchFamily="18" charset="0"/>
              </a:rPr>
              <a:t>моральных устоев</a:t>
            </a:r>
            <a:endParaRPr lang="ru-RU" sz="2800" b="1" i="1" dirty="0">
              <a:solidFill>
                <a:srgbClr val="960000"/>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7734300" y="2563091"/>
            <a:ext cx="4166755" cy="523220"/>
          </a:xfrm>
          <a:prstGeom prst="rect">
            <a:avLst/>
          </a:prstGeom>
          <a:noFill/>
        </p:spPr>
        <p:txBody>
          <a:bodyPr wrap="square" rtlCol="0">
            <a:spAutoFit/>
          </a:bodyPr>
          <a:lstStyle/>
          <a:p>
            <a:pPr algn="r"/>
            <a:r>
              <a:rPr lang="ru-RU" sz="2800" b="1" i="1" dirty="0" smtClean="0">
                <a:solidFill>
                  <a:srgbClr val="960000"/>
                </a:solidFill>
                <a:latin typeface="Times New Roman" panose="02020603050405020304" pitchFamily="18" charset="0"/>
                <a:cs typeface="Times New Roman" panose="02020603050405020304" pitchFamily="18" charset="0"/>
              </a:rPr>
              <a:t>Утрата идеалов</a:t>
            </a:r>
            <a:endParaRPr lang="ru-RU" sz="2800" b="1" i="1" dirty="0">
              <a:solidFill>
                <a:srgbClr val="960000"/>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8326582" y="3519055"/>
            <a:ext cx="3449782" cy="954107"/>
          </a:xfrm>
          <a:prstGeom prst="rect">
            <a:avLst/>
          </a:prstGeom>
          <a:noFill/>
        </p:spPr>
        <p:txBody>
          <a:bodyPr wrap="square" rtlCol="0">
            <a:spAutoFit/>
          </a:bodyPr>
          <a:lstStyle/>
          <a:p>
            <a:pPr algn="r"/>
            <a:r>
              <a:rPr lang="ru-RU" sz="2800" b="1" i="1" dirty="0" smtClean="0">
                <a:solidFill>
                  <a:srgbClr val="960000"/>
                </a:solidFill>
                <a:latin typeface="Times New Roman" panose="02020603050405020304" pitchFamily="18" charset="0"/>
                <a:cs typeface="Times New Roman" panose="02020603050405020304" pitchFamily="18" charset="0"/>
              </a:rPr>
              <a:t>Потребительская мораль</a:t>
            </a:r>
            <a:endParaRPr lang="ru-RU" sz="2800" b="1" i="1" dirty="0">
              <a:solidFill>
                <a:srgbClr val="960000"/>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7994073" y="4862945"/>
            <a:ext cx="3906982" cy="954107"/>
          </a:xfrm>
          <a:prstGeom prst="rect">
            <a:avLst/>
          </a:prstGeom>
          <a:noFill/>
        </p:spPr>
        <p:txBody>
          <a:bodyPr wrap="square" rtlCol="0">
            <a:spAutoFit/>
          </a:bodyPr>
          <a:lstStyle/>
          <a:p>
            <a:pPr algn="r"/>
            <a:r>
              <a:rPr lang="ru-RU" sz="2800" b="1" i="1" dirty="0" smtClean="0">
                <a:solidFill>
                  <a:srgbClr val="960000"/>
                </a:solidFill>
                <a:latin typeface="Times New Roman" panose="02020603050405020304" pitchFamily="18" charset="0"/>
                <a:cs typeface="Times New Roman" panose="02020603050405020304" pitchFamily="18" charset="0"/>
              </a:rPr>
              <a:t>Процесс индивидуализации</a:t>
            </a:r>
            <a:endParaRPr lang="ru-RU" sz="2800" b="1" i="1" dirty="0">
              <a:solidFill>
                <a:srgbClr val="960000"/>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2867891" y="5795901"/>
            <a:ext cx="6553200" cy="954107"/>
          </a:xfrm>
          <a:prstGeom prst="rect">
            <a:avLst/>
          </a:prstGeom>
          <a:noFill/>
        </p:spPr>
        <p:txBody>
          <a:bodyPr wrap="square" rtlCol="0">
            <a:spAutoFit/>
          </a:bodyPr>
          <a:lstStyle/>
          <a:p>
            <a:pPr algn="ctr"/>
            <a:r>
              <a:rPr lang="ru-RU" sz="2800" b="1" i="1" dirty="0" smtClean="0">
                <a:solidFill>
                  <a:srgbClr val="960000"/>
                </a:solidFill>
                <a:latin typeface="Times New Roman" panose="02020603050405020304" pitchFamily="18" charset="0"/>
                <a:cs typeface="Times New Roman" panose="02020603050405020304" pitchFamily="18" charset="0"/>
              </a:rPr>
              <a:t>Процесс вестернизации</a:t>
            </a:r>
          </a:p>
          <a:p>
            <a:r>
              <a:rPr lang="ru-RU" sz="2800" i="1" dirty="0" smtClean="0">
                <a:solidFill>
                  <a:srgbClr val="960000"/>
                </a:solidFill>
                <a:latin typeface="Times New Roman" panose="02020603050405020304" pitchFamily="18" charset="0"/>
                <a:cs typeface="Times New Roman" panose="02020603050405020304" pitchFamily="18" charset="0"/>
              </a:rPr>
              <a:t>(распространение западных ценностей)</a:t>
            </a:r>
            <a:endParaRPr lang="ru-RU" sz="2800" i="1" dirty="0">
              <a:solidFill>
                <a:srgbClr val="960000"/>
              </a:solidFill>
              <a:latin typeface="Times New Roman" panose="02020603050405020304" pitchFamily="18" charset="0"/>
              <a:cs typeface="Times New Roman" panose="02020603050405020304" pitchFamily="18" charset="0"/>
            </a:endParaRPr>
          </a:p>
        </p:txBody>
      </p:sp>
      <p:sp>
        <p:nvSpPr>
          <p:cNvPr id="20" name="Шеврон 19"/>
          <p:cNvSpPr/>
          <p:nvPr/>
        </p:nvSpPr>
        <p:spPr>
          <a:xfrm rot="1486840">
            <a:off x="4396426" y="2650896"/>
            <a:ext cx="528258" cy="400426"/>
          </a:xfrm>
          <a:prstGeom prst="chevron">
            <a:avLst/>
          </a:prstGeom>
          <a:solidFill>
            <a:srgbClr val="8E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6" name="Шеврон 25"/>
          <p:cNvSpPr/>
          <p:nvPr/>
        </p:nvSpPr>
        <p:spPr>
          <a:xfrm>
            <a:off x="4134690" y="3966727"/>
            <a:ext cx="528258" cy="400426"/>
          </a:xfrm>
          <a:prstGeom prst="chevron">
            <a:avLst/>
          </a:prstGeom>
          <a:solidFill>
            <a:srgbClr val="8E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7" name="Шеврон 26"/>
          <p:cNvSpPr/>
          <p:nvPr/>
        </p:nvSpPr>
        <p:spPr>
          <a:xfrm rot="18717023">
            <a:off x="4926740" y="4983058"/>
            <a:ext cx="528258" cy="400426"/>
          </a:xfrm>
          <a:prstGeom prst="chevron">
            <a:avLst/>
          </a:prstGeom>
          <a:solidFill>
            <a:srgbClr val="8E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8" name="Шеврон 27"/>
          <p:cNvSpPr/>
          <p:nvPr/>
        </p:nvSpPr>
        <p:spPr>
          <a:xfrm rot="9388100">
            <a:off x="7917355" y="2654362"/>
            <a:ext cx="528258" cy="400426"/>
          </a:xfrm>
          <a:prstGeom prst="chevron">
            <a:avLst/>
          </a:prstGeom>
          <a:solidFill>
            <a:srgbClr val="8E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9" name="Шеврон 28"/>
          <p:cNvSpPr/>
          <p:nvPr/>
        </p:nvSpPr>
        <p:spPr>
          <a:xfrm rot="10502475">
            <a:off x="8197801" y="3993192"/>
            <a:ext cx="528258" cy="400426"/>
          </a:xfrm>
          <a:prstGeom prst="chevron">
            <a:avLst/>
          </a:prstGeom>
          <a:solidFill>
            <a:srgbClr val="8E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30" name="Шеврон 29"/>
          <p:cNvSpPr/>
          <p:nvPr/>
        </p:nvSpPr>
        <p:spPr>
          <a:xfrm rot="12784071">
            <a:off x="7478296" y="4897939"/>
            <a:ext cx="528258" cy="400426"/>
          </a:xfrm>
          <a:prstGeom prst="chevron">
            <a:avLst/>
          </a:prstGeom>
          <a:solidFill>
            <a:srgbClr val="8E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extLst>
      <p:ext uri="{BB962C8B-B14F-4D97-AF65-F5344CB8AC3E}">
        <p14:creationId xmlns:p14="http://schemas.microsoft.com/office/powerpoint/2010/main" val="39641960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sp>
        <p:nvSpPr>
          <p:cNvPr id="7" name="TextBox 6"/>
          <p:cNvSpPr txBox="1"/>
          <p:nvPr/>
        </p:nvSpPr>
        <p:spPr>
          <a:xfrm>
            <a:off x="1343891" y="164892"/>
            <a:ext cx="10770665" cy="1077218"/>
          </a:xfrm>
          <a:prstGeom prst="rect">
            <a:avLst/>
          </a:prstGeom>
          <a:noFill/>
        </p:spPr>
        <p:txBody>
          <a:bodyPr wrap="square" rtlCol="0">
            <a:spAutoFit/>
          </a:bodyPr>
          <a:lstStyle/>
          <a:p>
            <a:pPr algn="ctr"/>
            <a:r>
              <a:rPr lang="ru-RU" sz="3200" b="1" i="1" dirty="0">
                <a:solidFill>
                  <a:srgbClr val="001642"/>
                </a:solidFill>
                <a:latin typeface="Times New Roman" panose="02020603050405020304" pitchFamily="18" charset="0"/>
                <a:cs typeface="Times New Roman" panose="02020603050405020304" pitchFamily="18" charset="0"/>
              </a:rPr>
              <a:t>Нормативно-правовое </a:t>
            </a:r>
            <a:r>
              <a:rPr lang="ru-RU" sz="3200" b="1" i="1" dirty="0" smtClean="0">
                <a:solidFill>
                  <a:srgbClr val="001642"/>
                </a:solidFill>
                <a:latin typeface="Times New Roman" panose="02020603050405020304" pitchFamily="18" charset="0"/>
                <a:cs typeface="Times New Roman" panose="02020603050405020304" pitchFamily="18" charset="0"/>
              </a:rPr>
              <a:t>обеспечение воспитательно </a:t>
            </a:r>
            <a:r>
              <a:rPr lang="ru-RU" sz="3200" b="1" i="1" dirty="0">
                <a:solidFill>
                  <a:srgbClr val="001642"/>
                </a:solidFill>
                <a:latin typeface="Times New Roman" panose="02020603050405020304" pitchFamily="18" charset="0"/>
                <a:cs typeface="Times New Roman" panose="02020603050405020304" pitchFamily="18" charset="0"/>
              </a:rPr>
              <a:t>- образовательной работы в ДОО </a:t>
            </a:r>
          </a:p>
        </p:txBody>
      </p:sp>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6397" y="300705"/>
            <a:ext cx="347494" cy="264002"/>
          </a:xfrm>
          <a:prstGeom prst="rect">
            <a:avLst/>
          </a:prstGeom>
        </p:spPr>
      </p:pic>
      <p:pic>
        <p:nvPicPr>
          <p:cNvPr id="10" name="Рисунок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410972">
            <a:off x="310760" y="1392817"/>
            <a:ext cx="3284409" cy="4994724"/>
          </a:xfrm>
          <a:prstGeom prst="rect">
            <a:avLst/>
          </a:prstGeom>
          <a:effectLst>
            <a:outerShdw blurRad="50800" dist="38100" dir="2700000" algn="tl" rotWithShape="0">
              <a:prstClr val="black">
                <a:alpha val="40000"/>
              </a:prstClr>
            </a:outerShdw>
          </a:effectLst>
        </p:spPr>
      </p:pic>
      <p:pic>
        <p:nvPicPr>
          <p:cNvPr id="11" name="Рисунок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70857" y="1633198"/>
            <a:ext cx="3205157" cy="4992959"/>
          </a:xfrm>
          <a:prstGeom prst="rect">
            <a:avLst/>
          </a:prstGeom>
          <a:effectLst>
            <a:outerShdw blurRad="50800" dist="38100" dir="2700000" algn="tl" rotWithShape="0">
              <a:prstClr val="black">
                <a:alpha val="40000"/>
              </a:prstClr>
            </a:outerShdw>
          </a:effectLst>
        </p:spPr>
      </p:pic>
      <p:pic>
        <p:nvPicPr>
          <p:cNvPr id="12" name="Рисунок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94940" y="1392021"/>
            <a:ext cx="3364910" cy="5088401"/>
          </a:xfrm>
          <a:prstGeom prst="rect">
            <a:avLst/>
          </a:prstGeom>
          <a:effectLst>
            <a:outerShdw blurRad="50800" dist="38100" dir="2700000" algn="tl" rotWithShape="0">
              <a:prstClr val="black">
                <a:alpha val="40000"/>
              </a:prstClr>
            </a:outerShdw>
          </a:effectLst>
        </p:spPr>
      </p:pic>
      <p:pic>
        <p:nvPicPr>
          <p:cNvPr id="13" name="Рисунок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75542">
            <a:off x="8619212" y="1716321"/>
            <a:ext cx="3377357" cy="470946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565248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sp>
        <p:nvSpPr>
          <p:cNvPr id="8" name="TextBox 7"/>
          <p:cNvSpPr txBox="1"/>
          <p:nvPr/>
        </p:nvSpPr>
        <p:spPr>
          <a:xfrm>
            <a:off x="1440088" y="119921"/>
            <a:ext cx="10463154" cy="1569660"/>
          </a:xfrm>
          <a:prstGeom prst="rect">
            <a:avLst/>
          </a:prstGeom>
          <a:noFill/>
        </p:spPr>
        <p:txBody>
          <a:bodyPr wrap="square" rtlCol="0">
            <a:spAutoFit/>
          </a:bodyPr>
          <a:lstStyle/>
          <a:p>
            <a:pPr algn="ctr"/>
            <a:r>
              <a:rPr lang="ru-RU" sz="3200" b="1" i="1" dirty="0">
                <a:solidFill>
                  <a:srgbClr val="001642"/>
                </a:solidFill>
                <a:latin typeface="Times New Roman" panose="02020603050405020304" pitchFamily="18" charset="0"/>
                <a:cs typeface="Times New Roman" panose="02020603050405020304" pitchFamily="18" charset="0"/>
              </a:rPr>
              <a:t>Научно-методическое обеспечение воспитательно - образовательной работы в ДОО </a:t>
            </a:r>
          </a:p>
          <a:p>
            <a:pPr algn="ctr"/>
            <a:r>
              <a:rPr lang="ru-RU" sz="3200" b="1" i="1" dirty="0" smtClean="0">
                <a:solidFill>
                  <a:srgbClr val="001642"/>
                </a:solidFill>
                <a:latin typeface="Times New Roman" panose="02020603050405020304" pitchFamily="18" charset="0"/>
                <a:cs typeface="Times New Roman" panose="02020603050405020304" pitchFamily="18" charset="0"/>
              </a:rPr>
              <a:t>  </a:t>
            </a:r>
            <a:endParaRPr lang="ru-RU" sz="3200" b="1" i="1" dirty="0">
              <a:solidFill>
                <a:srgbClr val="001642"/>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333" y="245260"/>
            <a:ext cx="439754" cy="334095"/>
          </a:xfrm>
          <a:prstGeom prst="rect">
            <a:avLst/>
          </a:prstGeom>
        </p:spPr>
      </p:pic>
      <p:pic>
        <p:nvPicPr>
          <p:cNvPr id="12" name="Рисунок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399887">
            <a:off x="341050" y="1383056"/>
            <a:ext cx="3811616" cy="5154071"/>
          </a:xfrm>
          <a:prstGeom prst="rect">
            <a:avLst/>
          </a:prstGeom>
          <a:effectLst>
            <a:outerShdw blurRad="50800" dist="38100" dir="2700000" algn="tl" rotWithShape="0">
              <a:prstClr val="black">
                <a:alpha val="40000"/>
              </a:prstClr>
            </a:outerShdw>
          </a:effectLst>
        </p:spPr>
      </p:pic>
      <p:pic>
        <p:nvPicPr>
          <p:cNvPr id="13" name="Рисунок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16586" y="1773137"/>
            <a:ext cx="3393696" cy="4832795"/>
          </a:xfrm>
          <a:prstGeom prst="rect">
            <a:avLst/>
          </a:prstGeom>
          <a:effectLst>
            <a:outerShdw blurRad="50800" dist="38100" dir="2700000" algn="tl" rotWithShape="0">
              <a:prstClr val="black">
                <a:alpha val="40000"/>
              </a:prstClr>
            </a:outerShdw>
          </a:effectLst>
        </p:spPr>
      </p:pic>
      <p:pic>
        <p:nvPicPr>
          <p:cNvPr id="14" name="Рисунок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54382" y="1480155"/>
            <a:ext cx="3600859" cy="5125778"/>
          </a:xfrm>
          <a:prstGeom prst="rect">
            <a:avLst/>
          </a:prstGeom>
          <a:effectLst>
            <a:outerShdw blurRad="50800" dist="38100" dir="2700000" algn="tl" rotWithShape="0">
              <a:prstClr val="black">
                <a:alpha val="40000"/>
              </a:prstClr>
            </a:outerShdw>
          </a:effectLst>
        </p:spPr>
      </p:pic>
      <p:pic>
        <p:nvPicPr>
          <p:cNvPr id="2" name="Рисунок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30344">
            <a:off x="8272817" y="1384080"/>
            <a:ext cx="3622725" cy="514405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287100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31705" y="176994"/>
            <a:ext cx="2952729" cy="433922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6" name="TextBox 5"/>
          <p:cNvSpPr txBox="1"/>
          <p:nvPr/>
        </p:nvSpPr>
        <p:spPr>
          <a:xfrm>
            <a:off x="1010653" y="641684"/>
            <a:ext cx="7684168" cy="4278094"/>
          </a:xfrm>
          <a:prstGeom prst="rect">
            <a:avLst/>
          </a:prstGeom>
          <a:noFill/>
        </p:spPr>
        <p:txBody>
          <a:bodyPr wrap="square" rtlCol="0">
            <a:spAutoFit/>
          </a:bodyPr>
          <a:lstStyle/>
          <a:p>
            <a:r>
              <a:rPr lang="ru-RU" sz="2400" b="1" i="1" dirty="0" smtClean="0">
                <a:solidFill>
                  <a:srgbClr val="001642"/>
                </a:solidFill>
                <a:latin typeface="Times New Roman" panose="02020603050405020304" pitchFamily="18" charset="0"/>
                <a:cs typeface="Times New Roman" panose="02020603050405020304" pitchFamily="18" charset="0"/>
              </a:rPr>
              <a:t>                                                      Нестеренко </a:t>
            </a:r>
            <a:r>
              <a:rPr lang="ru-RU" sz="2400" b="1" i="1" dirty="0">
                <a:solidFill>
                  <a:srgbClr val="001642"/>
                </a:solidFill>
                <a:latin typeface="Times New Roman" panose="02020603050405020304" pitchFamily="18" charset="0"/>
                <a:cs typeface="Times New Roman" panose="02020603050405020304" pitchFamily="18" charset="0"/>
              </a:rPr>
              <a:t>А.В</a:t>
            </a:r>
            <a:r>
              <a:rPr lang="ru-RU" sz="2400" b="1" i="1" dirty="0" smtClean="0">
                <a:solidFill>
                  <a:srgbClr val="001642"/>
                </a:solidFill>
                <a:latin typeface="Times New Roman" panose="02020603050405020304" pitchFamily="18" charset="0"/>
                <a:cs typeface="Times New Roman" panose="02020603050405020304" pitchFamily="18" charset="0"/>
              </a:rPr>
              <a:t>.</a:t>
            </a:r>
          </a:p>
          <a:p>
            <a:pPr algn="r"/>
            <a:r>
              <a:rPr lang="ru-RU" sz="2400" b="1" i="1" dirty="0" smtClean="0">
                <a:solidFill>
                  <a:srgbClr val="001642"/>
                </a:solidFill>
                <a:latin typeface="Times New Roman" panose="02020603050405020304" pitchFamily="18" charset="0"/>
                <a:cs typeface="Times New Roman" panose="02020603050405020304" pitchFamily="18" charset="0"/>
              </a:rPr>
              <a:t> </a:t>
            </a:r>
          </a:p>
          <a:p>
            <a:pPr algn="ctr"/>
            <a:endParaRPr lang="ru-RU" sz="3200" b="1" i="1" dirty="0" smtClean="0">
              <a:solidFill>
                <a:srgbClr val="001642"/>
              </a:solidFill>
              <a:latin typeface="Times New Roman" panose="02020603050405020304" pitchFamily="18" charset="0"/>
              <a:cs typeface="Times New Roman" panose="02020603050405020304" pitchFamily="18" charset="0"/>
            </a:endParaRPr>
          </a:p>
          <a:p>
            <a:pPr algn="ctr"/>
            <a:r>
              <a:rPr lang="ru-RU" sz="3200" b="1" i="1" dirty="0" smtClean="0">
                <a:solidFill>
                  <a:srgbClr val="001642"/>
                </a:solidFill>
                <a:latin typeface="Times New Roman" panose="02020603050405020304" pitchFamily="18" charset="0"/>
                <a:cs typeface="Times New Roman" panose="02020603050405020304" pitchFamily="18" charset="0"/>
              </a:rPr>
              <a:t>Сказочный </a:t>
            </a:r>
            <a:r>
              <a:rPr lang="ru-RU" sz="3200" b="1" i="1" dirty="0">
                <a:solidFill>
                  <a:srgbClr val="001642"/>
                </a:solidFill>
                <a:latin typeface="Times New Roman" panose="02020603050405020304" pitchFamily="18" charset="0"/>
                <a:cs typeface="Times New Roman" panose="02020603050405020304" pitchFamily="18" charset="0"/>
              </a:rPr>
              <a:t>мир </a:t>
            </a:r>
          </a:p>
          <a:p>
            <a:pPr algn="ctr"/>
            <a:r>
              <a:rPr lang="ru-RU" sz="3200" b="1" i="1" dirty="0">
                <a:solidFill>
                  <a:srgbClr val="001642"/>
                </a:solidFill>
                <a:latin typeface="Times New Roman" panose="02020603050405020304" pitchFamily="18" charset="0"/>
                <a:cs typeface="Times New Roman" panose="02020603050405020304" pitchFamily="18" charset="0"/>
              </a:rPr>
              <a:t> </a:t>
            </a:r>
          </a:p>
          <a:p>
            <a:pPr algn="ctr"/>
            <a:r>
              <a:rPr lang="ru-RU" sz="3200" b="1" i="1" dirty="0">
                <a:solidFill>
                  <a:srgbClr val="001642"/>
                </a:solidFill>
                <a:latin typeface="Times New Roman" panose="02020603050405020304" pitchFamily="18" charset="0"/>
                <a:cs typeface="Times New Roman" panose="02020603050405020304" pitchFamily="18" charset="0"/>
              </a:rPr>
              <a:t>Программа</a:t>
            </a:r>
          </a:p>
          <a:p>
            <a:pPr algn="ctr"/>
            <a:r>
              <a:rPr lang="ru-RU" sz="3200" b="1" i="1" dirty="0">
                <a:solidFill>
                  <a:srgbClr val="001642"/>
                </a:solidFill>
                <a:latin typeface="Times New Roman" panose="02020603050405020304" pitchFamily="18" charset="0"/>
                <a:cs typeface="Times New Roman" panose="02020603050405020304" pitchFamily="18" charset="0"/>
              </a:rPr>
              <a:t>духовно-нравственного </a:t>
            </a:r>
            <a:endParaRPr lang="ru-RU" sz="3200" b="1" i="1" dirty="0" smtClean="0">
              <a:solidFill>
                <a:srgbClr val="001642"/>
              </a:solidFill>
              <a:latin typeface="Times New Roman" panose="02020603050405020304" pitchFamily="18" charset="0"/>
              <a:cs typeface="Times New Roman" panose="02020603050405020304" pitchFamily="18" charset="0"/>
            </a:endParaRPr>
          </a:p>
          <a:p>
            <a:pPr algn="ctr"/>
            <a:r>
              <a:rPr lang="ru-RU" sz="3200" b="1" i="1" dirty="0" smtClean="0">
                <a:solidFill>
                  <a:srgbClr val="001642"/>
                </a:solidFill>
                <a:latin typeface="Times New Roman" panose="02020603050405020304" pitchFamily="18" charset="0"/>
                <a:cs typeface="Times New Roman" panose="02020603050405020304" pitchFamily="18" charset="0"/>
              </a:rPr>
              <a:t>воспитания и </a:t>
            </a:r>
            <a:r>
              <a:rPr lang="ru-RU" sz="3200" b="1" i="1" dirty="0">
                <a:solidFill>
                  <a:srgbClr val="001642"/>
                </a:solidFill>
                <a:latin typeface="Times New Roman" panose="02020603050405020304" pitchFamily="18" charset="0"/>
                <a:cs typeface="Times New Roman" panose="02020603050405020304" pitchFamily="18" charset="0"/>
              </a:rPr>
              <a:t>развития </a:t>
            </a:r>
            <a:r>
              <a:rPr lang="ru-RU" sz="3200" b="1" i="1" dirty="0" smtClean="0">
                <a:solidFill>
                  <a:srgbClr val="001642"/>
                </a:solidFill>
                <a:latin typeface="Times New Roman" panose="02020603050405020304" pitchFamily="18" charset="0"/>
                <a:cs typeface="Times New Roman" panose="02020603050405020304" pitchFamily="18" charset="0"/>
              </a:rPr>
              <a:t>детей</a:t>
            </a:r>
          </a:p>
          <a:p>
            <a:pPr algn="ctr"/>
            <a:r>
              <a:rPr lang="ru-RU" sz="3200" b="1" i="1" dirty="0" smtClean="0">
                <a:solidFill>
                  <a:srgbClr val="001642"/>
                </a:solidFill>
                <a:latin typeface="Times New Roman" panose="02020603050405020304" pitchFamily="18" charset="0"/>
                <a:cs typeface="Times New Roman" panose="02020603050405020304" pitchFamily="18" charset="0"/>
              </a:rPr>
              <a:t> </a:t>
            </a:r>
            <a:r>
              <a:rPr lang="ru-RU" sz="3200" b="1" i="1" dirty="0">
                <a:solidFill>
                  <a:srgbClr val="001642"/>
                </a:solidFill>
                <a:latin typeface="Times New Roman" panose="02020603050405020304" pitchFamily="18" charset="0"/>
                <a:cs typeface="Times New Roman" panose="02020603050405020304" pitchFamily="18" charset="0"/>
              </a:rPr>
              <a:t>дошкольного возраста</a:t>
            </a:r>
          </a:p>
        </p:txBody>
      </p:sp>
      <p:sp>
        <p:nvSpPr>
          <p:cNvPr id="7" name="TextBox 6"/>
          <p:cNvSpPr txBox="1"/>
          <p:nvPr/>
        </p:nvSpPr>
        <p:spPr>
          <a:xfrm>
            <a:off x="1684422" y="5662863"/>
            <a:ext cx="6063915" cy="1015663"/>
          </a:xfrm>
          <a:prstGeom prst="rect">
            <a:avLst/>
          </a:prstGeom>
          <a:noFill/>
        </p:spPr>
        <p:txBody>
          <a:bodyPr wrap="square" rtlCol="0">
            <a:spAutoFit/>
          </a:bodyPr>
          <a:lstStyle/>
          <a:p>
            <a:pPr algn="r"/>
            <a:r>
              <a:rPr lang="ru-RU" sz="2400" b="1" i="1" dirty="0" smtClean="0">
                <a:solidFill>
                  <a:srgbClr val="001642"/>
                </a:solidFill>
                <a:latin typeface="Times New Roman" panose="02020603050405020304" pitchFamily="18" charset="0"/>
                <a:cs typeface="Times New Roman" panose="02020603050405020304" pitchFamily="18" charset="0"/>
              </a:rPr>
              <a:t>Выполнила студентка 123 группы:</a:t>
            </a:r>
          </a:p>
          <a:p>
            <a:pPr algn="r"/>
            <a:endParaRPr lang="ru-RU" b="1" i="1" dirty="0" smtClean="0">
              <a:solidFill>
                <a:srgbClr val="001642"/>
              </a:solidFill>
              <a:latin typeface="Times New Roman" panose="02020603050405020304" pitchFamily="18" charset="0"/>
              <a:cs typeface="Times New Roman" panose="02020603050405020304" pitchFamily="18" charset="0"/>
            </a:endParaRPr>
          </a:p>
          <a:p>
            <a:pPr algn="r"/>
            <a:endParaRPr lang="ru-RU" b="1" i="1" dirty="0">
              <a:solidFill>
                <a:srgbClr val="001642"/>
              </a:solidFill>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06266" y="2245628"/>
            <a:ext cx="3183627" cy="4432898"/>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40389753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sp>
        <p:nvSpPr>
          <p:cNvPr id="2" name="TextBox 1"/>
          <p:cNvSpPr txBox="1"/>
          <p:nvPr/>
        </p:nvSpPr>
        <p:spPr>
          <a:xfrm>
            <a:off x="3043003" y="193965"/>
            <a:ext cx="6729902" cy="584775"/>
          </a:xfrm>
          <a:prstGeom prst="rect">
            <a:avLst/>
          </a:prstGeom>
          <a:noFill/>
        </p:spPr>
        <p:txBody>
          <a:bodyPr wrap="square" rtlCol="0">
            <a:spAutoFit/>
          </a:bodyPr>
          <a:lstStyle/>
          <a:p>
            <a:pPr algn="ctr"/>
            <a:r>
              <a:rPr lang="ru-RU" sz="3200" b="1" i="1" dirty="0" smtClean="0">
                <a:solidFill>
                  <a:srgbClr val="001642"/>
                </a:solidFill>
                <a:latin typeface="Times New Roman" panose="02020603050405020304" pitchFamily="18" charset="0"/>
                <a:cs typeface="Times New Roman" panose="02020603050405020304" pitchFamily="18" charset="0"/>
              </a:rPr>
              <a:t>Задачи нравственного воспитания</a:t>
            </a:r>
            <a:endParaRPr lang="ru-RU" sz="3200" b="1" i="1" dirty="0">
              <a:solidFill>
                <a:srgbClr val="001642"/>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3714" y="342274"/>
            <a:ext cx="379289" cy="288158"/>
          </a:xfrm>
          <a:prstGeom prst="rect">
            <a:avLst/>
          </a:prstGeom>
        </p:spPr>
      </p:pic>
      <p:sp>
        <p:nvSpPr>
          <p:cNvPr id="3" name="TextBox 2"/>
          <p:cNvSpPr txBox="1"/>
          <p:nvPr/>
        </p:nvSpPr>
        <p:spPr>
          <a:xfrm>
            <a:off x="1064303" y="1588957"/>
            <a:ext cx="6460759" cy="5232999"/>
          </a:xfrm>
          <a:prstGeom prst="rect">
            <a:avLst/>
          </a:prstGeom>
          <a:noFill/>
        </p:spPr>
        <p:txBody>
          <a:bodyPr wrap="square" rtlCol="0">
            <a:spAutoFit/>
          </a:bodyPr>
          <a:lstStyle/>
          <a:p>
            <a:pPr algn="just"/>
            <a:r>
              <a:rPr lang="ru-RU" sz="2800" i="1" dirty="0" smtClean="0">
                <a:solidFill>
                  <a:srgbClr val="001642"/>
                </a:solidFill>
                <a:latin typeface="Times New Roman" panose="02020603050405020304" pitchFamily="18" charset="0"/>
                <a:cs typeface="Times New Roman" panose="02020603050405020304" pitchFamily="18" charset="0"/>
              </a:rPr>
              <a:t>положительных </a:t>
            </a:r>
            <a:r>
              <a:rPr lang="ru-RU" sz="2800" i="1" dirty="0">
                <a:solidFill>
                  <a:srgbClr val="001642"/>
                </a:solidFill>
                <a:latin typeface="Times New Roman" panose="02020603050405020304" pitchFamily="18" charset="0"/>
                <a:cs typeface="Times New Roman" panose="02020603050405020304" pitchFamily="18" charset="0"/>
              </a:rPr>
              <a:t>взаимоотношений, самостоятельности;</a:t>
            </a:r>
          </a:p>
          <a:p>
            <a:pPr algn="just"/>
            <a:r>
              <a:rPr lang="ru-RU" sz="2800" b="1" i="1" dirty="0">
                <a:solidFill>
                  <a:srgbClr val="001642"/>
                </a:solidFill>
                <a:latin typeface="Times New Roman" panose="02020603050405020304" pitchFamily="18" charset="0"/>
                <a:cs typeface="Times New Roman" panose="02020603050405020304" pitchFamily="18" charset="0"/>
              </a:rPr>
              <a:t>2. Формирование нравственных чувств и отношений, </a:t>
            </a:r>
            <a:r>
              <a:rPr lang="ru-RU" sz="2800" i="1" dirty="0">
                <a:solidFill>
                  <a:srgbClr val="001642"/>
                </a:solidFill>
                <a:latin typeface="Times New Roman" panose="02020603050405020304" pitchFamily="18" charset="0"/>
                <a:cs typeface="Times New Roman" panose="02020603050405020304" pitchFamily="18" charset="0"/>
              </a:rPr>
              <a:t>то есть воспитание первых гуманных чувств: доброта, заботливость, внимательность, доброжелательность. </a:t>
            </a:r>
            <a:endParaRPr lang="ru-RU" sz="2800" i="1" dirty="0" smtClean="0">
              <a:solidFill>
                <a:srgbClr val="001642"/>
              </a:solidFill>
              <a:latin typeface="Times New Roman" panose="02020603050405020304" pitchFamily="18" charset="0"/>
              <a:cs typeface="Times New Roman" panose="02020603050405020304" pitchFamily="18" charset="0"/>
            </a:endParaRPr>
          </a:p>
          <a:p>
            <a:pPr algn="just"/>
            <a:r>
              <a:rPr lang="ru-RU" sz="2800" b="1" i="1" dirty="0" smtClean="0">
                <a:solidFill>
                  <a:srgbClr val="001642"/>
                </a:solidFill>
                <a:latin typeface="Times New Roman" panose="02020603050405020304" pitchFamily="18" charset="0"/>
                <a:cs typeface="Times New Roman" panose="02020603050405020304" pitchFamily="18" charset="0"/>
              </a:rPr>
              <a:t>3</a:t>
            </a:r>
            <a:r>
              <a:rPr lang="ru-RU" sz="2800" b="1" i="1" dirty="0">
                <a:solidFill>
                  <a:srgbClr val="001642"/>
                </a:solidFill>
                <a:latin typeface="Times New Roman" panose="02020603050405020304" pitchFamily="18" charset="0"/>
                <a:cs typeface="Times New Roman" panose="02020603050405020304" pitchFamily="18" charset="0"/>
              </a:rPr>
              <a:t>. Формирование нравственного сознания, </a:t>
            </a:r>
            <a:r>
              <a:rPr lang="ru-RU" sz="2800" i="1" dirty="0">
                <a:solidFill>
                  <a:srgbClr val="001642"/>
                </a:solidFill>
                <a:latin typeface="Times New Roman" panose="02020603050405020304" pitchFamily="18" charset="0"/>
                <a:cs typeface="Times New Roman" panose="02020603050405020304" pitchFamily="18" charset="0"/>
              </a:rPr>
              <a:t>то есть первых нравственных убеждений, которые должны стать регуляторами действий и поступков человека.</a:t>
            </a:r>
          </a:p>
        </p:txBody>
      </p:sp>
      <p:pic>
        <p:nvPicPr>
          <p:cNvPr id="6" name="Рисунок 5"/>
          <p:cNvPicPr>
            <a:picLocks noChangeAspect="1"/>
          </p:cNvPicPr>
          <p:nvPr/>
        </p:nvPicPr>
        <p:blipFill rotWithShape="1">
          <a:blip r:embed="rId5">
            <a:extLst>
              <a:ext uri="{28A0092B-C50C-407E-A947-70E740481C1C}">
                <a14:useLocalDpi xmlns:a14="http://schemas.microsoft.com/office/drawing/2010/main" val="0"/>
              </a:ext>
            </a:extLst>
          </a:blip>
          <a:srcRect l="15189" t="4878" r="29359"/>
          <a:stretch/>
        </p:blipFill>
        <p:spPr>
          <a:xfrm>
            <a:off x="7730382" y="1806526"/>
            <a:ext cx="4244467" cy="4849105"/>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8" name="TextBox 7"/>
          <p:cNvSpPr txBox="1"/>
          <p:nvPr/>
        </p:nvSpPr>
        <p:spPr>
          <a:xfrm>
            <a:off x="1064303" y="778740"/>
            <a:ext cx="10910546" cy="954107"/>
          </a:xfrm>
          <a:prstGeom prst="rect">
            <a:avLst/>
          </a:prstGeom>
          <a:noFill/>
        </p:spPr>
        <p:txBody>
          <a:bodyPr wrap="square" rtlCol="0">
            <a:spAutoFit/>
          </a:bodyPr>
          <a:lstStyle/>
          <a:p>
            <a:r>
              <a:rPr lang="ru-RU" sz="2800" b="1" i="1" dirty="0">
                <a:solidFill>
                  <a:srgbClr val="001642"/>
                </a:solidFill>
                <a:latin typeface="Times New Roman" panose="02020603050405020304" pitchFamily="18" charset="0"/>
                <a:cs typeface="Times New Roman" panose="02020603050405020304" pitchFamily="18" charset="0"/>
              </a:rPr>
              <a:t>1. Формирование нравственного поведения, </a:t>
            </a:r>
            <a:r>
              <a:rPr lang="ru-RU" sz="2800" i="1" dirty="0">
                <a:solidFill>
                  <a:srgbClr val="001642"/>
                </a:solidFill>
                <a:latin typeface="Times New Roman" panose="02020603050405020304" pitchFamily="18" charset="0"/>
                <a:cs typeface="Times New Roman" panose="02020603050405020304" pitchFamily="18" charset="0"/>
              </a:rPr>
              <a:t>то есть элементарных навыков организованного, </a:t>
            </a:r>
            <a:r>
              <a:rPr lang="ru-RU" sz="2800" i="1" dirty="0" smtClean="0">
                <a:solidFill>
                  <a:srgbClr val="001642"/>
                </a:solidFill>
                <a:latin typeface="Times New Roman" panose="02020603050405020304" pitchFamily="18" charset="0"/>
                <a:cs typeface="Times New Roman" panose="02020603050405020304" pitchFamily="18" charset="0"/>
              </a:rPr>
              <a:t>дисциплинированного </a:t>
            </a:r>
            <a:r>
              <a:rPr lang="ru-RU" sz="2800" i="1" dirty="0">
                <a:solidFill>
                  <a:srgbClr val="001642"/>
                </a:solidFill>
                <a:latin typeface="Times New Roman" panose="02020603050405020304" pitchFamily="18" charset="0"/>
                <a:cs typeface="Times New Roman" panose="02020603050405020304" pitchFamily="18" charset="0"/>
              </a:rPr>
              <a:t>поведения, </a:t>
            </a:r>
            <a:endParaRPr lang="ru-RU" dirty="0"/>
          </a:p>
        </p:txBody>
      </p:sp>
    </p:spTree>
    <p:extLst>
      <p:ext uri="{BB962C8B-B14F-4D97-AF65-F5344CB8AC3E}">
        <p14:creationId xmlns:p14="http://schemas.microsoft.com/office/powerpoint/2010/main" val="11702253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03828" y="200967"/>
            <a:ext cx="406326" cy="308699"/>
          </a:xfrm>
          <a:prstGeom prst="rect">
            <a:avLst/>
          </a:prstGeom>
        </p:spPr>
      </p:pic>
      <p:sp>
        <p:nvSpPr>
          <p:cNvPr id="2" name="TextBox 1"/>
          <p:cNvSpPr txBox="1"/>
          <p:nvPr/>
        </p:nvSpPr>
        <p:spPr>
          <a:xfrm>
            <a:off x="2025748" y="98475"/>
            <a:ext cx="9456718" cy="584775"/>
          </a:xfrm>
          <a:prstGeom prst="rect">
            <a:avLst/>
          </a:prstGeom>
          <a:noFill/>
        </p:spPr>
        <p:txBody>
          <a:bodyPr wrap="square" rtlCol="0">
            <a:spAutoFit/>
          </a:bodyPr>
          <a:lstStyle/>
          <a:p>
            <a:pPr algn="ctr"/>
            <a:r>
              <a:rPr lang="en-US" sz="3200" b="1" i="1" dirty="0" smtClean="0">
                <a:solidFill>
                  <a:srgbClr val="001642"/>
                </a:solidFill>
                <a:latin typeface="Times New Roman" panose="02020603050405020304" pitchFamily="18" charset="0"/>
                <a:cs typeface="Times New Roman" panose="02020603050405020304" pitchFamily="18" charset="0"/>
              </a:rPr>
              <a:t>I</a:t>
            </a:r>
            <a:r>
              <a:rPr lang="ru-RU" sz="3200" b="1" i="1" dirty="0" smtClean="0">
                <a:solidFill>
                  <a:srgbClr val="001642"/>
                </a:solidFill>
                <a:latin typeface="Times New Roman" panose="02020603050405020304" pitchFamily="18" charset="0"/>
                <a:cs typeface="Times New Roman" panose="02020603050405020304" pitchFamily="18" charset="0"/>
              </a:rPr>
              <a:t>. Принципы </a:t>
            </a:r>
            <a:r>
              <a:rPr lang="ru-RU" sz="3200" b="1" i="1" dirty="0">
                <a:solidFill>
                  <a:srgbClr val="001642"/>
                </a:solidFill>
                <a:latin typeface="Times New Roman" panose="02020603050405020304" pitchFamily="18" charset="0"/>
                <a:cs typeface="Times New Roman" panose="02020603050405020304" pitchFamily="18" charset="0"/>
              </a:rPr>
              <a:t>духовно-нравственного </a:t>
            </a:r>
            <a:r>
              <a:rPr lang="ru-RU" sz="3200" b="1" i="1" dirty="0" smtClean="0">
                <a:solidFill>
                  <a:srgbClr val="001642"/>
                </a:solidFill>
                <a:latin typeface="Times New Roman" panose="02020603050405020304" pitchFamily="18" charset="0"/>
                <a:cs typeface="Times New Roman" panose="02020603050405020304" pitchFamily="18" charset="0"/>
              </a:rPr>
              <a:t>воспитания:</a:t>
            </a:r>
            <a:endParaRPr lang="ru-RU" sz="3200" i="1" dirty="0">
              <a:solidFill>
                <a:srgbClr val="001642"/>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019331" y="899410"/>
            <a:ext cx="6850505" cy="5693866"/>
          </a:xfrm>
          <a:prstGeom prst="rect">
            <a:avLst/>
          </a:prstGeom>
          <a:noFill/>
        </p:spPr>
        <p:txBody>
          <a:bodyPr wrap="square" rtlCol="0">
            <a:spAutoFit/>
          </a:bodyPr>
          <a:lstStyle/>
          <a:p>
            <a:pPr marL="457200" indent="-457200" algn="just">
              <a:buFont typeface="Wingdings" panose="05000000000000000000" pitchFamily="2" charset="2"/>
              <a:buChar char="ü"/>
            </a:pPr>
            <a:r>
              <a:rPr lang="ru-RU" sz="2800" b="1" i="1" dirty="0" smtClean="0">
                <a:solidFill>
                  <a:srgbClr val="001642"/>
                </a:solidFill>
                <a:latin typeface="Times New Roman" panose="02020603050405020304" pitchFamily="18" charset="0"/>
                <a:cs typeface="Times New Roman" panose="02020603050405020304" pitchFamily="18" charset="0"/>
              </a:rPr>
              <a:t>основной </a:t>
            </a:r>
            <a:r>
              <a:rPr lang="ru-RU" sz="2800" b="1" i="1" dirty="0">
                <a:solidFill>
                  <a:srgbClr val="001642"/>
                </a:solidFill>
                <a:latin typeface="Times New Roman" panose="02020603050405020304" pitchFamily="18" charset="0"/>
                <a:cs typeface="Times New Roman" panose="02020603050405020304" pitchFamily="18" charset="0"/>
              </a:rPr>
              <a:t>принцип духовно-нравственного воспитания </a:t>
            </a:r>
            <a:r>
              <a:rPr lang="ru-RU" sz="2800" i="1" dirty="0">
                <a:solidFill>
                  <a:srgbClr val="001642"/>
                </a:solidFill>
                <a:latin typeface="Times New Roman" panose="02020603050405020304" pitchFamily="18" charset="0"/>
                <a:cs typeface="Times New Roman" panose="02020603050405020304" pitchFamily="18" charset="0"/>
              </a:rPr>
              <a:t>- построение жизни на основе требований христианского совершенства (свободное признание правила - «Уклонись от зла и сотвори благо</a:t>
            </a:r>
            <a:r>
              <a:rPr lang="ru-RU" sz="2800" i="1" dirty="0" smtClean="0">
                <a:solidFill>
                  <a:srgbClr val="001642"/>
                </a:solidFill>
                <a:latin typeface="Times New Roman" panose="02020603050405020304" pitchFamily="18" charset="0"/>
                <a:cs typeface="Times New Roman" panose="02020603050405020304" pitchFamily="18" charset="0"/>
              </a:rPr>
              <a:t>»); </a:t>
            </a:r>
            <a:endParaRPr lang="ru-RU" sz="2800" i="1" dirty="0">
              <a:solidFill>
                <a:srgbClr val="001642"/>
              </a:solidFill>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800" b="1" i="1" dirty="0" smtClean="0">
                <a:solidFill>
                  <a:srgbClr val="001642"/>
                </a:solidFill>
                <a:latin typeface="Times New Roman" panose="02020603050405020304" pitchFamily="18" charset="0"/>
                <a:cs typeface="Times New Roman" panose="02020603050405020304" pitchFamily="18" charset="0"/>
              </a:rPr>
              <a:t>гуманистической направленности воспитания;</a:t>
            </a:r>
            <a:endParaRPr lang="ru-RU" sz="2800" i="1" dirty="0">
              <a:solidFill>
                <a:srgbClr val="001642"/>
              </a:solidFill>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800" b="1" i="1" dirty="0">
                <a:solidFill>
                  <a:srgbClr val="001642"/>
                </a:solidFill>
                <a:latin typeface="Times New Roman" panose="02020603050405020304" pitchFamily="18" charset="0"/>
                <a:cs typeface="Times New Roman" panose="02020603050405020304" pitchFamily="18" charset="0"/>
              </a:rPr>
              <a:t>п</a:t>
            </a:r>
            <a:r>
              <a:rPr lang="ru-RU" sz="2800" b="1" i="1" dirty="0" smtClean="0">
                <a:solidFill>
                  <a:srgbClr val="001642"/>
                </a:solidFill>
                <a:latin typeface="Times New Roman" panose="02020603050405020304" pitchFamily="18" charset="0"/>
                <a:cs typeface="Times New Roman" panose="02020603050405020304" pitchFamily="18" charset="0"/>
              </a:rPr>
              <a:t>риродосообразности;</a:t>
            </a:r>
            <a:endParaRPr lang="ru-RU" sz="2800" i="1" dirty="0">
              <a:solidFill>
                <a:srgbClr val="001642"/>
              </a:solidFill>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800" b="1" i="1" dirty="0">
                <a:solidFill>
                  <a:srgbClr val="001642"/>
                </a:solidFill>
                <a:latin typeface="Times New Roman" panose="02020603050405020304" pitchFamily="18" charset="0"/>
                <a:cs typeface="Times New Roman" panose="02020603050405020304" pitchFamily="18" charset="0"/>
              </a:rPr>
              <a:t>к</a:t>
            </a:r>
            <a:r>
              <a:rPr lang="ru-RU" sz="2800" b="1" i="1" dirty="0" smtClean="0">
                <a:solidFill>
                  <a:srgbClr val="001642"/>
                </a:solidFill>
                <a:latin typeface="Times New Roman" panose="02020603050405020304" pitchFamily="18" charset="0"/>
                <a:cs typeface="Times New Roman" panose="02020603050405020304" pitchFamily="18" charset="0"/>
              </a:rPr>
              <a:t>ультуросообразности;</a:t>
            </a:r>
            <a:r>
              <a:rPr lang="ru-RU" sz="2800" i="1" dirty="0" smtClean="0">
                <a:solidFill>
                  <a:srgbClr val="001642"/>
                </a:solidFill>
                <a:latin typeface="Times New Roman" panose="02020603050405020304" pitchFamily="18" charset="0"/>
                <a:cs typeface="Times New Roman" panose="02020603050405020304" pitchFamily="18" charset="0"/>
              </a:rPr>
              <a:t> </a:t>
            </a:r>
          </a:p>
          <a:p>
            <a:pPr marL="457200" indent="-457200" algn="just">
              <a:buFont typeface="Wingdings" panose="05000000000000000000" pitchFamily="2" charset="2"/>
              <a:buChar char="ü"/>
            </a:pPr>
            <a:r>
              <a:rPr lang="ru-RU" sz="2800" b="1" i="1" dirty="0" smtClean="0">
                <a:solidFill>
                  <a:srgbClr val="001642"/>
                </a:solidFill>
                <a:latin typeface="Times New Roman" panose="02020603050405020304" pitchFamily="18" charset="0"/>
                <a:cs typeface="Times New Roman" panose="02020603050405020304" pitchFamily="18" charset="0"/>
              </a:rPr>
              <a:t>светского характера </a:t>
            </a:r>
            <a:r>
              <a:rPr lang="ru-RU" sz="2800" b="1" i="1" dirty="0">
                <a:solidFill>
                  <a:srgbClr val="001642"/>
                </a:solidFill>
                <a:latin typeface="Times New Roman" panose="02020603050405020304" pitchFamily="18" charset="0"/>
                <a:cs typeface="Times New Roman" panose="02020603050405020304" pitchFamily="18" charset="0"/>
              </a:rPr>
              <a:t>образования и </a:t>
            </a:r>
            <a:r>
              <a:rPr lang="ru-RU" sz="2800" b="1" i="1" dirty="0" smtClean="0">
                <a:solidFill>
                  <a:srgbClr val="001642"/>
                </a:solidFill>
                <a:latin typeface="Times New Roman" panose="02020603050405020304" pitchFamily="18" charset="0"/>
                <a:cs typeface="Times New Roman" panose="02020603050405020304" pitchFamily="18" charset="0"/>
              </a:rPr>
              <a:t>законности.</a:t>
            </a:r>
            <a:endParaRPr lang="ru-RU" sz="2800" i="1" dirty="0">
              <a:solidFill>
                <a:srgbClr val="001642"/>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rotWithShape="1">
          <a:blip r:embed="rId5">
            <a:extLst>
              <a:ext uri="{28A0092B-C50C-407E-A947-70E740481C1C}">
                <a14:useLocalDpi xmlns:a14="http://schemas.microsoft.com/office/drawing/2010/main" val="0"/>
              </a:ext>
            </a:extLst>
          </a:blip>
          <a:srcRect l="8054" r="6012"/>
          <a:stretch/>
        </p:blipFill>
        <p:spPr>
          <a:xfrm>
            <a:off x="8417333" y="1304143"/>
            <a:ext cx="3510776" cy="482683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40361973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sp>
        <p:nvSpPr>
          <p:cNvPr id="2" name="TextBox 1"/>
          <p:cNvSpPr txBox="1"/>
          <p:nvPr/>
        </p:nvSpPr>
        <p:spPr>
          <a:xfrm>
            <a:off x="1798820" y="164893"/>
            <a:ext cx="10088379" cy="584775"/>
          </a:xfrm>
          <a:prstGeom prst="rect">
            <a:avLst/>
          </a:prstGeom>
          <a:noFill/>
        </p:spPr>
        <p:txBody>
          <a:bodyPr wrap="square" rtlCol="0">
            <a:spAutoFit/>
          </a:bodyPr>
          <a:lstStyle/>
          <a:p>
            <a:r>
              <a:rPr lang="en-US" sz="3200" b="1" i="1" dirty="0" smtClean="0">
                <a:solidFill>
                  <a:srgbClr val="001642"/>
                </a:solidFill>
                <a:latin typeface="Times New Roman" panose="02020603050405020304" pitchFamily="18" charset="0"/>
                <a:cs typeface="Times New Roman" panose="02020603050405020304" pitchFamily="18" charset="0"/>
              </a:rPr>
              <a:t>II</a:t>
            </a:r>
            <a:r>
              <a:rPr lang="ru-RU" sz="3200" b="1" i="1" dirty="0" smtClean="0">
                <a:solidFill>
                  <a:srgbClr val="001642"/>
                </a:solidFill>
                <a:latin typeface="Times New Roman" panose="02020603050405020304" pitchFamily="18" charset="0"/>
                <a:cs typeface="Times New Roman" panose="02020603050405020304" pitchFamily="18" charset="0"/>
              </a:rPr>
              <a:t>. Принципы </a:t>
            </a:r>
            <a:r>
              <a:rPr lang="ru-RU" sz="3200" b="1" i="1" dirty="0">
                <a:solidFill>
                  <a:srgbClr val="001642"/>
                </a:solidFill>
                <a:latin typeface="Times New Roman" panose="02020603050405020304" pitchFamily="18" charset="0"/>
                <a:cs typeface="Times New Roman" panose="02020603050405020304" pitchFamily="18" charset="0"/>
              </a:rPr>
              <a:t>отбора содержания </a:t>
            </a:r>
            <a:r>
              <a:rPr lang="ru-RU" sz="3200" b="1" i="1" dirty="0" smtClean="0">
                <a:solidFill>
                  <a:srgbClr val="001642"/>
                </a:solidFill>
                <a:latin typeface="Times New Roman" panose="02020603050405020304" pitchFamily="18" charset="0"/>
                <a:cs typeface="Times New Roman" panose="02020603050405020304" pitchFamily="18" charset="0"/>
              </a:rPr>
              <a:t>образования</a:t>
            </a:r>
            <a:r>
              <a:rPr lang="ru-RU" sz="3200" b="1" i="1" dirty="0">
                <a:solidFill>
                  <a:srgbClr val="001642"/>
                </a:solidFill>
                <a:latin typeface="Times New Roman" panose="02020603050405020304" pitchFamily="18" charset="0"/>
                <a:cs typeface="Times New Roman" panose="02020603050405020304" pitchFamily="18" charset="0"/>
              </a:rPr>
              <a:t>:</a:t>
            </a:r>
            <a:endParaRPr lang="ru-RU" sz="3200" dirty="0"/>
          </a:p>
        </p:txBody>
      </p:sp>
      <p:sp>
        <p:nvSpPr>
          <p:cNvPr id="5" name="TextBox 4"/>
          <p:cNvSpPr txBox="1"/>
          <p:nvPr/>
        </p:nvSpPr>
        <p:spPr>
          <a:xfrm>
            <a:off x="1109271" y="899410"/>
            <a:ext cx="8049719" cy="3108543"/>
          </a:xfrm>
          <a:prstGeom prst="rect">
            <a:avLst/>
          </a:prstGeom>
          <a:noFill/>
        </p:spPr>
        <p:txBody>
          <a:bodyPr wrap="square" rtlCol="0">
            <a:spAutoFit/>
          </a:bodyPr>
          <a:lstStyle/>
          <a:p>
            <a:pPr marL="457200" indent="-457200" algn="just">
              <a:buFont typeface="Wingdings" panose="05000000000000000000" pitchFamily="2" charset="2"/>
              <a:buChar char="ü"/>
            </a:pPr>
            <a:r>
              <a:rPr lang="ru-RU" sz="2800" b="1" i="1" dirty="0" smtClean="0">
                <a:solidFill>
                  <a:srgbClr val="001642"/>
                </a:solidFill>
                <a:latin typeface="Times New Roman" panose="02020603050405020304" pitchFamily="18" charset="0"/>
                <a:cs typeface="Times New Roman" panose="02020603050405020304" pitchFamily="18" charset="0"/>
              </a:rPr>
              <a:t>научности </a:t>
            </a:r>
            <a:r>
              <a:rPr lang="ru-RU" sz="2800" b="1" i="1" dirty="0">
                <a:solidFill>
                  <a:srgbClr val="001642"/>
                </a:solidFill>
                <a:latin typeface="Times New Roman" panose="02020603050405020304" pitchFamily="18" charset="0"/>
                <a:cs typeface="Times New Roman" panose="02020603050405020304" pitchFamily="18" charset="0"/>
              </a:rPr>
              <a:t>и </a:t>
            </a:r>
            <a:r>
              <a:rPr lang="ru-RU" sz="2800" b="1" i="1" dirty="0" smtClean="0">
                <a:solidFill>
                  <a:srgbClr val="001642"/>
                </a:solidFill>
                <a:latin typeface="Times New Roman" panose="02020603050405020304" pitchFamily="18" charset="0"/>
                <a:cs typeface="Times New Roman" panose="02020603050405020304" pitchFamily="18" charset="0"/>
              </a:rPr>
              <a:t>каноничности </a:t>
            </a:r>
            <a:r>
              <a:rPr lang="ru-RU" sz="2800" i="1" dirty="0">
                <a:solidFill>
                  <a:srgbClr val="001642"/>
                </a:solidFill>
                <a:latin typeface="Times New Roman" panose="02020603050405020304" pitchFamily="18" charset="0"/>
                <a:cs typeface="Times New Roman" panose="02020603050405020304" pitchFamily="18" charset="0"/>
              </a:rPr>
              <a:t>(сочетание современных достижений педагогики и психологии с каноничностью</a:t>
            </a:r>
            <a:r>
              <a:rPr lang="ru-RU" sz="2800" i="1" dirty="0" smtClean="0">
                <a:solidFill>
                  <a:srgbClr val="001642"/>
                </a:solidFill>
                <a:latin typeface="Times New Roman" panose="02020603050405020304" pitchFamily="18" charset="0"/>
                <a:cs typeface="Times New Roman" panose="02020603050405020304" pitchFamily="18" charset="0"/>
              </a:rPr>
              <a:t>); </a:t>
            </a:r>
            <a:endParaRPr lang="ru-RU" sz="2800" i="1" dirty="0">
              <a:solidFill>
                <a:srgbClr val="001642"/>
              </a:solidFill>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800" b="1" i="1" dirty="0" smtClean="0">
                <a:solidFill>
                  <a:srgbClr val="001642"/>
                </a:solidFill>
                <a:latin typeface="Times New Roman" panose="02020603050405020304" pitchFamily="18" charset="0"/>
                <a:cs typeface="Times New Roman" panose="02020603050405020304" pitchFamily="18" charset="0"/>
              </a:rPr>
              <a:t>учета </a:t>
            </a:r>
            <a:r>
              <a:rPr lang="ru-RU" sz="2800" b="1" i="1" dirty="0">
                <a:solidFill>
                  <a:srgbClr val="001642"/>
                </a:solidFill>
                <a:latin typeface="Times New Roman" panose="02020603050405020304" pitchFamily="18" charset="0"/>
                <a:cs typeface="Times New Roman" panose="02020603050405020304" pitchFamily="18" charset="0"/>
              </a:rPr>
              <a:t>требований типовых </a:t>
            </a:r>
            <a:r>
              <a:rPr lang="ru-RU" sz="2800" b="1" i="1" dirty="0" smtClean="0">
                <a:solidFill>
                  <a:srgbClr val="001642"/>
                </a:solidFill>
                <a:latin typeface="Times New Roman" panose="02020603050405020304" pitchFamily="18" charset="0"/>
                <a:cs typeface="Times New Roman" panose="02020603050405020304" pitchFamily="18" charset="0"/>
              </a:rPr>
              <a:t>программ; </a:t>
            </a:r>
            <a:endParaRPr lang="ru-RU" sz="2800" b="1" i="1" dirty="0">
              <a:solidFill>
                <a:srgbClr val="001642"/>
              </a:solidFill>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800" b="1" i="1" dirty="0" smtClean="0">
                <a:solidFill>
                  <a:srgbClr val="001642"/>
                </a:solidFill>
                <a:latin typeface="Times New Roman" panose="02020603050405020304" pitchFamily="18" charset="0"/>
                <a:cs typeface="Times New Roman" panose="02020603050405020304" pitchFamily="18" charset="0"/>
              </a:rPr>
              <a:t>многоуровневости </a:t>
            </a:r>
            <a:r>
              <a:rPr lang="ru-RU" sz="2800" i="1" dirty="0">
                <a:solidFill>
                  <a:srgbClr val="001642"/>
                </a:solidFill>
                <a:latin typeface="Times New Roman" panose="02020603050405020304" pitchFamily="18" charset="0"/>
                <a:cs typeface="Times New Roman" panose="02020603050405020304" pitchFamily="18" charset="0"/>
              </a:rPr>
              <a:t>(показ широкой картины мира с учетом возрастных возможностей детей). </a:t>
            </a:r>
          </a:p>
        </p:txBody>
      </p:sp>
      <p:sp>
        <p:nvSpPr>
          <p:cNvPr id="6" name="TextBox 5"/>
          <p:cNvSpPr txBox="1"/>
          <p:nvPr/>
        </p:nvSpPr>
        <p:spPr>
          <a:xfrm>
            <a:off x="1918741" y="3882452"/>
            <a:ext cx="9084039" cy="584775"/>
          </a:xfrm>
          <a:prstGeom prst="rect">
            <a:avLst/>
          </a:prstGeom>
          <a:noFill/>
        </p:spPr>
        <p:txBody>
          <a:bodyPr wrap="square" rtlCol="0">
            <a:spAutoFit/>
          </a:bodyPr>
          <a:lstStyle/>
          <a:p>
            <a:r>
              <a:rPr lang="ru-RU" sz="3200" b="1" i="1" dirty="0">
                <a:solidFill>
                  <a:srgbClr val="001642"/>
                </a:solidFill>
                <a:latin typeface="Times New Roman" panose="02020603050405020304" pitchFamily="18" charset="0"/>
                <a:cs typeface="Times New Roman" panose="02020603050405020304" pitchFamily="18" charset="0"/>
              </a:rPr>
              <a:t>III. Принципы организации </a:t>
            </a:r>
            <a:r>
              <a:rPr lang="ru-RU" sz="3200" b="1" i="1" dirty="0" smtClean="0">
                <a:solidFill>
                  <a:srgbClr val="001642"/>
                </a:solidFill>
                <a:latin typeface="Times New Roman" panose="02020603050405020304" pitchFamily="18" charset="0"/>
                <a:cs typeface="Times New Roman" panose="02020603050405020304" pitchFamily="18" charset="0"/>
              </a:rPr>
              <a:t>занятий:</a:t>
            </a:r>
            <a:endParaRPr lang="ru-RU" sz="3200" i="1" dirty="0">
              <a:solidFill>
                <a:srgbClr val="001642"/>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1109271" y="4452079"/>
            <a:ext cx="10777928" cy="2246769"/>
          </a:xfrm>
          <a:prstGeom prst="rect">
            <a:avLst/>
          </a:prstGeom>
          <a:noFill/>
        </p:spPr>
        <p:txBody>
          <a:bodyPr wrap="square" rtlCol="0">
            <a:spAutoFit/>
          </a:bodyPr>
          <a:lstStyle/>
          <a:p>
            <a:pPr marL="457200" indent="-457200" algn="just">
              <a:buFont typeface="Wingdings" panose="05000000000000000000" pitchFamily="2" charset="2"/>
              <a:buChar char="ü"/>
            </a:pPr>
            <a:r>
              <a:rPr lang="ru-RU" sz="2800" i="1" dirty="0" smtClean="0">
                <a:solidFill>
                  <a:srgbClr val="001642"/>
                </a:solidFill>
                <a:latin typeface="Times New Roman" panose="02020603050405020304" pitchFamily="18" charset="0"/>
                <a:cs typeface="Times New Roman" panose="02020603050405020304" pitchFamily="18" charset="0"/>
              </a:rPr>
              <a:t>наглядности, сознательности </a:t>
            </a:r>
            <a:r>
              <a:rPr lang="ru-RU" sz="2800" i="1" dirty="0">
                <a:solidFill>
                  <a:srgbClr val="001642"/>
                </a:solidFill>
                <a:latin typeface="Times New Roman" panose="02020603050405020304" pitchFamily="18" charset="0"/>
                <a:cs typeface="Times New Roman" panose="02020603050405020304" pitchFamily="18" charset="0"/>
              </a:rPr>
              <a:t>и </a:t>
            </a:r>
            <a:r>
              <a:rPr lang="ru-RU" sz="2800" i="1" dirty="0" smtClean="0">
                <a:solidFill>
                  <a:srgbClr val="001642"/>
                </a:solidFill>
                <a:latin typeface="Times New Roman" panose="02020603050405020304" pitchFamily="18" charset="0"/>
                <a:cs typeface="Times New Roman" panose="02020603050405020304" pitchFamily="18" charset="0"/>
              </a:rPr>
              <a:t>активности, доступности </a:t>
            </a:r>
            <a:r>
              <a:rPr lang="ru-RU" sz="2800" i="1" dirty="0">
                <a:solidFill>
                  <a:srgbClr val="001642"/>
                </a:solidFill>
                <a:latin typeface="Times New Roman" panose="02020603050405020304" pitchFamily="18" charset="0"/>
                <a:cs typeface="Times New Roman" panose="02020603050405020304" pitchFamily="18" charset="0"/>
              </a:rPr>
              <a:t>и </a:t>
            </a:r>
            <a:r>
              <a:rPr lang="ru-RU" sz="2800" i="1" dirty="0" smtClean="0">
                <a:solidFill>
                  <a:srgbClr val="001642"/>
                </a:solidFill>
                <a:latin typeface="Times New Roman" panose="02020603050405020304" pitchFamily="18" charset="0"/>
                <a:cs typeface="Times New Roman" panose="02020603050405020304" pitchFamily="18" charset="0"/>
              </a:rPr>
              <a:t>меры, научности, учета </a:t>
            </a:r>
            <a:r>
              <a:rPr lang="ru-RU" sz="2800" i="1" dirty="0">
                <a:solidFill>
                  <a:srgbClr val="001642"/>
                </a:solidFill>
                <a:latin typeface="Times New Roman" panose="02020603050405020304" pitchFamily="18" charset="0"/>
                <a:cs typeface="Times New Roman" panose="02020603050405020304" pitchFamily="18" charset="0"/>
              </a:rPr>
              <a:t>возрастных и индивидуальных особенностей детей, </a:t>
            </a:r>
            <a:r>
              <a:rPr lang="ru-RU" sz="2800" i="1" dirty="0" smtClean="0">
                <a:solidFill>
                  <a:srgbClr val="001642"/>
                </a:solidFill>
                <a:latin typeface="Times New Roman" panose="02020603050405020304" pitchFamily="18" charset="0"/>
                <a:cs typeface="Times New Roman" panose="02020603050405020304" pitchFamily="18" charset="0"/>
              </a:rPr>
              <a:t>систематичности </a:t>
            </a:r>
            <a:r>
              <a:rPr lang="ru-RU" sz="2800" i="1" dirty="0">
                <a:solidFill>
                  <a:srgbClr val="001642"/>
                </a:solidFill>
                <a:latin typeface="Times New Roman" panose="02020603050405020304" pitchFamily="18" charset="0"/>
                <a:cs typeface="Times New Roman" panose="02020603050405020304" pitchFamily="18" charset="0"/>
              </a:rPr>
              <a:t>и </a:t>
            </a:r>
            <a:r>
              <a:rPr lang="ru-RU" sz="2800" i="1" dirty="0" smtClean="0">
                <a:solidFill>
                  <a:srgbClr val="001642"/>
                </a:solidFill>
                <a:latin typeface="Times New Roman" panose="02020603050405020304" pitchFamily="18" charset="0"/>
                <a:cs typeface="Times New Roman" panose="02020603050405020304" pitchFamily="18" charset="0"/>
              </a:rPr>
              <a:t>последовательности, прочности </a:t>
            </a:r>
            <a:r>
              <a:rPr lang="ru-RU" sz="2800" i="1" dirty="0">
                <a:solidFill>
                  <a:srgbClr val="001642"/>
                </a:solidFill>
                <a:latin typeface="Times New Roman" panose="02020603050405020304" pitchFamily="18" charset="0"/>
                <a:cs typeface="Times New Roman" panose="02020603050405020304" pitchFamily="18" charset="0"/>
              </a:rPr>
              <a:t>усвоения знаний, </a:t>
            </a:r>
            <a:r>
              <a:rPr lang="ru-RU" sz="2800" i="1" dirty="0" smtClean="0">
                <a:solidFill>
                  <a:srgbClr val="001642"/>
                </a:solidFill>
                <a:latin typeface="Times New Roman" panose="02020603050405020304" pitchFamily="18" charset="0"/>
                <a:cs typeface="Times New Roman" panose="02020603050405020304" pitchFamily="18" charset="0"/>
              </a:rPr>
              <a:t>связи </a:t>
            </a:r>
            <a:r>
              <a:rPr lang="ru-RU" sz="2800" i="1" dirty="0">
                <a:solidFill>
                  <a:srgbClr val="001642"/>
                </a:solidFill>
                <a:latin typeface="Times New Roman" panose="02020603050405020304" pitchFamily="18" charset="0"/>
                <a:cs typeface="Times New Roman" panose="02020603050405020304" pitchFamily="18" charset="0"/>
              </a:rPr>
              <a:t>теории с практикой обучения и жизнью, </a:t>
            </a:r>
            <a:r>
              <a:rPr lang="ru-RU" sz="2800" i="1" dirty="0" smtClean="0">
                <a:solidFill>
                  <a:srgbClr val="001642"/>
                </a:solidFill>
                <a:latin typeface="Times New Roman" panose="02020603050405020304" pitchFamily="18" charset="0"/>
                <a:cs typeface="Times New Roman" panose="02020603050405020304" pitchFamily="18" charset="0"/>
              </a:rPr>
              <a:t>воспитания </a:t>
            </a:r>
            <a:r>
              <a:rPr lang="ru-RU" sz="2800" i="1" dirty="0">
                <a:solidFill>
                  <a:srgbClr val="001642"/>
                </a:solidFill>
                <a:latin typeface="Times New Roman" panose="02020603050405020304" pitchFamily="18" charset="0"/>
                <a:cs typeface="Times New Roman" panose="02020603050405020304" pitchFamily="18" charset="0"/>
              </a:rPr>
              <a:t>в процессе обучения; </a:t>
            </a:r>
            <a:r>
              <a:rPr lang="ru-RU" sz="2800" i="1" dirty="0" smtClean="0">
                <a:solidFill>
                  <a:srgbClr val="001642"/>
                </a:solidFill>
                <a:latin typeface="Times New Roman" panose="02020603050405020304" pitchFamily="18" charset="0"/>
                <a:cs typeface="Times New Roman" panose="02020603050405020304" pitchFamily="18" charset="0"/>
              </a:rPr>
              <a:t>вариативного подхода. </a:t>
            </a:r>
            <a:endParaRPr lang="ru-RU" sz="2800" i="1" dirty="0">
              <a:solidFill>
                <a:srgbClr val="001642"/>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3360">
            <a:off x="9471703" y="961224"/>
            <a:ext cx="2344569" cy="338566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27105810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sp>
        <p:nvSpPr>
          <p:cNvPr id="2" name="TextBox 1"/>
          <p:cNvSpPr txBox="1"/>
          <p:nvPr/>
        </p:nvSpPr>
        <p:spPr>
          <a:xfrm>
            <a:off x="1911928" y="180109"/>
            <a:ext cx="10044546" cy="646331"/>
          </a:xfrm>
          <a:prstGeom prst="rect">
            <a:avLst/>
          </a:prstGeom>
          <a:noFill/>
        </p:spPr>
        <p:txBody>
          <a:bodyPr wrap="square" rtlCol="0">
            <a:spAutoFit/>
          </a:bodyPr>
          <a:lstStyle/>
          <a:p>
            <a:pPr lvl="0" algn="ctr"/>
            <a:r>
              <a:rPr lang="ru-RU" sz="3600" b="1" i="1" dirty="0">
                <a:solidFill>
                  <a:srgbClr val="001642"/>
                </a:solidFill>
                <a:latin typeface="Times New Roman" panose="02020603050405020304" pitchFamily="18" charset="0"/>
                <a:ea typeface="Times New Roman" panose="02020603050405020304" pitchFamily="18" charset="0"/>
              </a:rPr>
              <a:t>Учебно-исследовательское </a:t>
            </a:r>
            <a:r>
              <a:rPr lang="ru-RU" sz="3600" b="1" i="1" dirty="0" smtClean="0">
                <a:solidFill>
                  <a:srgbClr val="001642"/>
                </a:solidFill>
                <a:latin typeface="Times New Roman" panose="02020603050405020304" pitchFamily="18" charset="0"/>
                <a:ea typeface="Times New Roman" panose="02020603050405020304" pitchFamily="18" charset="0"/>
              </a:rPr>
              <a:t>задание</a:t>
            </a:r>
            <a:r>
              <a:rPr lang="ru-RU" sz="3600" b="1" i="1" dirty="0">
                <a:solidFill>
                  <a:srgbClr val="001642"/>
                </a:solidFill>
                <a:latin typeface="Times New Roman" panose="02020603050405020304" pitchFamily="18" charset="0"/>
                <a:ea typeface="Times New Roman" panose="02020603050405020304" pitchFamily="18" charset="0"/>
              </a:rPr>
              <a:t>:</a:t>
            </a:r>
          </a:p>
        </p:txBody>
      </p:sp>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4408" y="180109"/>
            <a:ext cx="1010028" cy="1065796"/>
          </a:xfrm>
          <a:prstGeom prst="rect">
            <a:avLst/>
          </a:prstGeom>
        </p:spPr>
      </p:pic>
      <p:sp>
        <p:nvSpPr>
          <p:cNvPr id="5" name="TextBox 4"/>
          <p:cNvSpPr txBox="1"/>
          <p:nvPr/>
        </p:nvSpPr>
        <p:spPr>
          <a:xfrm>
            <a:off x="997528" y="1245905"/>
            <a:ext cx="6497554" cy="5016758"/>
          </a:xfrm>
          <a:prstGeom prst="rect">
            <a:avLst/>
          </a:prstGeom>
          <a:noFill/>
        </p:spPr>
        <p:txBody>
          <a:bodyPr wrap="square" rtlCol="0">
            <a:spAutoFit/>
          </a:bodyPr>
          <a:lstStyle/>
          <a:p>
            <a:pPr marL="285750" indent="-285750" algn="just">
              <a:buFontTx/>
              <a:buChar char="-"/>
            </a:pPr>
            <a:r>
              <a:rPr lang="ru-RU" sz="3200" b="1" i="1" dirty="0" smtClean="0">
                <a:solidFill>
                  <a:srgbClr val="001642"/>
                </a:solidFill>
                <a:latin typeface="Times New Roman" panose="02020603050405020304" pitchFamily="18" charset="0"/>
                <a:cs typeface="Times New Roman" panose="02020603050405020304" pitchFamily="18" charset="0"/>
              </a:rPr>
              <a:t>перечислите положительные качества личности которые вы хотели бы видеть в окружающих людях </a:t>
            </a:r>
            <a:r>
              <a:rPr lang="ru-RU" sz="3200" b="1" i="1" dirty="0">
                <a:solidFill>
                  <a:srgbClr val="001642"/>
                </a:solidFill>
                <a:latin typeface="Times New Roman" panose="02020603050405020304" pitchFamily="18" charset="0"/>
                <a:cs typeface="Times New Roman" panose="02020603050405020304" pitchFamily="18" charset="0"/>
              </a:rPr>
              <a:t> </a:t>
            </a:r>
            <a:r>
              <a:rPr lang="ru-RU" sz="3200" b="1" i="1" dirty="0" smtClean="0">
                <a:solidFill>
                  <a:srgbClr val="001642"/>
                </a:solidFill>
                <a:latin typeface="Times New Roman" panose="02020603050405020304" pitchFamily="18" charset="0"/>
                <a:cs typeface="Times New Roman" panose="02020603050405020304" pitchFamily="18" charset="0"/>
              </a:rPr>
              <a:t>и воспитать в детях;</a:t>
            </a:r>
          </a:p>
          <a:p>
            <a:pPr algn="just"/>
            <a:endParaRPr lang="ru-RU" sz="3200" b="1" i="1" dirty="0" smtClean="0">
              <a:solidFill>
                <a:srgbClr val="001642"/>
              </a:solidFill>
              <a:latin typeface="Times New Roman" panose="02020603050405020304" pitchFamily="18" charset="0"/>
              <a:cs typeface="Times New Roman" panose="02020603050405020304" pitchFamily="18" charset="0"/>
            </a:endParaRPr>
          </a:p>
          <a:p>
            <a:pPr marL="285750" indent="-285750" algn="just">
              <a:buFontTx/>
              <a:buChar char="-"/>
            </a:pPr>
            <a:r>
              <a:rPr lang="ru-RU" sz="3200" b="1" i="1" dirty="0">
                <a:solidFill>
                  <a:srgbClr val="001642"/>
                </a:solidFill>
                <a:latin typeface="Times New Roman" panose="02020603050405020304" pitchFamily="18" charset="0"/>
                <a:cs typeface="Times New Roman" panose="02020603050405020304" pitchFamily="18" charset="0"/>
              </a:rPr>
              <a:t>п</a:t>
            </a:r>
            <a:r>
              <a:rPr lang="ru-RU" sz="3200" b="1" i="1" dirty="0" smtClean="0">
                <a:solidFill>
                  <a:srgbClr val="001642"/>
                </a:solidFill>
                <a:latin typeface="Times New Roman" panose="02020603050405020304" pitchFamily="18" charset="0"/>
                <a:cs typeface="Times New Roman" panose="02020603050405020304" pitchFamily="18" charset="0"/>
              </a:rPr>
              <a:t>еречислите отрицательные качества личности которые бы вы не хотели </a:t>
            </a:r>
            <a:r>
              <a:rPr lang="ru-RU" sz="3200" b="1" i="1" dirty="0">
                <a:solidFill>
                  <a:srgbClr val="001642"/>
                </a:solidFill>
                <a:latin typeface="Times New Roman" panose="02020603050405020304" pitchFamily="18" charset="0"/>
                <a:cs typeface="Times New Roman" panose="02020603050405020304" pitchFamily="18" charset="0"/>
              </a:rPr>
              <a:t>видеть в окружающих </a:t>
            </a:r>
            <a:r>
              <a:rPr lang="ru-RU" sz="3200" b="1" i="1" dirty="0" smtClean="0">
                <a:solidFill>
                  <a:srgbClr val="001642"/>
                </a:solidFill>
                <a:latin typeface="Times New Roman" panose="02020603050405020304" pitchFamily="18" charset="0"/>
                <a:cs typeface="Times New Roman" panose="02020603050405020304" pitchFamily="18" charset="0"/>
              </a:rPr>
              <a:t>вас людях (детях). </a:t>
            </a:r>
            <a:endParaRPr lang="ru-RU" sz="3200" b="1" i="1" dirty="0">
              <a:solidFill>
                <a:srgbClr val="001642"/>
              </a:solidFill>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31962" y="1245904"/>
            <a:ext cx="4138679" cy="530161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a:hlinkClick r:id="rId6" action="ppaction://hlinkfile"/>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72800" y="5729263"/>
            <a:ext cx="937005" cy="937005"/>
          </a:xfrm>
          <a:prstGeom prst="rect">
            <a:avLst/>
          </a:prstGeom>
        </p:spPr>
      </p:pic>
    </p:spTree>
    <p:extLst>
      <p:ext uri="{BB962C8B-B14F-4D97-AF65-F5344CB8AC3E}">
        <p14:creationId xmlns:p14="http://schemas.microsoft.com/office/powerpoint/2010/main" val="485205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sp>
        <p:nvSpPr>
          <p:cNvPr id="2" name="TextBox 1"/>
          <p:cNvSpPr txBox="1"/>
          <p:nvPr/>
        </p:nvSpPr>
        <p:spPr>
          <a:xfrm>
            <a:off x="2638269" y="166255"/>
            <a:ext cx="7345180" cy="584775"/>
          </a:xfrm>
          <a:prstGeom prst="rect">
            <a:avLst/>
          </a:prstGeom>
          <a:noFill/>
        </p:spPr>
        <p:txBody>
          <a:bodyPr wrap="square" rtlCol="0">
            <a:spAutoFit/>
          </a:bodyPr>
          <a:lstStyle/>
          <a:p>
            <a:pPr algn="ctr"/>
            <a:r>
              <a:rPr lang="ru-RU" sz="3200" b="1" i="1" dirty="0" smtClean="0">
                <a:solidFill>
                  <a:srgbClr val="001642"/>
                </a:solidFill>
                <a:latin typeface="Times New Roman" panose="02020603050405020304" pitchFamily="18" charset="0"/>
                <a:cs typeface="Times New Roman" panose="02020603050405020304" pitchFamily="18" charset="0"/>
              </a:rPr>
              <a:t>Средства нравственного воспитания</a:t>
            </a:r>
            <a:endParaRPr lang="ru-RU" sz="3200" b="1" i="1" dirty="0">
              <a:solidFill>
                <a:srgbClr val="001642"/>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40340" y="309418"/>
            <a:ext cx="397929" cy="298447"/>
          </a:xfrm>
          <a:prstGeom prst="rect">
            <a:avLst/>
          </a:prstGeom>
        </p:spPr>
      </p:pic>
      <p:sp>
        <p:nvSpPr>
          <p:cNvPr id="3" name="TextBox 2"/>
          <p:cNvSpPr txBox="1"/>
          <p:nvPr/>
        </p:nvSpPr>
        <p:spPr>
          <a:xfrm>
            <a:off x="1034320" y="751030"/>
            <a:ext cx="10957812" cy="1938992"/>
          </a:xfrm>
          <a:prstGeom prst="rect">
            <a:avLst/>
          </a:prstGeom>
          <a:noFill/>
        </p:spPr>
        <p:txBody>
          <a:bodyPr wrap="square" rtlCol="0">
            <a:spAutoFit/>
          </a:bodyPr>
          <a:lstStyle/>
          <a:p>
            <a:pPr marL="514350" indent="-514350" algn="just">
              <a:buAutoNum type="arabicPeriod"/>
            </a:pPr>
            <a:r>
              <a:rPr lang="ru-RU" sz="3200" b="1" i="1" dirty="0" smtClean="0">
                <a:solidFill>
                  <a:srgbClr val="001642"/>
                </a:solidFill>
                <a:latin typeface="Times New Roman" panose="02020603050405020304" pitchFamily="18" charset="0"/>
                <a:cs typeface="Times New Roman" panose="02020603050405020304" pitchFamily="18" charset="0"/>
              </a:rPr>
              <a:t>Художественные </a:t>
            </a:r>
            <a:r>
              <a:rPr lang="ru-RU" sz="3200" b="1" i="1" dirty="0">
                <a:solidFill>
                  <a:srgbClr val="001642"/>
                </a:solidFill>
                <a:latin typeface="Times New Roman" panose="02020603050405020304" pitchFamily="18" charset="0"/>
                <a:cs typeface="Times New Roman" panose="02020603050405020304" pitchFamily="18" charset="0"/>
              </a:rPr>
              <a:t>средства: </a:t>
            </a:r>
            <a:r>
              <a:rPr lang="ru-RU" sz="2800" i="1" dirty="0">
                <a:solidFill>
                  <a:srgbClr val="001642"/>
                </a:solidFill>
                <a:latin typeface="Times New Roman" panose="02020603050405020304" pitchFamily="18" charset="0"/>
                <a:cs typeface="Times New Roman" panose="02020603050405020304" pitchFamily="18" charset="0"/>
              </a:rPr>
              <a:t>художественная литература, изобразительное искусство, музыка, кино, диафильмы и др</a:t>
            </a:r>
            <a:r>
              <a:rPr lang="ru-RU" sz="2800" i="1" dirty="0" smtClean="0">
                <a:solidFill>
                  <a:srgbClr val="001642"/>
                </a:solidFill>
                <a:latin typeface="Times New Roman" panose="02020603050405020304" pitchFamily="18" charset="0"/>
                <a:cs typeface="Times New Roman" panose="02020603050405020304" pitchFamily="18" charset="0"/>
              </a:rPr>
              <a:t>.</a:t>
            </a:r>
          </a:p>
          <a:p>
            <a:pPr lvl="0" algn="just"/>
            <a:r>
              <a:rPr lang="ru-RU" sz="3200" b="1" i="1" dirty="0">
                <a:solidFill>
                  <a:srgbClr val="001642"/>
                </a:solidFill>
                <a:latin typeface="Times New Roman" panose="02020603050405020304" pitchFamily="18" charset="0"/>
                <a:cs typeface="Times New Roman" panose="02020603050405020304" pitchFamily="18" charset="0"/>
              </a:rPr>
              <a:t>2. Природа</a:t>
            </a:r>
            <a:endParaRPr lang="ru-RU" sz="3200" i="1" dirty="0">
              <a:solidFill>
                <a:srgbClr val="001642"/>
              </a:solidFill>
              <a:latin typeface="Times New Roman" panose="02020603050405020304" pitchFamily="18" charset="0"/>
              <a:cs typeface="Times New Roman" panose="02020603050405020304" pitchFamily="18" charset="0"/>
            </a:endParaRPr>
          </a:p>
          <a:p>
            <a:pPr algn="just"/>
            <a:r>
              <a:rPr lang="ru-RU" sz="2800" i="1" dirty="0" smtClean="0">
                <a:solidFill>
                  <a:srgbClr val="001642"/>
                </a:solidFill>
                <a:latin typeface="Times New Roman" panose="02020603050405020304" pitchFamily="18" charset="0"/>
                <a:cs typeface="Times New Roman" panose="02020603050405020304" pitchFamily="18" charset="0"/>
              </a:rPr>
              <a:t> </a:t>
            </a:r>
            <a:endParaRPr lang="ru-RU" sz="2800" i="1" dirty="0">
              <a:solidFill>
                <a:srgbClr val="001642"/>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75219" y="2635327"/>
            <a:ext cx="2816913" cy="396011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8" name="Рисунок 7"/>
          <p:cNvPicPr>
            <a:picLocks noChangeAspect="1"/>
          </p:cNvPicPr>
          <p:nvPr/>
        </p:nvPicPr>
        <p:blipFill rotWithShape="1">
          <a:blip r:embed="rId6" cstate="print">
            <a:extLst>
              <a:ext uri="{28A0092B-C50C-407E-A947-70E740481C1C}">
                <a14:useLocalDpi xmlns:a14="http://schemas.microsoft.com/office/drawing/2010/main" val="0"/>
              </a:ext>
            </a:extLst>
          </a:blip>
          <a:srcRect l="3058" r="5401"/>
          <a:stretch/>
        </p:blipFill>
        <p:spPr>
          <a:xfrm>
            <a:off x="3673642" y="2784361"/>
            <a:ext cx="5326240" cy="38110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074667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sp>
        <p:nvSpPr>
          <p:cNvPr id="2" name="TextBox 1"/>
          <p:cNvSpPr txBox="1"/>
          <p:nvPr/>
        </p:nvSpPr>
        <p:spPr>
          <a:xfrm>
            <a:off x="989351" y="119921"/>
            <a:ext cx="10987790" cy="1015663"/>
          </a:xfrm>
          <a:prstGeom prst="rect">
            <a:avLst/>
          </a:prstGeom>
          <a:noFill/>
        </p:spPr>
        <p:txBody>
          <a:bodyPr wrap="square" rtlCol="0">
            <a:spAutoFit/>
          </a:bodyPr>
          <a:lstStyle/>
          <a:p>
            <a:pPr algn="just"/>
            <a:r>
              <a:rPr lang="ru-RU" sz="3200" b="1" i="1" dirty="0">
                <a:solidFill>
                  <a:srgbClr val="001642"/>
                </a:solidFill>
                <a:latin typeface="Times New Roman" panose="02020603050405020304" pitchFamily="18" charset="0"/>
                <a:cs typeface="Times New Roman" panose="02020603050405020304" pitchFamily="18" charset="0"/>
              </a:rPr>
              <a:t>3. Собственная деятельность детей: </a:t>
            </a:r>
            <a:r>
              <a:rPr lang="ru-RU" sz="2800" i="1" dirty="0">
                <a:solidFill>
                  <a:srgbClr val="001642"/>
                </a:solidFill>
                <a:latin typeface="Times New Roman" panose="02020603050405020304" pitchFamily="18" charset="0"/>
                <a:cs typeface="Times New Roman" panose="02020603050405020304" pitchFamily="18" charset="0"/>
              </a:rPr>
              <a:t>игра, труд, учение, художественная деятельность. </a:t>
            </a:r>
          </a:p>
        </p:txBody>
      </p:sp>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8796" y="1798819"/>
            <a:ext cx="7110803" cy="488364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a:picLocks noChangeAspect="1"/>
          </p:cNvPicPr>
          <p:nvPr/>
        </p:nvPicPr>
        <p:blipFill rotWithShape="1">
          <a:blip r:embed="rId5">
            <a:extLst>
              <a:ext uri="{28A0092B-C50C-407E-A947-70E740481C1C}">
                <a14:useLocalDpi xmlns:a14="http://schemas.microsoft.com/office/drawing/2010/main" val="0"/>
              </a:ext>
            </a:extLst>
          </a:blip>
          <a:srcRect b="7609"/>
          <a:stretch/>
        </p:blipFill>
        <p:spPr>
          <a:xfrm>
            <a:off x="8489412" y="1798819"/>
            <a:ext cx="3487729" cy="483351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7" name="TextBox 6"/>
          <p:cNvSpPr txBox="1"/>
          <p:nvPr/>
        </p:nvSpPr>
        <p:spPr>
          <a:xfrm>
            <a:off x="1678897" y="1074028"/>
            <a:ext cx="10298244" cy="584775"/>
          </a:xfrm>
          <a:prstGeom prst="rect">
            <a:avLst/>
          </a:prstGeom>
          <a:noFill/>
        </p:spPr>
        <p:txBody>
          <a:bodyPr wrap="square" rtlCol="0">
            <a:spAutoFit/>
          </a:bodyPr>
          <a:lstStyle/>
          <a:p>
            <a:r>
              <a:rPr lang="ru-RU" sz="3200" b="1" i="1" dirty="0" smtClean="0">
                <a:solidFill>
                  <a:srgbClr val="001642"/>
                </a:solidFill>
                <a:latin typeface="Times New Roman" panose="02020603050405020304" pitchFamily="18" charset="0"/>
                <a:cs typeface="Times New Roman" panose="02020603050405020304" pitchFamily="18" charset="0"/>
              </a:rPr>
              <a:t>Задание: </a:t>
            </a:r>
            <a:r>
              <a:rPr lang="ru-RU" sz="3200" i="1" dirty="0" smtClean="0">
                <a:solidFill>
                  <a:srgbClr val="001642"/>
                </a:solidFill>
                <a:latin typeface="Times New Roman" panose="02020603050405020304" pitchFamily="18" charset="0"/>
                <a:cs typeface="Times New Roman" panose="02020603050405020304" pitchFamily="18" charset="0"/>
              </a:rPr>
              <a:t>решите педагогическую ситуацию.</a:t>
            </a:r>
            <a:endParaRPr lang="ru-RU" sz="3200" dirty="0"/>
          </a:p>
        </p:txBody>
      </p:sp>
    </p:spTree>
    <p:extLst>
      <p:ext uri="{BB962C8B-B14F-4D97-AF65-F5344CB8AC3E}">
        <p14:creationId xmlns:p14="http://schemas.microsoft.com/office/powerpoint/2010/main" val="32635013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sp>
        <p:nvSpPr>
          <p:cNvPr id="2" name="TextBox 1"/>
          <p:cNvSpPr txBox="1"/>
          <p:nvPr/>
        </p:nvSpPr>
        <p:spPr>
          <a:xfrm>
            <a:off x="1034321" y="179882"/>
            <a:ext cx="10912840" cy="1446550"/>
          </a:xfrm>
          <a:prstGeom prst="rect">
            <a:avLst/>
          </a:prstGeom>
          <a:noFill/>
        </p:spPr>
        <p:txBody>
          <a:bodyPr wrap="square" rtlCol="0">
            <a:spAutoFit/>
          </a:bodyPr>
          <a:lstStyle/>
          <a:p>
            <a:pPr algn="just"/>
            <a:r>
              <a:rPr lang="ru-RU" sz="2800" b="1" i="1" dirty="0">
                <a:solidFill>
                  <a:srgbClr val="001642"/>
                </a:solidFill>
                <a:latin typeface="Times New Roman" panose="02020603050405020304" pitchFamily="18" charset="0"/>
                <a:cs typeface="Times New Roman" panose="02020603050405020304" pitchFamily="18" charset="0"/>
              </a:rPr>
              <a:t>4. </a:t>
            </a:r>
            <a:r>
              <a:rPr lang="ru-RU" sz="2800" i="1" dirty="0">
                <a:solidFill>
                  <a:srgbClr val="001642"/>
                </a:solidFill>
                <a:latin typeface="Times New Roman" panose="02020603050405020304" pitchFamily="18" charset="0"/>
                <a:cs typeface="Times New Roman" panose="02020603050405020304" pitchFamily="18" charset="0"/>
              </a:rPr>
              <a:t>Особое место занимает </a:t>
            </a:r>
            <a:r>
              <a:rPr lang="ru-RU" sz="3200" b="1" i="1" dirty="0">
                <a:solidFill>
                  <a:srgbClr val="001642"/>
                </a:solidFill>
                <a:latin typeface="Times New Roman" panose="02020603050405020304" pitchFamily="18" charset="0"/>
                <a:cs typeface="Times New Roman" panose="02020603050405020304" pitchFamily="18" charset="0"/>
              </a:rPr>
              <a:t>общение</a:t>
            </a:r>
            <a:r>
              <a:rPr lang="ru-RU" sz="2800" i="1" dirty="0">
                <a:solidFill>
                  <a:srgbClr val="001642"/>
                </a:solidFill>
                <a:latin typeface="Times New Roman" panose="02020603050405020304" pitchFamily="18" charset="0"/>
                <a:cs typeface="Times New Roman" panose="02020603050405020304" pitchFamily="18" charset="0"/>
              </a:rPr>
              <a:t>, которое выполняет задачи корректировки (уточнения) представлений о морали и воспитании чувств и отношений.</a:t>
            </a: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4023" y="1993692"/>
            <a:ext cx="3713138" cy="468109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3732" y="1993692"/>
            <a:ext cx="7092566" cy="468109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9156144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sp>
        <p:nvSpPr>
          <p:cNvPr id="2" name="TextBox 1"/>
          <p:cNvSpPr txBox="1"/>
          <p:nvPr/>
        </p:nvSpPr>
        <p:spPr>
          <a:xfrm>
            <a:off x="1079291" y="134911"/>
            <a:ext cx="10897850" cy="1877437"/>
          </a:xfrm>
          <a:prstGeom prst="rect">
            <a:avLst/>
          </a:prstGeom>
          <a:noFill/>
        </p:spPr>
        <p:txBody>
          <a:bodyPr wrap="square" rtlCol="0">
            <a:spAutoFit/>
          </a:bodyPr>
          <a:lstStyle/>
          <a:p>
            <a:pPr algn="just"/>
            <a:r>
              <a:rPr lang="ru-RU" sz="2800" b="1" i="1" dirty="0">
                <a:solidFill>
                  <a:srgbClr val="001642"/>
                </a:solidFill>
                <a:latin typeface="Times New Roman" panose="02020603050405020304" pitchFamily="18" charset="0"/>
                <a:cs typeface="Times New Roman" panose="02020603050405020304" pitchFamily="18" charset="0"/>
              </a:rPr>
              <a:t>5. </a:t>
            </a:r>
            <a:r>
              <a:rPr lang="ru-RU" sz="2800" i="1" dirty="0">
                <a:solidFill>
                  <a:srgbClr val="001642"/>
                </a:solidFill>
                <a:latin typeface="Times New Roman" panose="02020603050405020304" pitchFamily="18" charset="0"/>
                <a:cs typeface="Times New Roman" panose="02020603050405020304" pitchFamily="18" charset="0"/>
              </a:rPr>
              <a:t>Средством нравственного воспитания может быть вся та </a:t>
            </a:r>
            <a:r>
              <a:rPr lang="ru-RU" sz="3200" b="1" i="1" dirty="0">
                <a:solidFill>
                  <a:srgbClr val="001642"/>
                </a:solidFill>
                <a:latin typeface="Times New Roman" panose="02020603050405020304" pitchFamily="18" charset="0"/>
                <a:cs typeface="Times New Roman" panose="02020603050405020304" pitchFamily="18" charset="0"/>
              </a:rPr>
              <a:t>атмосфера</a:t>
            </a:r>
            <a:r>
              <a:rPr lang="ru-RU" sz="3200" i="1" dirty="0">
                <a:solidFill>
                  <a:srgbClr val="001642"/>
                </a:solidFill>
                <a:latin typeface="Times New Roman" panose="02020603050405020304" pitchFamily="18" charset="0"/>
                <a:cs typeface="Times New Roman" panose="02020603050405020304" pitchFamily="18" charset="0"/>
              </a:rPr>
              <a:t>, </a:t>
            </a:r>
            <a:r>
              <a:rPr lang="ru-RU" sz="2800" i="1" dirty="0">
                <a:solidFill>
                  <a:srgbClr val="001642"/>
                </a:solidFill>
                <a:latin typeface="Times New Roman" panose="02020603050405020304" pitchFamily="18" charset="0"/>
                <a:cs typeface="Times New Roman" panose="02020603050405020304" pitchFamily="18" charset="0"/>
              </a:rPr>
              <a:t>в которой живет ребенок: атмосфера доброжелательная, с любовью, гуманностью или жестокостью, безнравственностью. </a:t>
            </a:r>
          </a:p>
        </p:txBody>
      </p:sp>
      <p:pic>
        <p:nvPicPr>
          <p:cNvPr id="8" name="Рисунок 7"/>
          <p:cNvPicPr>
            <a:picLocks noChangeAspect="1"/>
          </p:cNvPicPr>
          <p:nvPr/>
        </p:nvPicPr>
        <p:blipFill rotWithShape="1">
          <a:blip r:embed="rId4">
            <a:extLst>
              <a:ext uri="{28A0092B-C50C-407E-A947-70E740481C1C}">
                <a14:useLocalDpi xmlns:a14="http://schemas.microsoft.com/office/drawing/2010/main" val="0"/>
              </a:ext>
            </a:extLst>
          </a:blip>
          <a:srcRect t="4069"/>
          <a:stretch/>
        </p:blipFill>
        <p:spPr>
          <a:xfrm>
            <a:off x="5453671" y="2042711"/>
            <a:ext cx="6240925" cy="4562981"/>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42515" y="2091659"/>
            <a:ext cx="3741645" cy="456298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5105709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14863" y="318928"/>
            <a:ext cx="443131" cy="336661"/>
          </a:xfrm>
          <a:prstGeom prst="rect">
            <a:avLst/>
          </a:prstGeom>
        </p:spPr>
      </p:pic>
      <p:sp>
        <p:nvSpPr>
          <p:cNvPr id="2" name="TextBox 1"/>
          <p:cNvSpPr txBox="1"/>
          <p:nvPr/>
        </p:nvSpPr>
        <p:spPr>
          <a:xfrm>
            <a:off x="3057994" y="194872"/>
            <a:ext cx="6865496" cy="584775"/>
          </a:xfrm>
          <a:prstGeom prst="rect">
            <a:avLst/>
          </a:prstGeom>
          <a:noFill/>
        </p:spPr>
        <p:txBody>
          <a:bodyPr wrap="square" rtlCol="0">
            <a:spAutoFit/>
          </a:bodyPr>
          <a:lstStyle/>
          <a:p>
            <a:pPr algn="ctr"/>
            <a:r>
              <a:rPr lang="ru-RU" sz="3200" b="1" i="1" dirty="0">
                <a:solidFill>
                  <a:srgbClr val="001642"/>
                </a:solidFill>
                <a:latin typeface="Times New Roman" panose="02020603050405020304" pitchFamily="18" charset="0"/>
                <a:cs typeface="Times New Roman" panose="02020603050405020304" pitchFamily="18" charset="0"/>
              </a:rPr>
              <a:t>Методы нравственного воспитания </a:t>
            </a:r>
            <a:endParaRPr lang="ru-RU" sz="3200" i="1" dirty="0">
              <a:solidFill>
                <a:srgbClr val="001642"/>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124261" y="989351"/>
            <a:ext cx="5996067" cy="5693866"/>
          </a:xfrm>
          <a:prstGeom prst="rect">
            <a:avLst/>
          </a:prstGeom>
          <a:noFill/>
        </p:spPr>
        <p:txBody>
          <a:bodyPr wrap="square" rtlCol="0">
            <a:spAutoFit/>
          </a:bodyPr>
          <a:lstStyle/>
          <a:p>
            <a:pPr marL="514350" indent="-514350" algn="just">
              <a:buFont typeface="+mj-lt"/>
              <a:buAutoNum type="arabicPeriod"/>
            </a:pPr>
            <a:r>
              <a:rPr lang="ru-RU" sz="2800" b="1" i="1" dirty="0" smtClean="0">
                <a:solidFill>
                  <a:srgbClr val="001642"/>
                </a:solidFill>
                <a:latin typeface="Times New Roman" panose="02020603050405020304" pitchFamily="18" charset="0"/>
                <a:cs typeface="Times New Roman" panose="02020603050405020304" pitchFamily="18" charset="0"/>
              </a:rPr>
              <a:t>Методы </a:t>
            </a:r>
            <a:r>
              <a:rPr lang="ru-RU" sz="2800" b="1" i="1" dirty="0">
                <a:solidFill>
                  <a:srgbClr val="001642"/>
                </a:solidFill>
                <a:latin typeface="Times New Roman" panose="02020603050405020304" pitchFamily="18" charset="0"/>
                <a:cs typeface="Times New Roman" panose="02020603050405020304" pitchFamily="18" charset="0"/>
              </a:rPr>
              <a:t>формирования нравственного </a:t>
            </a:r>
            <a:r>
              <a:rPr lang="ru-RU" sz="2800" b="1" i="1" dirty="0" smtClean="0">
                <a:solidFill>
                  <a:srgbClr val="001642"/>
                </a:solidFill>
                <a:latin typeface="Times New Roman" panose="02020603050405020304" pitchFamily="18" charset="0"/>
                <a:cs typeface="Times New Roman" panose="02020603050405020304" pitchFamily="18" charset="0"/>
              </a:rPr>
              <a:t>поведения: </a:t>
            </a:r>
            <a:r>
              <a:rPr lang="ru-RU" sz="2800" i="1" dirty="0" smtClean="0">
                <a:solidFill>
                  <a:srgbClr val="001642"/>
                </a:solidFill>
                <a:latin typeface="Times New Roman" panose="02020603050405020304" pitchFamily="18" charset="0"/>
                <a:cs typeface="Times New Roman" panose="02020603050405020304" pitchFamily="18" charset="0"/>
              </a:rPr>
              <a:t>приучение</a:t>
            </a:r>
            <a:r>
              <a:rPr lang="ru-RU" sz="2800" i="1" dirty="0">
                <a:solidFill>
                  <a:srgbClr val="001642"/>
                </a:solidFill>
                <a:latin typeface="Times New Roman" panose="02020603050405020304" pitchFamily="18" charset="0"/>
                <a:cs typeface="Times New Roman" panose="02020603050405020304" pitchFamily="18" charset="0"/>
              </a:rPr>
              <a:t>, упражнение, руководство деятельностью</a:t>
            </a:r>
            <a:r>
              <a:rPr lang="ru-RU" sz="2800" i="1" dirty="0" smtClean="0">
                <a:solidFill>
                  <a:srgbClr val="001642"/>
                </a:solidFill>
                <a:latin typeface="Times New Roman" panose="02020603050405020304" pitchFamily="18" charset="0"/>
                <a:cs typeface="Times New Roman" panose="02020603050405020304" pitchFamily="18" charset="0"/>
              </a:rPr>
              <a:t>.</a:t>
            </a:r>
          </a:p>
          <a:p>
            <a:pPr marL="514350" indent="-514350" algn="just">
              <a:buFont typeface="+mj-lt"/>
              <a:buAutoNum type="arabicPeriod"/>
            </a:pPr>
            <a:endParaRPr lang="ru-RU" sz="2800" i="1" dirty="0">
              <a:solidFill>
                <a:srgbClr val="001642"/>
              </a:solidFill>
              <a:latin typeface="Times New Roman" panose="02020603050405020304" pitchFamily="18" charset="0"/>
              <a:cs typeface="Times New Roman" panose="02020603050405020304" pitchFamily="18" charset="0"/>
            </a:endParaRPr>
          </a:p>
          <a:p>
            <a:pPr marL="514350" indent="-514350" algn="just">
              <a:buFont typeface="+mj-lt"/>
              <a:buAutoNum type="arabicPeriod"/>
            </a:pPr>
            <a:r>
              <a:rPr lang="ru-RU" sz="2800" b="1" i="1" dirty="0" smtClean="0">
                <a:solidFill>
                  <a:srgbClr val="001642"/>
                </a:solidFill>
                <a:latin typeface="Times New Roman" panose="02020603050405020304" pitchFamily="18" charset="0"/>
                <a:cs typeface="Times New Roman" panose="02020603050405020304" pitchFamily="18" charset="0"/>
              </a:rPr>
              <a:t> </a:t>
            </a:r>
            <a:r>
              <a:rPr lang="ru-RU" sz="2800" b="1" i="1" dirty="0">
                <a:solidFill>
                  <a:srgbClr val="001642"/>
                </a:solidFill>
                <a:latin typeface="Times New Roman" panose="02020603050405020304" pitchFamily="18" charset="0"/>
                <a:cs typeface="Times New Roman" panose="02020603050405020304" pitchFamily="18" charset="0"/>
              </a:rPr>
              <a:t>Методы формирования нравственного сознания: </a:t>
            </a:r>
            <a:r>
              <a:rPr lang="ru-RU" sz="2800" i="1" dirty="0">
                <a:solidFill>
                  <a:srgbClr val="001642"/>
                </a:solidFill>
                <a:latin typeface="Times New Roman" panose="02020603050405020304" pitchFamily="18" charset="0"/>
                <a:cs typeface="Times New Roman" panose="02020603050405020304" pitchFamily="18" charset="0"/>
              </a:rPr>
              <a:t>убеждение, разъяснение, внушение, беседа</a:t>
            </a:r>
            <a:r>
              <a:rPr lang="ru-RU" sz="2800" i="1" dirty="0" smtClean="0">
                <a:solidFill>
                  <a:srgbClr val="001642"/>
                </a:solidFill>
                <a:latin typeface="Times New Roman" panose="02020603050405020304" pitchFamily="18" charset="0"/>
                <a:cs typeface="Times New Roman" panose="02020603050405020304" pitchFamily="18" charset="0"/>
              </a:rPr>
              <a:t>.</a:t>
            </a:r>
          </a:p>
          <a:p>
            <a:pPr marL="514350" indent="-514350" algn="just">
              <a:buFont typeface="+mj-lt"/>
              <a:buAutoNum type="arabicPeriod"/>
            </a:pPr>
            <a:endParaRPr lang="ru-RU" sz="2800" i="1" dirty="0">
              <a:solidFill>
                <a:srgbClr val="001642"/>
              </a:solidFill>
              <a:latin typeface="Times New Roman" panose="02020603050405020304" pitchFamily="18" charset="0"/>
              <a:cs typeface="Times New Roman" panose="02020603050405020304" pitchFamily="18" charset="0"/>
            </a:endParaRPr>
          </a:p>
          <a:p>
            <a:pPr marL="514350" indent="-514350" algn="just">
              <a:buFont typeface="+mj-lt"/>
              <a:buAutoNum type="arabicPeriod"/>
            </a:pPr>
            <a:r>
              <a:rPr lang="ru-RU" sz="2800" b="1" i="1" dirty="0" smtClean="0">
                <a:solidFill>
                  <a:srgbClr val="001642"/>
                </a:solidFill>
                <a:latin typeface="Times New Roman" panose="02020603050405020304" pitchFamily="18" charset="0"/>
                <a:cs typeface="Times New Roman" panose="02020603050405020304" pitchFamily="18" charset="0"/>
              </a:rPr>
              <a:t> </a:t>
            </a:r>
            <a:r>
              <a:rPr lang="ru-RU" sz="2800" b="1" i="1" dirty="0">
                <a:solidFill>
                  <a:srgbClr val="001642"/>
                </a:solidFill>
                <a:latin typeface="Times New Roman" panose="02020603050405020304" pitchFamily="18" charset="0"/>
                <a:cs typeface="Times New Roman" panose="02020603050405020304" pitchFamily="18" charset="0"/>
              </a:rPr>
              <a:t>Методы стимулирования чувств и отношений: </a:t>
            </a:r>
            <a:r>
              <a:rPr lang="ru-RU" sz="2800" i="1" dirty="0">
                <a:solidFill>
                  <a:srgbClr val="001642"/>
                </a:solidFill>
                <a:latin typeface="Times New Roman" panose="02020603050405020304" pitchFamily="18" charset="0"/>
                <a:cs typeface="Times New Roman" panose="02020603050405020304" pitchFamily="18" charset="0"/>
              </a:rPr>
              <a:t>пример, поощрение, наказание.</a:t>
            </a:r>
          </a:p>
        </p:txBody>
      </p:sp>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70929" y="1303433"/>
            <a:ext cx="4211602" cy="5379784"/>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6307028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5212" y="383408"/>
            <a:ext cx="424420" cy="322445"/>
          </a:xfrm>
          <a:prstGeom prst="rect">
            <a:avLst/>
          </a:prstGeom>
        </p:spPr>
      </p:pic>
      <p:sp>
        <p:nvSpPr>
          <p:cNvPr id="2" name="TextBox 1"/>
          <p:cNvSpPr txBox="1"/>
          <p:nvPr/>
        </p:nvSpPr>
        <p:spPr>
          <a:xfrm>
            <a:off x="2649632" y="224589"/>
            <a:ext cx="8114621" cy="1077218"/>
          </a:xfrm>
          <a:prstGeom prst="rect">
            <a:avLst/>
          </a:prstGeom>
          <a:noFill/>
        </p:spPr>
        <p:txBody>
          <a:bodyPr wrap="square" rtlCol="0">
            <a:spAutoFit/>
          </a:bodyPr>
          <a:lstStyle/>
          <a:p>
            <a:pPr algn="ctr"/>
            <a:r>
              <a:rPr lang="ru-RU" sz="3200" b="1" i="1" dirty="0" smtClean="0">
                <a:solidFill>
                  <a:srgbClr val="001642"/>
                </a:solidFill>
                <a:latin typeface="Times New Roman" panose="02020603050405020304" pitchFamily="18" charset="0"/>
                <a:cs typeface="Times New Roman" panose="02020603050405020304" pitchFamily="18" charset="0"/>
              </a:rPr>
              <a:t>Нравственное воспитание детей раннего и </a:t>
            </a:r>
          </a:p>
          <a:p>
            <a:pPr algn="ctr"/>
            <a:r>
              <a:rPr lang="ru-RU" sz="3200" b="1" i="1" dirty="0" smtClean="0">
                <a:solidFill>
                  <a:srgbClr val="001642"/>
                </a:solidFill>
                <a:latin typeface="Times New Roman" panose="02020603050405020304" pitchFamily="18" charset="0"/>
                <a:cs typeface="Times New Roman" panose="02020603050405020304" pitchFamily="18" charset="0"/>
              </a:rPr>
              <a:t>младшего дошкольного возраста</a:t>
            </a:r>
            <a:endParaRPr lang="ru-RU" sz="3200" b="1" i="1" dirty="0">
              <a:solidFill>
                <a:srgbClr val="001642"/>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58779" y="1403896"/>
            <a:ext cx="6272463" cy="4307092"/>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0" name="Рисунок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93535" y="1357954"/>
            <a:ext cx="2370463" cy="3422593"/>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2" name="Рисунок 11"/>
          <p:cNvPicPr>
            <a:picLocks noChangeAspect="1"/>
          </p:cNvPicPr>
          <p:nvPr/>
        </p:nvPicPr>
        <p:blipFill rotWithShape="1">
          <a:blip r:embed="rId7" cstate="print">
            <a:extLst>
              <a:ext uri="{28A0092B-C50C-407E-A947-70E740481C1C}">
                <a14:useLocalDpi xmlns:a14="http://schemas.microsoft.com/office/drawing/2010/main" val="0"/>
              </a:ext>
            </a:extLst>
          </a:blip>
          <a:srcRect b="10056"/>
          <a:stretch/>
        </p:blipFill>
        <p:spPr>
          <a:xfrm>
            <a:off x="7531038" y="2344542"/>
            <a:ext cx="2708650" cy="3383714"/>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273875965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6294" y="277832"/>
            <a:ext cx="408471" cy="310328"/>
          </a:xfrm>
          <a:prstGeom prst="rect">
            <a:avLst/>
          </a:prstGeom>
        </p:spPr>
      </p:pic>
      <p:sp>
        <p:nvSpPr>
          <p:cNvPr id="2" name="TextBox 1"/>
          <p:cNvSpPr txBox="1"/>
          <p:nvPr/>
        </p:nvSpPr>
        <p:spPr>
          <a:xfrm>
            <a:off x="2173574" y="134912"/>
            <a:ext cx="9443803" cy="584775"/>
          </a:xfrm>
          <a:prstGeom prst="rect">
            <a:avLst/>
          </a:prstGeom>
          <a:noFill/>
        </p:spPr>
        <p:txBody>
          <a:bodyPr wrap="square" rtlCol="0">
            <a:spAutoFit/>
          </a:bodyPr>
          <a:lstStyle/>
          <a:p>
            <a:r>
              <a:rPr lang="ru-RU" sz="3200" b="1" i="1" dirty="0" smtClean="0">
                <a:solidFill>
                  <a:srgbClr val="001642"/>
                </a:solidFill>
                <a:latin typeface="Times New Roman" panose="02020603050405020304" pitchFamily="18" charset="0"/>
                <a:cs typeface="Times New Roman" panose="02020603050405020304" pitchFamily="18" charset="0"/>
              </a:rPr>
              <a:t>Домашнее задание</a:t>
            </a:r>
            <a:endParaRPr lang="ru-RU" sz="3200" b="1" i="1" dirty="0">
              <a:solidFill>
                <a:srgbClr val="001642"/>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171073" y="978568"/>
            <a:ext cx="6063916" cy="4524315"/>
          </a:xfrm>
          <a:prstGeom prst="rect">
            <a:avLst/>
          </a:prstGeom>
          <a:noFill/>
        </p:spPr>
        <p:txBody>
          <a:bodyPr wrap="square" rtlCol="0">
            <a:spAutoFit/>
          </a:bodyPr>
          <a:lstStyle/>
          <a:p>
            <a:pPr marL="342900" indent="-342900" algn="just">
              <a:buFont typeface="Wingdings" panose="05000000000000000000" pitchFamily="2" charset="2"/>
              <a:buChar char="ü"/>
            </a:pPr>
            <a:r>
              <a:rPr lang="ru-RU" sz="3200" i="1" dirty="0" smtClean="0">
                <a:solidFill>
                  <a:srgbClr val="001642"/>
                </a:solidFill>
                <a:latin typeface="Times New Roman" panose="02020603050405020304" pitchFamily="18" charset="0"/>
                <a:cs typeface="Times New Roman" panose="02020603050405020304" pitchFamily="18" charset="0"/>
              </a:rPr>
              <a:t>Изучить вопрос нравственного воспитания </a:t>
            </a:r>
            <a:r>
              <a:rPr lang="ru-RU" sz="3200" i="1" dirty="0">
                <a:solidFill>
                  <a:srgbClr val="001642"/>
                </a:solidFill>
                <a:latin typeface="Times New Roman" panose="02020603050405020304" pitchFamily="18" charset="0"/>
                <a:cs typeface="Times New Roman" panose="02020603050405020304" pitchFamily="18" charset="0"/>
              </a:rPr>
              <a:t>и </a:t>
            </a:r>
            <a:r>
              <a:rPr lang="ru-RU" sz="3200" i="1" dirty="0" smtClean="0">
                <a:solidFill>
                  <a:srgbClr val="001642"/>
                </a:solidFill>
                <a:latin typeface="Times New Roman" panose="02020603050405020304" pitchFamily="18" charset="0"/>
                <a:cs typeface="Times New Roman" panose="02020603050405020304" pitchFamily="18" charset="0"/>
              </a:rPr>
              <a:t>развития </a:t>
            </a:r>
            <a:r>
              <a:rPr lang="ru-RU" sz="3200" i="1" dirty="0">
                <a:solidFill>
                  <a:srgbClr val="001642"/>
                </a:solidFill>
                <a:latin typeface="Times New Roman" panose="02020603050405020304" pitchFamily="18" charset="0"/>
                <a:cs typeface="Times New Roman" panose="02020603050405020304" pitchFamily="18" charset="0"/>
              </a:rPr>
              <a:t>детей на разных возрастных </a:t>
            </a:r>
            <a:r>
              <a:rPr lang="ru-RU" sz="3200" i="1" dirty="0" smtClean="0">
                <a:solidFill>
                  <a:srgbClr val="001642"/>
                </a:solidFill>
                <a:latin typeface="Times New Roman" panose="02020603050405020304" pitchFamily="18" charset="0"/>
                <a:cs typeface="Times New Roman" panose="02020603050405020304" pitchFamily="18" charset="0"/>
              </a:rPr>
              <a:t>этапах используя учебник …</a:t>
            </a:r>
          </a:p>
          <a:p>
            <a:pPr marL="342900" indent="-342900" algn="just">
              <a:buFont typeface="Wingdings" panose="05000000000000000000" pitchFamily="2" charset="2"/>
              <a:buChar char="ü"/>
            </a:pPr>
            <a:r>
              <a:rPr lang="ru-RU" sz="3200" i="1" dirty="0" smtClean="0">
                <a:solidFill>
                  <a:srgbClr val="001642"/>
                </a:solidFill>
                <a:latin typeface="Times New Roman" panose="02020603050405020304" pitchFamily="18" charset="0"/>
                <a:cs typeface="Times New Roman" panose="02020603050405020304" pitchFamily="18" charset="0"/>
              </a:rPr>
              <a:t>Подобрать сценарии конспектов этических бесед для проведения с детьми в период педагогической практики.</a:t>
            </a:r>
            <a:endParaRPr lang="ru-RU" sz="3200" i="1" dirty="0">
              <a:solidFill>
                <a:srgbClr val="001642"/>
              </a:solidFill>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9580" y="277832"/>
            <a:ext cx="3389254" cy="485103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449279">
            <a:off x="7707500" y="1899736"/>
            <a:ext cx="3227471" cy="465500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9338471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27218" y="3027218"/>
            <a:ext cx="6858000" cy="803564"/>
          </a:xfrm>
          <a:prstGeom prst="rect">
            <a:avLst/>
          </a:prstGeom>
        </p:spPr>
      </p:pic>
      <p:sp>
        <p:nvSpPr>
          <p:cNvPr id="2" name="TextBox 1"/>
          <p:cNvSpPr txBox="1"/>
          <p:nvPr/>
        </p:nvSpPr>
        <p:spPr>
          <a:xfrm>
            <a:off x="994611" y="819946"/>
            <a:ext cx="10948860" cy="6370975"/>
          </a:xfrm>
          <a:prstGeom prst="rect">
            <a:avLst/>
          </a:prstGeom>
          <a:noFill/>
        </p:spPr>
        <p:txBody>
          <a:bodyPr wrap="square" rtlCol="0">
            <a:spAutoFit/>
          </a:bodyPr>
          <a:lstStyle/>
          <a:p>
            <a:pPr marL="34290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Архимандрит Лука (Войно-Ясненецкий). Дух, душа и тело. М., 1997. С. 26—48 (глава «Сердце как орган высшего познания»).</a:t>
            </a:r>
          </a:p>
          <a:p>
            <a:pPr marL="342900" indent="-342900" algn="just">
              <a:buFont typeface="Arial" panose="020B0604020202020204" pitchFamily="34" charset="0"/>
              <a:buChar char="•"/>
            </a:pPr>
            <a:r>
              <a:rPr lang="ru-RU" sz="2400" i="1" dirty="0" smtClean="0">
                <a:solidFill>
                  <a:srgbClr val="001642"/>
                </a:solidFill>
                <a:latin typeface="Times New Roman" panose="02020603050405020304" pitchFamily="18" charset="0"/>
                <a:cs typeface="Times New Roman" panose="02020603050405020304" pitchFamily="18" charset="0"/>
              </a:rPr>
              <a:t>Библер </a:t>
            </a:r>
            <a:r>
              <a:rPr lang="ru-RU" sz="2400" i="1" dirty="0">
                <a:solidFill>
                  <a:srgbClr val="001642"/>
                </a:solidFill>
                <a:latin typeface="Times New Roman" panose="02020603050405020304" pitchFamily="18" charset="0"/>
                <a:cs typeface="Times New Roman" panose="02020603050405020304" pitchFamily="18" charset="0"/>
              </a:rPr>
              <a:t>В. С. Нравственность. Культура. Современность. М., 1990. С. 3.</a:t>
            </a:r>
          </a:p>
          <a:p>
            <a:pPr marL="342900" indent="-342900" algn="just">
              <a:buFont typeface="Arial" panose="020B0604020202020204" pitchFamily="34" charset="0"/>
              <a:buChar char="•"/>
            </a:pPr>
            <a:r>
              <a:rPr lang="ru-RU" sz="2400" i="1" dirty="0" smtClean="0">
                <a:solidFill>
                  <a:srgbClr val="001642"/>
                </a:solidFill>
                <a:latin typeface="Times New Roman" panose="02020603050405020304" pitchFamily="18" charset="0"/>
                <a:cs typeface="Times New Roman" panose="02020603050405020304" pitchFamily="18" charset="0"/>
              </a:rPr>
              <a:t>Вопрос</a:t>
            </a:r>
            <a:r>
              <a:rPr lang="ru-RU" sz="2400" i="1" dirty="0">
                <a:solidFill>
                  <a:srgbClr val="001642"/>
                </a:solidFill>
                <a:latin typeface="Times New Roman" panose="02020603050405020304" pitchFamily="18" charset="0"/>
                <a:cs typeface="Times New Roman" panose="02020603050405020304" pitchFamily="18" charset="0"/>
              </a:rPr>
              <a:t>: Средства и методы нравственного воспитания </a:t>
            </a:r>
            <a:r>
              <a:rPr lang="ru-RU" sz="2400" i="1" dirty="0" smtClean="0">
                <a:solidFill>
                  <a:srgbClr val="001642"/>
                </a:solidFill>
                <a:latin typeface="Times New Roman" panose="02020603050405020304" pitchFamily="18" charset="0"/>
                <a:cs typeface="Times New Roman" panose="02020603050405020304" pitchFamily="18" charset="0"/>
              </a:rPr>
              <a:t>studopedia.ru</a:t>
            </a:r>
          </a:p>
          <a:p>
            <a:pPr marL="34290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Дауге А. Искусство и творчество в воспитании: Сборник статей. М, 1911.С. 5—6.</a:t>
            </a:r>
            <a:endParaRPr lang="ru-RU" sz="2400" i="1" dirty="0" smtClean="0">
              <a:solidFill>
                <a:srgbClr val="001642"/>
              </a:solidFill>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u-RU" sz="2400" i="1" dirty="0" smtClean="0">
                <a:solidFill>
                  <a:srgbClr val="001642"/>
                </a:solidFill>
                <a:latin typeface="Times New Roman" panose="02020603050405020304" pitchFamily="18" charset="0"/>
                <a:cs typeface="Times New Roman" panose="02020603050405020304" pitchFamily="18" charset="0"/>
              </a:rPr>
              <a:t>Демидова </a:t>
            </a:r>
            <a:r>
              <a:rPr lang="ru-RU" sz="2400" i="1" dirty="0">
                <a:solidFill>
                  <a:srgbClr val="001642"/>
                </a:solidFill>
                <a:latin typeface="Times New Roman" panose="02020603050405020304" pitchFamily="18" charset="0"/>
                <a:cs typeface="Times New Roman" panose="02020603050405020304" pitchFamily="18" charset="0"/>
              </a:rPr>
              <a:t>О.Н. Будьте вежливы всегда. Конспекты занятий по этической грамматике с детьми 6-7 лет. Практическое пособие для воспитателей и методистов ДОУ. – Воронеж: ИП Лакоценин С.С., С.5</a:t>
            </a:r>
            <a:r>
              <a:rPr lang="ru-RU" sz="2400" i="1" dirty="0" smtClean="0">
                <a:solidFill>
                  <a:srgbClr val="001642"/>
                </a:solidFill>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«Добротолюбие» — собрание сочинений отцов Церкви о внутренней, духовной жизни во всех ее направлениях и действиях. — Св. Троицкая Сергиева Лавра, 1992</a:t>
            </a:r>
            <a:endParaRPr lang="ru-RU" sz="2400" i="1" dirty="0" smtClean="0">
              <a:solidFill>
                <a:srgbClr val="001642"/>
              </a:solidFill>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Дробницкий О. Г. Проблемы нравственности. М., 1977. С. 6</a:t>
            </a:r>
            <a:r>
              <a:rPr lang="ru-RU" sz="2400" i="1" dirty="0" smtClean="0">
                <a:solidFill>
                  <a:srgbClr val="001642"/>
                </a:solidFill>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Духовные основы нравственного </a:t>
            </a:r>
            <a:r>
              <a:rPr lang="ru-RU" sz="2400" i="1" dirty="0" smtClean="0">
                <a:solidFill>
                  <a:srgbClr val="001642"/>
                </a:solidFill>
                <a:latin typeface="Times New Roman" panose="02020603050405020304" pitchFamily="18" charset="0"/>
                <a:cs typeface="Times New Roman" panose="02020603050405020304" pitchFamily="18" charset="0"/>
              </a:rPr>
              <a:t>воспитания verav.ru</a:t>
            </a:r>
          </a:p>
          <a:p>
            <a:pPr marL="34290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Гусев А. Религиозность как основа нравственности: Против автономистов. Издание 2-е. Казань, 1894</a:t>
            </a:r>
            <a:r>
              <a:rPr lang="ru-RU" sz="2400" i="1" dirty="0" smtClean="0">
                <a:solidFill>
                  <a:srgbClr val="001642"/>
                </a:solidFill>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endParaRPr lang="ru-RU" sz="2400" i="1" dirty="0">
              <a:solidFill>
                <a:srgbClr val="001642"/>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2152357" y="309489"/>
            <a:ext cx="9791113" cy="584775"/>
          </a:xfrm>
          <a:prstGeom prst="rect">
            <a:avLst/>
          </a:prstGeom>
          <a:noFill/>
        </p:spPr>
        <p:txBody>
          <a:bodyPr wrap="square" rtlCol="0">
            <a:spAutoFit/>
          </a:bodyPr>
          <a:lstStyle/>
          <a:p>
            <a:r>
              <a:rPr lang="ru-RU" sz="3200" b="1" i="1" dirty="0" smtClean="0">
                <a:solidFill>
                  <a:srgbClr val="001642"/>
                </a:solidFill>
                <a:latin typeface="Times New Roman" panose="02020603050405020304" pitchFamily="18" charset="0"/>
                <a:cs typeface="Times New Roman" panose="02020603050405020304" pitchFamily="18" charset="0"/>
              </a:rPr>
              <a:t>Источники</a:t>
            </a:r>
            <a:endParaRPr lang="ru-RU" sz="3200" b="1" i="1" dirty="0">
              <a:solidFill>
                <a:srgbClr val="001642"/>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6635" y="440556"/>
            <a:ext cx="424676" cy="322640"/>
          </a:xfrm>
          <a:prstGeom prst="rect">
            <a:avLst/>
          </a:prstGeom>
        </p:spPr>
      </p:pic>
    </p:spTree>
    <p:extLst>
      <p:ext uri="{BB962C8B-B14F-4D97-AF65-F5344CB8AC3E}">
        <p14:creationId xmlns:p14="http://schemas.microsoft.com/office/powerpoint/2010/main" val="1158865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sp>
        <p:nvSpPr>
          <p:cNvPr id="2" name="TextBox 1"/>
          <p:cNvSpPr txBox="1"/>
          <p:nvPr/>
        </p:nvSpPr>
        <p:spPr>
          <a:xfrm>
            <a:off x="1119116" y="259307"/>
            <a:ext cx="10754436" cy="6001643"/>
          </a:xfrm>
          <a:prstGeom prst="rect">
            <a:avLst/>
          </a:prstGeom>
          <a:noFill/>
        </p:spPr>
        <p:txBody>
          <a:bodyPr wrap="square" rtlCol="0">
            <a:spAutoFit/>
          </a:bodyPr>
          <a:lstStyle/>
          <a:p>
            <a:pPr marL="34290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Губанов Н. И; Простые нормы морали и религия. — В сб.: Нравственность и религия. М., 1964. С. 91.</a:t>
            </a:r>
          </a:p>
          <a:p>
            <a:pPr marL="34290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Исаак Сирин. Слова подвижнические. Репринтное издание. М., 1993. С. 411.</a:t>
            </a:r>
          </a:p>
          <a:p>
            <a:pPr marL="34290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Климент Александрийский. Педагог. — Вестник духовного просвещения. № 1. М., 1994. С. 7—9</a:t>
            </a:r>
            <a:r>
              <a:rPr lang="ru-RU" sz="2400" i="1" dirty="0" smtClean="0">
                <a:solidFill>
                  <a:srgbClr val="001642"/>
                </a:solidFill>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r>
              <a:rPr lang="ru-RU" sz="2400" i="1" dirty="0" smtClean="0">
                <a:solidFill>
                  <a:srgbClr val="001642"/>
                </a:solidFill>
                <a:latin typeface="Times New Roman" panose="02020603050405020304" pitchFamily="18" charset="0"/>
                <a:cs typeface="Times New Roman" panose="02020603050405020304" pitchFamily="18" charset="0"/>
              </a:rPr>
              <a:t>Мулько </a:t>
            </a:r>
            <a:r>
              <a:rPr lang="ru-RU" sz="2400" i="1" dirty="0">
                <a:solidFill>
                  <a:srgbClr val="001642"/>
                </a:solidFill>
                <a:latin typeface="Times New Roman" panose="02020603050405020304" pitchFamily="18" charset="0"/>
                <a:cs typeface="Times New Roman" panose="02020603050405020304" pitchFamily="18" charset="0"/>
              </a:rPr>
              <a:t>И.Ф. Этика для детей 5-7 лет: Методическое пособие. – М.:ТЦ Сфера, 2009. – С. 3.</a:t>
            </a:r>
          </a:p>
          <a:p>
            <a:pPr marL="34290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Нравственно-эстетическое воспитание ребенка в детском саду / Н.А. Ветлугина, Т.Г. Казакова, Г.Н. Пантелеев и др.; Под ред. Н.А. Ветлугиной. – М.: Просвещение, 1989. – С. 3</a:t>
            </a:r>
            <a:r>
              <a:rPr lang="ru-RU" sz="2400" i="1" dirty="0" smtClean="0">
                <a:solidFill>
                  <a:srgbClr val="001642"/>
                </a:solidFill>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Нравственное воспитание детей дошкольного... </a:t>
            </a:r>
            <a:r>
              <a:rPr lang="en-US" sz="2400" i="1" dirty="0">
                <a:solidFill>
                  <a:srgbClr val="001642"/>
                </a:solidFill>
                <a:latin typeface="Times New Roman" panose="02020603050405020304" pitchFamily="18" charset="0"/>
                <a:cs typeface="Times New Roman" panose="02020603050405020304" pitchFamily="18" charset="0"/>
              </a:rPr>
              <a:t>fb.ru›article…</a:t>
            </a:r>
            <a:r>
              <a:rPr lang="en-US" sz="2400" i="1" dirty="0" err="1">
                <a:solidFill>
                  <a:srgbClr val="001642"/>
                </a:solidFill>
                <a:latin typeface="Times New Roman" panose="02020603050405020304" pitchFamily="18" charset="0"/>
                <a:cs typeface="Times New Roman" panose="02020603050405020304" pitchFamily="18" charset="0"/>
              </a:rPr>
              <a:t>detey</a:t>
            </a:r>
            <a:r>
              <a:rPr lang="en-US" sz="2400" i="1" dirty="0">
                <a:solidFill>
                  <a:srgbClr val="001642"/>
                </a:solidFill>
                <a:latin typeface="Times New Roman" panose="02020603050405020304" pitchFamily="18" charset="0"/>
                <a:cs typeface="Times New Roman" panose="02020603050405020304" pitchFamily="18" charset="0"/>
              </a:rPr>
              <a:t> - doshkolnogo - vozrasta…</a:t>
            </a:r>
            <a:r>
              <a:rPr lang="en-US" sz="2400" i="1" dirty="0" err="1">
                <a:solidFill>
                  <a:srgbClr val="001642"/>
                </a:solidFill>
                <a:latin typeface="Times New Roman" panose="02020603050405020304" pitchFamily="18" charset="0"/>
                <a:cs typeface="Times New Roman" panose="02020603050405020304" pitchFamily="18" charset="0"/>
              </a:rPr>
              <a:t>sredstva</a:t>
            </a:r>
            <a:r>
              <a:rPr lang="en-US" sz="2400" i="1" dirty="0" smtClean="0">
                <a:solidFill>
                  <a:srgbClr val="001642"/>
                </a:solidFill>
                <a:latin typeface="Times New Roman" panose="02020603050405020304" pitchFamily="18" charset="0"/>
                <a:cs typeface="Times New Roman" panose="02020603050405020304" pitchFamily="18" charset="0"/>
              </a:rPr>
              <a:t>…</a:t>
            </a:r>
            <a:endParaRPr lang="ru-RU" sz="2400" i="1" dirty="0" smtClean="0">
              <a:solidFill>
                <a:srgbClr val="001642"/>
              </a:solidFill>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Песталоцции И. Г. Письмо к другу о пребывании в Станце. — В кн.: Песталоцции И. Г. Избранные педагогические сочинения. Том. 2. М., 1981, С. 81—83.</a:t>
            </a:r>
          </a:p>
          <a:p>
            <a:pPr marL="342900" indent="-342900" algn="just">
              <a:buFont typeface="Arial" panose="020B0604020202020204" pitchFamily="34" charset="0"/>
              <a:buChar char="•"/>
            </a:pPr>
            <a:endParaRPr lang="ru-RU" sz="2400" dirty="0"/>
          </a:p>
        </p:txBody>
      </p:sp>
    </p:spTree>
    <p:extLst>
      <p:ext uri="{BB962C8B-B14F-4D97-AF65-F5344CB8AC3E}">
        <p14:creationId xmlns:p14="http://schemas.microsoft.com/office/powerpoint/2010/main" val="391181522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999509" y="2999509"/>
            <a:ext cx="6858000" cy="858982"/>
          </a:xfrm>
          <a:prstGeom prst="rect">
            <a:avLst/>
          </a:prstGeom>
        </p:spPr>
      </p:pic>
      <p:sp>
        <p:nvSpPr>
          <p:cNvPr id="2" name="TextBox 1"/>
          <p:cNvSpPr txBox="1"/>
          <p:nvPr/>
        </p:nvSpPr>
        <p:spPr>
          <a:xfrm>
            <a:off x="1010654" y="192505"/>
            <a:ext cx="10940714" cy="4893647"/>
          </a:xfrm>
          <a:prstGeom prst="rect">
            <a:avLst/>
          </a:prstGeom>
          <a:noFill/>
        </p:spPr>
        <p:txBody>
          <a:bodyPr wrap="square" rtlCol="0">
            <a:spAutoFit/>
          </a:bodyPr>
          <a:lstStyle/>
          <a:p>
            <a:pPr marL="342900" lvl="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Словарь по этике. / Под ред. А. А. Гусейнова и </a:t>
            </a:r>
            <a:r>
              <a:rPr lang="ru-RU" sz="2400" i="1" dirty="0" err="1">
                <a:solidFill>
                  <a:srgbClr val="001642"/>
                </a:solidFill>
                <a:latin typeface="Times New Roman" panose="02020603050405020304" pitchFamily="18" charset="0"/>
                <a:cs typeface="Times New Roman" panose="02020603050405020304" pitchFamily="18" charset="0"/>
              </a:rPr>
              <a:t>И</a:t>
            </a:r>
            <a:r>
              <a:rPr lang="ru-RU" sz="2400" i="1" dirty="0">
                <a:solidFill>
                  <a:srgbClr val="001642"/>
                </a:solidFill>
                <a:latin typeface="Times New Roman" panose="02020603050405020304" pitchFamily="18" charset="0"/>
                <a:cs typeface="Times New Roman" panose="02020603050405020304" pitchFamily="18" charset="0"/>
              </a:rPr>
              <a:t>. С. Кона. — 6-е изд. М., 1989. С. 98.</a:t>
            </a:r>
          </a:p>
          <a:p>
            <a:pPr marL="342900" lvl="0" indent="-342900" algn="just">
              <a:buFont typeface="Arial" panose="020B0604020202020204" pitchFamily="34" charset="0"/>
              <a:buChar char="•"/>
            </a:pPr>
            <a:r>
              <a:rPr lang="ru-RU" sz="2400" i="1" dirty="0" smtClean="0">
                <a:solidFill>
                  <a:srgbClr val="001642"/>
                </a:solidFill>
                <a:latin typeface="Times New Roman" panose="02020603050405020304" pitchFamily="18" charset="0"/>
                <a:cs typeface="Times New Roman" panose="02020603050405020304" pitchFamily="18" charset="0"/>
              </a:rPr>
              <a:t>Соловьев </a:t>
            </a:r>
            <a:r>
              <a:rPr lang="ru-RU" sz="2400" i="1" dirty="0">
                <a:solidFill>
                  <a:srgbClr val="001642"/>
                </a:solidFill>
                <a:latin typeface="Times New Roman" panose="02020603050405020304" pitchFamily="18" charset="0"/>
                <a:cs typeface="Times New Roman" panose="02020603050405020304" pitchFamily="18" charset="0"/>
              </a:rPr>
              <a:t>В. С. Оправдание добра: Нравственная философия. — В кн.: Соловьев В. С. Сочинения в двух томах. 2-е изд. Том1.М, 1990. С. 165.</a:t>
            </a:r>
          </a:p>
          <a:p>
            <a:pPr marL="342900" lvl="0" indent="-342900" algn="just">
              <a:buFont typeface="Arial" panose="020B0604020202020204" pitchFamily="34" charset="0"/>
              <a:buChar char="•"/>
            </a:pPr>
            <a:r>
              <a:rPr lang="ru-RU" sz="2400" i="1" dirty="0" smtClean="0">
                <a:solidFill>
                  <a:srgbClr val="001642"/>
                </a:solidFill>
                <a:latin typeface="Times New Roman" panose="02020603050405020304" pitchFamily="18" charset="0"/>
                <a:cs typeface="Times New Roman" panose="02020603050405020304" pitchFamily="18" charset="0"/>
              </a:rPr>
              <a:t>Тахавиева </a:t>
            </a:r>
            <a:r>
              <a:rPr lang="ru-RU" sz="2400" i="1" dirty="0">
                <a:solidFill>
                  <a:srgbClr val="001642"/>
                </a:solidFill>
                <a:latin typeface="Times New Roman" panose="02020603050405020304" pitchFamily="18" charset="0"/>
                <a:cs typeface="Times New Roman" panose="02020603050405020304" pitchFamily="18" charset="0"/>
              </a:rPr>
              <a:t>Р.Р. Нравственное воспитание дошкольников в современных условиях с учетом ФГОС [Текст] / Р.Р. Тахавиева, В.Ф. Гордеева // Приоритетные направления развития науки и образования: материалы IV Междунар. науч. -практ. конф. (Чебоксары): ЦНС «Интерактив плюс», 2015. – С. 113-115. – ISBN 978-5-906626-68-4</a:t>
            </a:r>
            <a:r>
              <a:rPr lang="ru-RU" sz="2400" i="1" dirty="0" smtClean="0">
                <a:solidFill>
                  <a:srgbClr val="001642"/>
                </a:solidFill>
                <a:latin typeface="Times New Roman" panose="02020603050405020304" pitchFamily="18" charset="0"/>
                <a:cs typeface="Times New Roman" panose="02020603050405020304" pitchFamily="18" charset="0"/>
              </a:rPr>
              <a:t>.</a:t>
            </a:r>
          </a:p>
          <a:p>
            <a:pPr marL="342900" lvl="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Трубецкой С. Н. Этика и догматика. — Вопросы философии и психологии. М., 1895, сентябрь. Книга 29 (4). С. 503. 42.</a:t>
            </a:r>
          </a:p>
          <a:p>
            <a:pPr marL="342900" lvl="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Ушинский К. Д. О нравственном элементе в русском воспитании. — В кн.: Ушинский К. Д. Избранные произведения. М.—Л.,1946. С. 179.</a:t>
            </a:r>
          </a:p>
        </p:txBody>
      </p:sp>
    </p:spTree>
    <p:extLst>
      <p:ext uri="{BB962C8B-B14F-4D97-AF65-F5344CB8AC3E}">
        <p14:creationId xmlns:p14="http://schemas.microsoft.com/office/powerpoint/2010/main" val="42395242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999509" y="2999509"/>
            <a:ext cx="6858000" cy="858981"/>
          </a:xfrm>
          <a:prstGeom prst="rect">
            <a:avLst/>
          </a:prstGeom>
        </p:spPr>
      </p:pic>
      <p:sp>
        <p:nvSpPr>
          <p:cNvPr id="2" name="TextBox 1"/>
          <p:cNvSpPr txBox="1"/>
          <p:nvPr/>
        </p:nvSpPr>
        <p:spPr>
          <a:xfrm>
            <a:off x="2466109" y="193965"/>
            <a:ext cx="8866909" cy="1384995"/>
          </a:xfrm>
          <a:prstGeom prst="rect">
            <a:avLst/>
          </a:prstGeom>
          <a:noFill/>
        </p:spPr>
        <p:txBody>
          <a:bodyPr wrap="square" rtlCol="0">
            <a:spAutoFit/>
          </a:bodyPr>
          <a:lstStyle/>
          <a:p>
            <a:pPr lvl="0" algn="ctr"/>
            <a:r>
              <a:rPr lang="ru-RU" sz="1200" b="1" i="1" dirty="0">
                <a:solidFill>
                  <a:srgbClr val="001642"/>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001642"/>
              </a:solidFill>
              <a:latin typeface="Times New Roman" panose="02020603050405020304" pitchFamily="18" charset="0"/>
              <a:ea typeface="Times New Roman" panose="02020603050405020304" pitchFamily="18" charset="0"/>
            </a:endParaRPr>
          </a:p>
          <a:p>
            <a:pPr lvl="0" algn="ctr"/>
            <a:r>
              <a:rPr lang="ru-RU" sz="1200" b="1" i="1" dirty="0">
                <a:solidFill>
                  <a:srgbClr val="001642"/>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001642"/>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001642"/>
                </a:solidFill>
                <a:latin typeface="Times New Roman" panose="02020603050405020304" pitchFamily="18" charset="0"/>
                <a:ea typeface="Times New Roman" panose="02020603050405020304" pitchFamily="18" charset="0"/>
              </a:rPr>
              <a:t> </a:t>
            </a:r>
            <a:endParaRPr lang="ru-RU" sz="1200" i="1" dirty="0">
              <a:solidFill>
                <a:srgbClr val="001642"/>
              </a:solidFill>
              <a:latin typeface="Times New Roman" panose="02020603050405020304" pitchFamily="18" charset="0"/>
              <a:ea typeface="Times New Roman" panose="02020603050405020304" pitchFamily="18" charset="0"/>
            </a:endParaRPr>
          </a:p>
          <a:p>
            <a:pPr lvl="0" algn="ctr"/>
            <a:r>
              <a:rPr lang="ru-RU" sz="1200" b="1" i="1" dirty="0">
                <a:solidFill>
                  <a:srgbClr val="001642"/>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001642"/>
              </a:solidFill>
              <a:latin typeface="Times New Roman" panose="02020603050405020304" pitchFamily="18" charset="0"/>
              <a:ea typeface="Times New Roman" panose="02020603050405020304" pitchFamily="18" charset="0"/>
            </a:endParaRPr>
          </a:p>
          <a:p>
            <a:pPr lvl="0" algn="ctr"/>
            <a:r>
              <a:rPr lang="ru-RU" sz="1200" b="1" i="1" dirty="0">
                <a:solidFill>
                  <a:srgbClr val="001642"/>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001642"/>
              </a:solidFill>
              <a:latin typeface="Times New Roman" panose="02020603050405020304" pitchFamily="18" charset="0"/>
              <a:ea typeface="Times New Roman" panose="02020603050405020304" pitchFamily="18" charset="0"/>
            </a:endParaRPr>
          </a:p>
          <a:p>
            <a:pPr lvl="0" algn="ctr"/>
            <a:r>
              <a:rPr lang="ru-RU" sz="1200" b="1" i="1" dirty="0">
                <a:solidFill>
                  <a:srgbClr val="001642"/>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001642"/>
              </a:solidFill>
              <a:latin typeface="Times New Roman" panose="02020603050405020304" pitchFamily="18" charset="0"/>
              <a:ea typeface="Times New Roman" panose="02020603050405020304" pitchFamily="18" charset="0"/>
            </a:endParaRPr>
          </a:p>
          <a:p>
            <a:pPr lvl="0" algn="ctr"/>
            <a:r>
              <a:rPr lang="ru-RU" sz="1200" b="1" i="1" dirty="0">
                <a:solidFill>
                  <a:srgbClr val="001642"/>
                </a:solidFill>
                <a:latin typeface="Times New Roman" panose="02020603050405020304" pitchFamily="18" charset="0"/>
                <a:ea typeface="Times New Roman" panose="02020603050405020304" pitchFamily="18" charset="0"/>
              </a:rPr>
              <a:t>(ГПОАУ АО АПК)</a:t>
            </a:r>
            <a:endParaRPr lang="ru-RU" sz="1200" b="1" i="1" dirty="0">
              <a:solidFill>
                <a:srgbClr val="001642"/>
              </a:solidFill>
              <a:latin typeface="Arial" pitchFamily="34" charset="0"/>
              <a:cs typeface="Arial" pitchFamily="34" charset="0"/>
            </a:endParaRPr>
          </a:p>
        </p:txBody>
      </p:sp>
      <p:sp>
        <p:nvSpPr>
          <p:cNvPr id="6" name="TextBox 5"/>
          <p:cNvSpPr txBox="1"/>
          <p:nvPr/>
        </p:nvSpPr>
        <p:spPr>
          <a:xfrm>
            <a:off x="994612" y="2527770"/>
            <a:ext cx="10940714" cy="954107"/>
          </a:xfrm>
          <a:prstGeom prst="rect">
            <a:avLst/>
          </a:prstGeom>
          <a:noFill/>
        </p:spPr>
        <p:txBody>
          <a:bodyPr wrap="square" rtlCol="0">
            <a:spAutoFit/>
          </a:bodyPr>
          <a:lstStyle/>
          <a:p>
            <a:pPr lvl="0" algn="ctr"/>
            <a:r>
              <a:rPr lang="ru-RU" sz="3200" b="1" i="1" dirty="0">
                <a:solidFill>
                  <a:srgbClr val="001642"/>
                </a:solidFill>
                <a:latin typeface="Times New Roman" panose="02020603050405020304" pitchFamily="18" charset="0"/>
                <a:cs typeface="Times New Roman" panose="02020603050405020304" pitchFamily="18" charset="0"/>
              </a:rPr>
              <a:t>Н</a:t>
            </a:r>
            <a:r>
              <a:rPr lang="ru-RU" sz="3200" b="1" i="1" dirty="0" smtClean="0">
                <a:solidFill>
                  <a:srgbClr val="001642"/>
                </a:solidFill>
                <a:latin typeface="Times New Roman" panose="02020603050405020304" pitchFamily="18" charset="0"/>
                <a:cs typeface="Times New Roman" panose="02020603050405020304" pitchFamily="18" charset="0"/>
              </a:rPr>
              <a:t>равственное </a:t>
            </a:r>
            <a:r>
              <a:rPr lang="ru-RU" sz="3200" b="1" i="1" dirty="0">
                <a:solidFill>
                  <a:srgbClr val="001642"/>
                </a:solidFill>
                <a:latin typeface="Times New Roman" panose="02020603050405020304" pitchFamily="18" charset="0"/>
                <a:cs typeface="Times New Roman" panose="02020603050405020304" pitchFamily="18" charset="0"/>
              </a:rPr>
              <a:t>воспитание детей </a:t>
            </a:r>
            <a:r>
              <a:rPr lang="ru-RU" sz="3200" b="1" i="1" dirty="0" smtClean="0">
                <a:solidFill>
                  <a:srgbClr val="001642"/>
                </a:solidFill>
                <a:latin typeface="Times New Roman" panose="02020603050405020304" pitchFamily="18" charset="0"/>
                <a:cs typeface="Times New Roman" panose="02020603050405020304" pitchFamily="18" charset="0"/>
              </a:rPr>
              <a:t>дошкольного возраста</a:t>
            </a:r>
          </a:p>
          <a:p>
            <a:pPr lvl="0" algn="ctr"/>
            <a:r>
              <a:rPr lang="ru-RU" sz="2400" b="1" i="1" dirty="0" smtClean="0">
                <a:solidFill>
                  <a:srgbClr val="001642"/>
                </a:solidFill>
                <a:latin typeface="Times New Roman" panose="02020603050405020304" pitchFamily="18" charset="0"/>
                <a:cs typeface="Times New Roman" panose="02020603050405020304" pitchFamily="18" charset="0"/>
              </a:rPr>
              <a:t>(урок - конференция)</a:t>
            </a:r>
            <a:endParaRPr lang="ru-RU" sz="2400" b="1" i="1" dirty="0">
              <a:solidFill>
                <a:srgbClr val="001642"/>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1551706" y="4727098"/>
            <a:ext cx="5486403" cy="646331"/>
          </a:xfrm>
          <a:prstGeom prst="rect">
            <a:avLst/>
          </a:prstGeom>
          <a:noFill/>
        </p:spPr>
        <p:txBody>
          <a:bodyPr wrap="square" rtlCol="0">
            <a:spAutoFit/>
          </a:bodyPr>
          <a:lstStyle/>
          <a:p>
            <a:pPr lvl="0"/>
            <a:r>
              <a:rPr lang="ru-RU" b="1" i="1" dirty="0">
                <a:solidFill>
                  <a:srgbClr val="001642"/>
                </a:solidFill>
                <a:latin typeface="Times New Roman" panose="02020603050405020304" pitchFamily="18" charset="0"/>
                <a:cs typeface="Times New Roman" panose="02020603050405020304" pitchFamily="18" charset="0"/>
              </a:rPr>
              <a:t>ОП.01</a:t>
            </a:r>
            <a:r>
              <a:rPr lang="ru-RU" i="1" dirty="0">
                <a:solidFill>
                  <a:srgbClr val="001642"/>
                </a:solidFill>
                <a:latin typeface="Times New Roman" panose="02020603050405020304" pitchFamily="18" charset="0"/>
                <a:cs typeface="Times New Roman" panose="02020603050405020304" pitchFamily="18" charset="0"/>
              </a:rPr>
              <a:t> Педагогика</a:t>
            </a:r>
          </a:p>
          <a:p>
            <a:pPr lvl="0"/>
            <a:r>
              <a:rPr lang="ru-RU" b="1" i="1">
                <a:solidFill>
                  <a:srgbClr val="001642"/>
                </a:solidFill>
                <a:latin typeface="Times New Roman" panose="02020603050405020304" pitchFamily="18" charset="0"/>
                <a:cs typeface="Times New Roman" panose="02020603050405020304" pitchFamily="18" charset="0"/>
              </a:rPr>
              <a:t>Специальность</a:t>
            </a:r>
            <a:r>
              <a:rPr lang="ru-RU" b="1" i="1" smtClean="0">
                <a:solidFill>
                  <a:srgbClr val="001642"/>
                </a:solidFill>
                <a:latin typeface="Times New Roman" panose="02020603050405020304" pitchFamily="18" charset="0"/>
                <a:cs typeface="Times New Roman" panose="02020603050405020304" pitchFamily="18" charset="0"/>
              </a:rPr>
              <a:t>: </a:t>
            </a:r>
            <a:r>
              <a:rPr lang="ru-RU" i="1" smtClean="0">
                <a:solidFill>
                  <a:srgbClr val="001642"/>
                </a:solidFill>
                <a:latin typeface="Times New Roman" panose="02020603050405020304" pitchFamily="18" charset="0"/>
                <a:cs typeface="Times New Roman" panose="02020603050405020304" pitchFamily="18" charset="0"/>
              </a:rPr>
              <a:t>44</a:t>
            </a:r>
            <a:r>
              <a:rPr lang="ru-RU" i="1" dirty="0">
                <a:solidFill>
                  <a:srgbClr val="001642"/>
                </a:solidFill>
                <a:latin typeface="Times New Roman" panose="02020603050405020304" pitchFamily="18" charset="0"/>
                <a:cs typeface="Times New Roman" panose="02020603050405020304" pitchFamily="18" charset="0"/>
              </a:rPr>
              <a:t>. 02. 01  Дошкольное образование </a:t>
            </a:r>
          </a:p>
        </p:txBody>
      </p:sp>
      <p:sp>
        <p:nvSpPr>
          <p:cNvPr id="8" name="TextBox 7"/>
          <p:cNvSpPr txBox="1"/>
          <p:nvPr/>
        </p:nvSpPr>
        <p:spPr>
          <a:xfrm>
            <a:off x="3283528" y="5569527"/>
            <a:ext cx="5001491" cy="646331"/>
          </a:xfrm>
          <a:prstGeom prst="rect">
            <a:avLst/>
          </a:prstGeom>
          <a:noFill/>
        </p:spPr>
        <p:txBody>
          <a:bodyPr wrap="square" rtlCol="0">
            <a:spAutoFit/>
          </a:bodyPr>
          <a:lstStyle/>
          <a:p>
            <a:pPr lvl="0" algn="r"/>
            <a:r>
              <a:rPr lang="ru-RU" b="1" i="1" dirty="0">
                <a:solidFill>
                  <a:srgbClr val="001642"/>
                </a:solidFill>
                <a:latin typeface="Times New Roman" panose="02020603050405020304" pitchFamily="18" charset="0"/>
                <a:cs typeface="Times New Roman" panose="02020603050405020304" pitchFamily="18" charset="0"/>
              </a:rPr>
              <a:t>Преподаватель ГПОАУ АО АПК: </a:t>
            </a:r>
          </a:p>
          <a:p>
            <a:pPr lvl="0" algn="r"/>
            <a:r>
              <a:rPr lang="ru-RU" i="1" dirty="0">
                <a:solidFill>
                  <a:srgbClr val="001642"/>
                </a:solidFill>
                <a:latin typeface="Times New Roman" panose="02020603050405020304" pitchFamily="18" charset="0"/>
                <a:cs typeface="Times New Roman" panose="02020603050405020304" pitchFamily="18" charset="0"/>
              </a:rPr>
              <a:t>Гольская Оксана Геннадьевна</a:t>
            </a:r>
          </a:p>
        </p:txBody>
      </p:sp>
      <p:sp>
        <p:nvSpPr>
          <p:cNvPr id="9" name="TextBox 8"/>
          <p:cNvSpPr txBox="1"/>
          <p:nvPr/>
        </p:nvSpPr>
        <p:spPr>
          <a:xfrm>
            <a:off x="3810000" y="6359235"/>
            <a:ext cx="3089564" cy="369332"/>
          </a:xfrm>
          <a:prstGeom prst="rect">
            <a:avLst/>
          </a:prstGeom>
          <a:noFill/>
        </p:spPr>
        <p:txBody>
          <a:bodyPr wrap="square" rtlCol="0">
            <a:spAutoFit/>
          </a:bodyPr>
          <a:lstStyle/>
          <a:p>
            <a:pPr lvl="0"/>
            <a:r>
              <a:rPr lang="ru-RU" b="1" i="1" dirty="0">
                <a:solidFill>
                  <a:srgbClr val="001642"/>
                </a:solidFill>
                <a:latin typeface="Times New Roman" panose="02020603050405020304" pitchFamily="18" charset="0"/>
                <a:cs typeface="Times New Roman" panose="02020603050405020304" pitchFamily="18" charset="0"/>
              </a:rPr>
              <a:t>г. Благовещенск</a:t>
            </a:r>
          </a:p>
        </p:txBody>
      </p:sp>
      <p:pic>
        <p:nvPicPr>
          <p:cNvPr id="13" name="Рисунок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85018" y="2773607"/>
            <a:ext cx="3906982" cy="3906982"/>
          </a:xfrm>
          <a:prstGeom prst="rect">
            <a:avLst/>
          </a:prstGeom>
        </p:spPr>
      </p:pic>
      <p:pic>
        <p:nvPicPr>
          <p:cNvPr id="14" name="Рисунок 13"/>
          <p:cNvPicPr>
            <a:picLocks noChangeAspect="1"/>
          </p:cNvPicPr>
          <p:nvPr/>
        </p:nvPicPr>
        <p:blipFill>
          <a:blip r:embed="rId5"/>
          <a:stretch>
            <a:fillRect/>
          </a:stretch>
        </p:blipFill>
        <p:spPr>
          <a:xfrm>
            <a:off x="2110342" y="193965"/>
            <a:ext cx="1524132" cy="890093"/>
          </a:xfrm>
          <a:prstGeom prst="rect">
            <a:avLst/>
          </a:prstGeom>
        </p:spPr>
      </p:pic>
      <p:sp>
        <p:nvSpPr>
          <p:cNvPr id="3" name="TextBox 2"/>
          <p:cNvSpPr txBox="1"/>
          <p:nvPr/>
        </p:nvSpPr>
        <p:spPr>
          <a:xfrm>
            <a:off x="858981" y="3540817"/>
            <a:ext cx="7579165" cy="1015663"/>
          </a:xfrm>
          <a:prstGeom prst="rect">
            <a:avLst/>
          </a:prstGeom>
          <a:noFill/>
        </p:spPr>
        <p:txBody>
          <a:bodyPr wrap="square" rtlCol="0">
            <a:spAutoFit/>
          </a:bodyPr>
          <a:lstStyle/>
          <a:p>
            <a:pPr algn="r"/>
            <a:r>
              <a:rPr lang="ru-RU" sz="2000" i="1" dirty="0" smtClean="0">
                <a:solidFill>
                  <a:srgbClr val="001642"/>
                </a:solidFill>
                <a:latin typeface="Times New Roman" panose="02020603050405020304" pitchFamily="18" charset="0"/>
                <a:cs typeface="Times New Roman" panose="02020603050405020304" pitchFamily="18" charset="0"/>
              </a:rPr>
              <a:t>Народ не имеющий национального самосознания,</a:t>
            </a:r>
          </a:p>
          <a:p>
            <a:pPr algn="r"/>
            <a:r>
              <a:rPr lang="ru-RU" sz="2000" i="1" dirty="0" smtClean="0">
                <a:solidFill>
                  <a:srgbClr val="001642"/>
                </a:solidFill>
                <a:latin typeface="Times New Roman" panose="02020603050405020304" pitchFamily="18" charset="0"/>
                <a:cs typeface="Times New Roman" panose="02020603050405020304" pitchFamily="18" charset="0"/>
              </a:rPr>
              <a:t> есть навоз на котором произрастают другие народы.</a:t>
            </a:r>
          </a:p>
          <a:p>
            <a:pPr algn="r"/>
            <a:r>
              <a:rPr lang="ru-RU" sz="2000" i="1" dirty="0" smtClean="0">
                <a:solidFill>
                  <a:srgbClr val="001642"/>
                </a:solidFill>
                <a:latin typeface="Times New Roman" panose="02020603050405020304" pitchFamily="18" charset="0"/>
                <a:cs typeface="Times New Roman" panose="02020603050405020304" pitchFamily="18" charset="0"/>
              </a:rPr>
              <a:t>П. А. Столыпин</a:t>
            </a:r>
            <a:endParaRPr lang="ru-RU" sz="2000" i="1" dirty="0">
              <a:solidFill>
                <a:srgbClr val="00164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83476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27218" y="3027218"/>
            <a:ext cx="6858000" cy="803564"/>
          </a:xfrm>
          <a:prstGeom prst="rect">
            <a:avLst/>
          </a:prstGeom>
        </p:spPr>
      </p:pic>
      <p:sp>
        <p:nvSpPr>
          <p:cNvPr id="2" name="TextBox 1"/>
          <p:cNvSpPr txBox="1"/>
          <p:nvPr/>
        </p:nvSpPr>
        <p:spPr>
          <a:xfrm>
            <a:off x="803564" y="5342021"/>
            <a:ext cx="6441509" cy="1077218"/>
          </a:xfrm>
          <a:prstGeom prst="rect">
            <a:avLst/>
          </a:prstGeom>
          <a:noFill/>
        </p:spPr>
        <p:txBody>
          <a:bodyPr wrap="square" rtlCol="0">
            <a:spAutoFit/>
          </a:bodyPr>
          <a:lstStyle/>
          <a:p>
            <a:pPr lvl="0" algn="ctr"/>
            <a:r>
              <a:rPr lang="ru-RU" sz="3200" b="1" i="1" dirty="0">
                <a:solidFill>
                  <a:srgbClr val="001642"/>
                </a:solidFill>
                <a:latin typeface="Times New Roman" panose="02020603050405020304" pitchFamily="18" charset="0"/>
                <a:cs typeface="Times New Roman" panose="02020603050405020304" pitchFamily="18" charset="0"/>
              </a:rPr>
              <a:t>Спасибо за внимание и </a:t>
            </a:r>
          </a:p>
          <a:p>
            <a:pPr lvl="0" algn="ctr"/>
            <a:r>
              <a:rPr lang="ru-RU" sz="3200" b="1" i="1" dirty="0">
                <a:solidFill>
                  <a:srgbClr val="001642"/>
                </a:solidFill>
                <a:latin typeface="Times New Roman" panose="02020603050405020304" pitchFamily="18" charset="0"/>
                <a:cs typeface="Times New Roman" panose="02020603050405020304" pitchFamily="18" charset="0"/>
              </a:rPr>
              <a:t>работу на уроке!</a:t>
            </a:r>
          </a:p>
        </p:txBody>
      </p:sp>
      <p:sp>
        <p:nvSpPr>
          <p:cNvPr id="5" name="TextBox 4"/>
          <p:cNvSpPr txBox="1"/>
          <p:nvPr/>
        </p:nvSpPr>
        <p:spPr>
          <a:xfrm>
            <a:off x="803564" y="6031833"/>
            <a:ext cx="11143125" cy="646331"/>
          </a:xfrm>
          <a:prstGeom prst="rect">
            <a:avLst/>
          </a:prstGeom>
          <a:noFill/>
        </p:spPr>
        <p:txBody>
          <a:bodyPr wrap="square" rtlCol="0">
            <a:spAutoFit/>
          </a:bodyPr>
          <a:lstStyle/>
          <a:p>
            <a:pPr lvl="0" algn="r"/>
            <a:r>
              <a:rPr lang="ru-RU" b="1" i="1" dirty="0">
                <a:solidFill>
                  <a:srgbClr val="001642"/>
                </a:solidFill>
                <a:latin typeface="Times New Roman" panose="02020603050405020304" pitchFamily="18" charset="0"/>
                <a:cs typeface="Times New Roman" panose="02020603050405020304" pitchFamily="18" charset="0"/>
              </a:rPr>
              <a:t>Преподаватель ГПОАУ АО АПК: </a:t>
            </a:r>
          </a:p>
          <a:p>
            <a:pPr lvl="0" algn="r"/>
            <a:r>
              <a:rPr lang="ru-RU" i="1" dirty="0">
                <a:solidFill>
                  <a:srgbClr val="001642"/>
                </a:solidFill>
                <a:latin typeface="Times New Roman" panose="02020603050405020304" pitchFamily="18" charset="0"/>
                <a:cs typeface="Times New Roman" panose="02020603050405020304" pitchFamily="18" charset="0"/>
              </a:rPr>
              <a:t>Гольская Оксана Геннадьевна</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5073" y="713186"/>
            <a:ext cx="4701616" cy="4628835"/>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7" name="TextBox 6"/>
          <p:cNvSpPr txBox="1"/>
          <p:nvPr/>
        </p:nvSpPr>
        <p:spPr>
          <a:xfrm>
            <a:off x="1022198" y="224589"/>
            <a:ext cx="6004244" cy="4893647"/>
          </a:xfrm>
          <a:prstGeom prst="rect">
            <a:avLst/>
          </a:prstGeom>
          <a:noFill/>
        </p:spPr>
        <p:txBody>
          <a:bodyPr wrap="square" rtlCol="0">
            <a:spAutoFit/>
          </a:bodyPr>
          <a:lstStyle/>
          <a:p>
            <a:pPr marL="34290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Федотов Г. П. В защиту этики. — В кн.: Федотов Г. П. О судьбе русской интеллигенции (Из цикла «Страницы истории отечественной философской мысли»). М., 1991. С. 48.</a:t>
            </a:r>
          </a:p>
          <a:p>
            <a:pPr marL="342900" indent="-342900" algn="just">
              <a:buFont typeface="Arial" panose="020B0604020202020204" pitchFamily="34" charset="0"/>
              <a:buChar char="•"/>
            </a:pPr>
            <a:r>
              <a:rPr lang="ru-RU" sz="2400" i="1" dirty="0" smtClean="0">
                <a:solidFill>
                  <a:srgbClr val="001642"/>
                </a:solidFill>
                <a:latin typeface="Times New Roman" panose="02020603050405020304" pitchFamily="18" charset="0"/>
                <a:cs typeface="Times New Roman" panose="02020603050405020304" pitchFamily="18" charset="0"/>
              </a:rPr>
              <a:t>Феофан </a:t>
            </a:r>
            <a:r>
              <a:rPr lang="ru-RU" sz="2400" i="1" dirty="0">
                <a:solidFill>
                  <a:srgbClr val="001642"/>
                </a:solidFill>
                <a:latin typeface="Times New Roman" panose="02020603050405020304" pitchFamily="18" charset="0"/>
                <a:cs typeface="Times New Roman" panose="02020603050405020304" pitchFamily="18" charset="0"/>
              </a:rPr>
              <a:t>Затворник. Путь к спасению. Репринтное издание. М., б/г . С. 41</a:t>
            </a:r>
            <a:r>
              <a:rPr lang="ru-RU" sz="2400" i="1" dirty="0" smtClean="0">
                <a:solidFill>
                  <a:srgbClr val="001642"/>
                </a:solidFill>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r>
              <a:rPr lang="ru-RU" sz="2400" i="1" dirty="0">
                <a:solidFill>
                  <a:srgbClr val="001642"/>
                </a:solidFill>
                <a:latin typeface="Times New Roman" panose="02020603050405020304" pitchFamily="18" charset="0"/>
                <a:cs typeface="Times New Roman" panose="02020603050405020304" pitchFamily="18" charset="0"/>
              </a:rPr>
              <a:t>Щуркова Н.Е. Воспитание: новый взгляд с позиции культуры. М„ 1997. С. 7—8.</a:t>
            </a:r>
            <a:endParaRPr lang="ru-RU" sz="2400" i="1" dirty="0" smtClean="0">
              <a:solidFill>
                <a:srgbClr val="001642"/>
              </a:solidFill>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u-RU" sz="2400" i="1" dirty="0" smtClean="0">
                <a:solidFill>
                  <a:srgbClr val="001642"/>
                </a:solidFill>
                <a:latin typeface="Times New Roman" panose="02020603050405020304" pitchFamily="18" charset="0"/>
                <a:cs typeface="Times New Roman" panose="02020603050405020304" pitchFamily="18" charset="0"/>
              </a:rPr>
              <a:t>Юрчук </a:t>
            </a:r>
            <a:r>
              <a:rPr lang="ru-RU" sz="2400" i="1" dirty="0">
                <a:solidFill>
                  <a:srgbClr val="001642"/>
                </a:solidFill>
                <a:latin typeface="Times New Roman" panose="02020603050405020304" pitchFamily="18" charset="0"/>
                <a:cs typeface="Times New Roman" panose="02020603050405020304" pitchFamily="18" charset="0"/>
              </a:rPr>
              <a:t>Е.Н. Эмоциональное развитие дошкольников. Методические рекомендации. – М.: ТЦ Сфера, 2008. – С. 14.</a:t>
            </a:r>
          </a:p>
        </p:txBody>
      </p:sp>
    </p:spTree>
    <p:extLst>
      <p:ext uri="{BB962C8B-B14F-4D97-AF65-F5344CB8AC3E}">
        <p14:creationId xmlns:p14="http://schemas.microsoft.com/office/powerpoint/2010/main" val="13027194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027218" y="3027217"/>
            <a:ext cx="6858000" cy="803564"/>
          </a:xfrm>
          <a:prstGeom prst="rect">
            <a:avLst/>
          </a:prstGeom>
        </p:spPr>
      </p:pic>
      <p:sp>
        <p:nvSpPr>
          <p:cNvPr id="2" name="TextBox 1"/>
          <p:cNvSpPr txBox="1"/>
          <p:nvPr/>
        </p:nvSpPr>
        <p:spPr>
          <a:xfrm>
            <a:off x="946484" y="843439"/>
            <a:ext cx="10935214" cy="1938992"/>
          </a:xfrm>
          <a:prstGeom prst="rect">
            <a:avLst/>
          </a:prstGeom>
          <a:noFill/>
        </p:spPr>
        <p:txBody>
          <a:bodyPr wrap="square" rtlCol="0">
            <a:spAutoFit/>
          </a:bodyPr>
          <a:lstStyle/>
          <a:p>
            <a:pPr marL="457200" indent="-457200" algn="just">
              <a:buFont typeface="Arial" panose="020B0604020202020204" pitchFamily="34" charset="0"/>
              <a:buChar char="•"/>
            </a:pPr>
            <a:r>
              <a:rPr lang="ru-RU" sz="3200" b="1" i="1" dirty="0" smtClean="0">
                <a:solidFill>
                  <a:srgbClr val="001642"/>
                </a:solidFill>
                <a:latin typeface="Times New Roman" panose="02020603050405020304" pitchFamily="18" charset="0"/>
                <a:cs typeface="Times New Roman" panose="02020603050405020304" pitchFamily="18" charset="0"/>
              </a:rPr>
              <a:t>Нравственное воспитание </a:t>
            </a:r>
            <a:r>
              <a:rPr lang="ru-RU" sz="3200" i="1" dirty="0" smtClean="0">
                <a:solidFill>
                  <a:srgbClr val="001642"/>
                </a:solidFill>
                <a:latin typeface="Times New Roman" panose="02020603050405020304" pitchFamily="18" charset="0"/>
                <a:cs typeface="Times New Roman" panose="02020603050405020304" pitchFamily="18" charset="0"/>
              </a:rPr>
              <a:t>– </a:t>
            </a:r>
            <a:r>
              <a:rPr lang="ru-RU" sz="2800" i="1" dirty="0" smtClean="0">
                <a:solidFill>
                  <a:srgbClr val="001642"/>
                </a:solidFill>
                <a:latin typeface="Times New Roman" panose="02020603050405020304" pitchFamily="18" charset="0"/>
                <a:cs typeface="Times New Roman" panose="02020603050405020304" pitchFamily="18" charset="0"/>
              </a:rPr>
              <a:t>целенаправленный процесс приобщения детей к моральным ценностям человека и конкретного общества.</a:t>
            </a:r>
          </a:p>
          <a:p>
            <a:pPr algn="just"/>
            <a:endParaRPr lang="ru-RU" sz="3200" i="1" dirty="0" smtClean="0">
              <a:solidFill>
                <a:srgbClr val="001642"/>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82527" y="1987341"/>
            <a:ext cx="3299172" cy="4598149"/>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3" name="TextBox 2"/>
          <p:cNvSpPr txBox="1"/>
          <p:nvPr/>
        </p:nvSpPr>
        <p:spPr>
          <a:xfrm>
            <a:off x="2005263" y="95534"/>
            <a:ext cx="6988612" cy="584775"/>
          </a:xfrm>
          <a:prstGeom prst="rect">
            <a:avLst/>
          </a:prstGeom>
          <a:noFill/>
        </p:spPr>
        <p:txBody>
          <a:bodyPr wrap="square" rtlCol="0">
            <a:spAutoFit/>
          </a:bodyPr>
          <a:lstStyle/>
          <a:p>
            <a:pPr algn="ctr"/>
            <a:r>
              <a:rPr lang="ru-RU" sz="3200" b="1" i="1" dirty="0">
                <a:solidFill>
                  <a:srgbClr val="001642"/>
                </a:solidFill>
                <a:latin typeface="Times New Roman" panose="02020603050405020304" pitchFamily="18" charset="0"/>
                <a:cs typeface="Times New Roman" panose="02020603050405020304" pitchFamily="18" charset="0"/>
              </a:rPr>
              <a:t>О</a:t>
            </a:r>
            <a:r>
              <a:rPr lang="ru-RU" sz="3200" b="1" i="1" dirty="0" smtClean="0">
                <a:solidFill>
                  <a:srgbClr val="001642"/>
                </a:solidFill>
                <a:latin typeface="Times New Roman" panose="02020603050405020304" pitchFamily="18" charset="0"/>
                <a:cs typeface="Times New Roman" panose="02020603050405020304" pitchFamily="18" charset="0"/>
              </a:rPr>
              <a:t>сновы </a:t>
            </a:r>
            <a:r>
              <a:rPr lang="ru-RU" sz="3200" b="1" i="1" dirty="0">
                <a:solidFill>
                  <a:srgbClr val="001642"/>
                </a:solidFill>
                <a:latin typeface="Times New Roman" panose="02020603050405020304" pitchFamily="18" charset="0"/>
                <a:cs typeface="Times New Roman" panose="02020603050405020304" pitchFamily="18" charset="0"/>
              </a:rPr>
              <a:t>нравственного воспитания</a:t>
            </a:r>
            <a:endParaRPr lang="ru-RU" sz="3200" i="1" dirty="0">
              <a:solidFill>
                <a:srgbClr val="001642"/>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01457" y="258664"/>
            <a:ext cx="403806" cy="258514"/>
          </a:xfrm>
          <a:prstGeom prst="rect">
            <a:avLst/>
          </a:prstGeom>
        </p:spPr>
      </p:pic>
      <p:sp>
        <p:nvSpPr>
          <p:cNvPr id="8" name="TextBox 7"/>
          <p:cNvSpPr txBox="1"/>
          <p:nvPr/>
        </p:nvSpPr>
        <p:spPr>
          <a:xfrm>
            <a:off x="946485" y="2261938"/>
            <a:ext cx="7267074" cy="4093428"/>
          </a:xfrm>
          <a:prstGeom prst="rect">
            <a:avLst/>
          </a:prstGeom>
          <a:noFill/>
        </p:spPr>
        <p:txBody>
          <a:bodyPr wrap="square" rtlCol="0">
            <a:spAutoFit/>
          </a:bodyPr>
          <a:lstStyle/>
          <a:p>
            <a:pPr marL="457200" lvl="0" indent="-457200" algn="just">
              <a:buFont typeface="Arial" panose="020B0604020202020204" pitchFamily="34" charset="0"/>
              <a:buChar char="•"/>
            </a:pPr>
            <a:r>
              <a:rPr lang="ru-RU" sz="3200" b="1" i="1" dirty="0">
                <a:solidFill>
                  <a:srgbClr val="001642"/>
                </a:solidFill>
                <a:latin typeface="Times New Roman" panose="02020603050405020304" pitchFamily="18" charset="0"/>
                <a:cs typeface="Times New Roman" panose="02020603050405020304" pitchFamily="18" charset="0"/>
              </a:rPr>
              <a:t>Духовно- нравственное воспитание </a:t>
            </a:r>
            <a:r>
              <a:rPr lang="ru-RU" sz="3200" i="1" dirty="0" smtClean="0">
                <a:solidFill>
                  <a:srgbClr val="001642"/>
                </a:solidFill>
                <a:latin typeface="Times New Roman" panose="02020603050405020304" pitchFamily="18" charset="0"/>
                <a:cs typeface="Times New Roman" panose="02020603050405020304" pitchFamily="18" charset="0"/>
              </a:rPr>
              <a:t>– </a:t>
            </a:r>
            <a:r>
              <a:rPr lang="ru-RU" sz="2800" i="1" dirty="0">
                <a:solidFill>
                  <a:srgbClr val="001642"/>
                </a:solidFill>
                <a:latin typeface="Times New Roman" panose="02020603050405020304" pitchFamily="18" charset="0"/>
                <a:cs typeface="Times New Roman" panose="02020603050405020304" pitchFamily="18" charset="0"/>
              </a:rPr>
              <a:t>это целенаправленный процесс взаимодействия педагогов и воспитанников, направленный на формирование гармоничной личности, на развитие её ценностно-смысловой сферы, посредством сообщения ей духовно-нравственных и базовых национальных ценностей. </a:t>
            </a:r>
          </a:p>
        </p:txBody>
      </p:sp>
    </p:spTree>
    <p:extLst>
      <p:ext uri="{BB962C8B-B14F-4D97-AF65-F5344CB8AC3E}">
        <p14:creationId xmlns:p14="http://schemas.microsoft.com/office/powerpoint/2010/main" val="3305306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027218" y="3027217"/>
            <a:ext cx="6858000" cy="803564"/>
          </a:xfrm>
          <a:prstGeom prst="rect">
            <a:avLst/>
          </a:prstGeom>
        </p:spPr>
      </p:pic>
      <p:sp>
        <p:nvSpPr>
          <p:cNvPr id="2" name="TextBox 1"/>
          <p:cNvSpPr txBox="1"/>
          <p:nvPr/>
        </p:nvSpPr>
        <p:spPr>
          <a:xfrm>
            <a:off x="1074822" y="160421"/>
            <a:ext cx="10812378" cy="1077218"/>
          </a:xfrm>
          <a:prstGeom prst="rect">
            <a:avLst/>
          </a:prstGeom>
          <a:noFill/>
        </p:spPr>
        <p:txBody>
          <a:bodyPr wrap="square" rtlCol="0">
            <a:spAutoFit/>
          </a:bodyPr>
          <a:lstStyle/>
          <a:p>
            <a:pPr algn="ctr"/>
            <a:r>
              <a:rPr lang="ru-RU" sz="3200" b="1" i="1" dirty="0">
                <a:solidFill>
                  <a:srgbClr val="001642"/>
                </a:solidFill>
                <a:latin typeface="Times New Roman" panose="02020603050405020304" pitchFamily="18" charset="0"/>
                <a:ea typeface="Times New Roman" panose="02020603050405020304" pitchFamily="18" charset="0"/>
              </a:rPr>
              <a:t>П</a:t>
            </a:r>
            <a:r>
              <a:rPr lang="ru-RU" sz="3200" b="1" i="1" dirty="0" smtClean="0">
                <a:solidFill>
                  <a:srgbClr val="001642"/>
                </a:solidFill>
                <a:latin typeface="Times New Roman" panose="02020603050405020304" pitchFamily="18" charset="0"/>
                <a:ea typeface="Times New Roman" panose="02020603050405020304" pitchFamily="18" charset="0"/>
              </a:rPr>
              <a:t>едагоги </a:t>
            </a:r>
            <a:r>
              <a:rPr lang="ru-RU" sz="3200" b="1" i="1" dirty="0">
                <a:solidFill>
                  <a:srgbClr val="001642"/>
                </a:solidFill>
                <a:latin typeface="Times New Roman" panose="02020603050405020304" pitchFamily="18" charset="0"/>
                <a:ea typeface="Times New Roman" panose="02020603050405020304" pitchFamily="18" charset="0"/>
              </a:rPr>
              <a:t>дореволюционной </a:t>
            </a:r>
            <a:r>
              <a:rPr lang="ru-RU" sz="3200" b="1" i="1" dirty="0" smtClean="0">
                <a:solidFill>
                  <a:srgbClr val="001642"/>
                </a:solidFill>
                <a:latin typeface="Times New Roman" panose="02020603050405020304" pitchFamily="18" charset="0"/>
                <a:ea typeface="Times New Roman" panose="02020603050405020304" pitchFamily="18" charset="0"/>
              </a:rPr>
              <a:t>школы о нравственном воспитании </a:t>
            </a:r>
            <a:endParaRPr lang="ru-RU" sz="3200" b="1" i="1" dirty="0">
              <a:solidFill>
                <a:srgbClr val="001642"/>
              </a:solidFill>
            </a:endParaRPr>
          </a:p>
        </p:txBody>
      </p:sp>
      <p:sp>
        <p:nvSpPr>
          <p:cNvPr id="3" name="TextBox 2"/>
          <p:cNvSpPr txBox="1"/>
          <p:nvPr/>
        </p:nvSpPr>
        <p:spPr>
          <a:xfrm>
            <a:off x="930442" y="1716504"/>
            <a:ext cx="7490948" cy="3046988"/>
          </a:xfrm>
          <a:prstGeom prst="rect">
            <a:avLst/>
          </a:prstGeom>
          <a:noFill/>
        </p:spPr>
        <p:txBody>
          <a:bodyPr wrap="square" rtlCol="0">
            <a:spAutoFit/>
          </a:bodyPr>
          <a:lstStyle/>
          <a:p>
            <a:r>
              <a:rPr lang="ru-RU" sz="3200" i="1" dirty="0" smtClean="0">
                <a:solidFill>
                  <a:srgbClr val="001642"/>
                </a:solidFill>
                <a:latin typeface="Times New Roman" panose="02020603050405020304" pitchFamily="18" charset="0"/>
                <a:cs typeface="Times New Roman" panose="02020603050405020304" pitchFamily="18" charset="0"/>
              </a:rPr>
              <a:t>  Я</a:t>
            </a:r>
            <a:r>
              <a:rPr lang="ru-RU" sz="3200" i="1" dirty="0">
                <a:solidFill>
                  <a:srgbClr val="001642"/>
                </a:solidFill>
                <a:latin typeface="Times New Roman" panose="02020603050405020304" pitchFamily="18" charset="0"/>
                <a:cs typeface="Times New Roman" panose="02020603050405020304" pitchFamily="18" charset="0"/>
              </a:rPr>
              <a:t>.</a:t>
            </a:r>
            <a:r>
              <a:rPr lang="ru-RU" sz="3200" i="1" dirty="0" smtClean="0">
                <a:solidFill>
                  <a:srgbClr val="001642"/>
                </a:solidFill>
                <a:latin typeface="Times New Roman" panose="02020603050405020304" pitchFamily="18" charset="0"/>
                <a:cs typeface="Times New Roman" panose="02020603050405020304" pitchFamily="18" charset="0"/>
              </a:rPr>
              <a:t> А. Коменский,</a:t>
            </a:r>
          </a:p>
          <a:p>
            <a:r>
              <a:rPr lang="ru-RU" sz="3200" i="1" dirty="0" smtClean="0">
                <a:solidFill>
                  <a:srgbClr val="001642"/>
                </a:solidFill>
                <a:latin typeface="Times New Roman" panose="02020603050405020304" pitchFamily="18" charset="0"/>
                <a:cs typeface="Times New Roman" panose="02020603050405020304" pitchFamily="18" charset="0"/>
              </a:rPr>
              <a:t> </a:t>
            </a:r>
            <a:r>
              <a:rPr lang="ru-RU" sz="3200" i="1" dirty="0">
                <a:solidFill>
                  <a:srgbClr val="001642"/>
                </a:solidFill>
                <a:latin typeface="Times New Roman" panose="02020603050405020304" pitchFamily="18" charset="0"/>
                <a:cs typeface="Times New Roman" panose="02020603050405020304" pitchFamily="18" charset="0"/>
              </a:rPr>
              <a:t>И. Г. </a:t>
            </a:r>
            <a:r>
              <a:rPr lang="ru-RU" sz="3200" i="1" dirty="0" smtClean="0">
                <a:solidFill>
                  <a:srgbClr val="001642"/>
                </a:solidFill>
                <a:latin typeface="Times New Roman" panose="02020603050405020304" pitchFamily="18" charset="0"/>
                <a:cs typeface="Times New Roman" panose="02020603050405020304" pitchFamily="18" charset="0"/>
              </a:rPr>
              <a:t>Песталоцции,</a:t>
            </a:r>
          </a:p>
          <a:p>
            <a:r>
              <a:rPr lang="ru-RU" sz="3200" i="1" dirty="0" smtClean="0">
                <a:solidFill>
                  <a:srgbClr val="001642"/>
                </a:solidFill>
                <a:latin typeface="Times New Roman" panose="02020603050405020304" pitchFamily="18" charset="0"/>
                <a:cs typeface="Times New Roman" panose="02020603050405020304" pitchFamily="18" charset="0"/>
              </a:rPr>
              <a:t> </a:t>
            </a:r>
            <a:r>
              <a:rPr lang="ru-RU" sz="3200" i="1" dirty="0">
                <a:solidFill>
                  <a:srgbClr val="001642"/>
                </a:solidFill>
                <a:latin typeface="Times New Roman" panose="02020603050405020304" pitchFamily="18" charset="0"/>
                <a:cs typeface="Times New Roman" panose="02020603050405020304" pitchFamily="18" charset="0"/>
              </a:rPr>
              <a:t>К. Д. </a:t>
            </a:r>
            <a:r>
              <a:rPr lang="ru-RU" sz="3200" i="1" dirty="0" smtClean="0">
                <a:solidFill>
                  <a:srgbClr val="001642"/>
                </a:solidFill>
                <a:latin typeface="Times New Roman" panose="02020603050405020304" pitchFamily="18" charset="0"/>
                <a:cs typeface="Times New Roman" panose="02020603050405020304" pitchFamily="18" charset="0"/>
              </a:rPr>
              <a:t>Ушинский, </a:t>
            </a:r>
          </a:p>
          <a:p>
            <a:r>
              <a:rPr lang="ru-RU" sz="3200" i="1" dirty="0" smtClean="0">
                <a:solidFill>
                  <a:srgbClr val="001642"/>
                </a:solidFill>
                <a:latin typeface="Times New Roman" panose="02020603050405020304" pitchFamily="18" charset="0"/>
                <a:cs typeface="Times New Roman" panose="02020603050405020304" pitchFamily="18" charset="0"/>
              </a:rPr>
              <a:t> Н</a:t>
            </a:r>
            <a:r>
              <a:rPr lang="ru-RU" sz="3200" i="1" dirty="0">
                <a:solidFill>
                  <a:srgbClr val="001642"/>
                </a:solidFill>
                <a:latin typeface="Times New Roman" panose="02020603050405020304" pitchFamily="18" charset="0"/>
                <a:cs typeface="Times New Roman" panose="02020603050405020304" pitchFamily="18" charset="0"/>
              </a:rPr>
              <a:t>. И. </a:t>
            </a:r>
            <a:r>
              <a:rPr lang="ru-RU" sz="3200" i="1" dirty="0" smtClean="0">
                <a:solidFill>
                  <a:srgbClr val="001642"/>
                </a:solidFill>
                <a:latin typeface="Times New Roman" panose="02020603050405020304" pitchFamily="18" charset="0"/>
                <a:cs typeface="Times New Roman" panose="02020603050405020304" pitchFamily="18" charset="0"/>
              </a:rPr>
              <a:t>Пирогов, </a:t>
            </a:r>
          </a:p>
          <a:p>
            <a:r>
              <a:rPr lang="ru-RU" sz="3200" i="1" dirty="0" smtClean="0">
                <a:solidFill>
                  <a:srgbClr val="001642"/>
                </a:solidFill>
                <a:latin typeface="Times New Roman" panose="02020603050405020304" pitchFamily="18" charset="0"/>
                <a:cs typeface="Times New Roman" panose="02020603050405020304" pitchFamily="18" charset="0"/>
              </a:rPr>
              <a:t> В</a:t>
            </a:r>
            <a:r>
              <a:rPr lang="ru-RU" sz="3200" i="1" dirty="0">
                <a:solidFill>
                  <a:srgbClr val="001642"/>
                </a:solidFill>
                <a:latin typeface="Times New Roman" panose="02020603050405020304" pitchFamily="18" charset="0"/>
                <a:cs typeface="Times New Roman" panose="02020603050405020304" pitchFamily="18" charset="0"/>
              </a:rPr>
              <a:t>. Я. </a:t>
            </a:r>
            <a:r>
              <a:rPr lang="ru-RU" sz="3200" i="1" dirty="0" smtClean="0">
                <a:solidFill>
                  <a:srgbClr val="001642"/>
                </a:solidFill>
                <a:latin typeface="Times New Roman" panose="02020603050405020304" pitchFamily="18" charset="0"/>
                <a:cs typeface="Times New Roman" panose="02020603050405020304" pitchFamily="18" charset="0"/>
              </a:rPr>
              <a:t>Стоюнин, </a:t>
            </a:r>
          </a:p>
          <a:p>
            <a:r>
              <a:rPr lang="ru-RU" sz="3200" i="1" dirty="0" smtClean="0">
                <a:solidFill>
                  <a:srgbClr val="001642"/>
                </a:solidFill>
                <a:latin typeface="Times New Roman" panose="02020603050405020304" pitchFamily="18" charset="0"/>
                <a:cs typeface="Times New Roman" panose="02020603050405020304" pitchFamily="18" charset="0"/>
              </a:rPr>
              <a:t> С</a:t>
            </a:r>
            <a:r>
              <a:rPr lang="ru-RU" sz="3200" i="1" dirty="0">
                <a:solidFill>
                  <a:srgbClr val="001642"/>
                </a:solidFill>
                <a:latin typeface="Times New Roman" panose="02020603050405020304" pitchFamily="18" charset="0"/>
                <a:cs typeface="Times New Roman" panose="02020603050405020304" pitchFamily="18" charset="0"/>
              </a:rPr>
              <a:t>. А. </a:t>
            </a:r>
            <a:r>
              <a:rPr lang="ru-RU" sz="3200" i="1" dirty="0" smtClean="0">
                <a:solidFill>
                  <a:srgbClr val="001642"/>
                </a:solidFill>
                <a:latin typeface="Times New Roman" panose="02020603050405020304" pitchFamily="18" charset="0"/>
                <a:cs typeface="Times New Roman" panose="02020603050405020304" pitchFamily="18" charset="0"/>
              </a:rPr>
              <a:t>Рачинский.</a:t>
            </a:r>
            <a:endParaRPr lang="ru-RU" sz="3200" i="1" dirty="0">
              <a:solidFill>
                <a:srgbClr val="001642"/>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05541" y="1029091"/>
            <a:ext cx="3297508" cy="4156523"/>
          </a:xfrm>
          <a:prstGeom prst="rect">
            <a:avLst/>
          </a:prstGeom>
          <a:effectLst>
            <a:outerShdw blurRad="50800" dist="38100" dir="2700000" algn="tl" rotWithShape="0">
              <a:prstClr val="black">
                <a:alpha val="40000"/>
              </a:prstClr>
            </a:outerShdw>
          </a:effectLst>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439681">
            <a:off x="7683829" y="1939560"/>
            <a:ext cx="2677771" cy="4273038"/>
          </a:xfrm>
          <a:prstGeom prst="rect">
            <a:avLst/>
          </a:prstGeom>
          <a:effectLst>
            <a:outerShdw blurRad="50800" dist="38100" dir="2700000" algn="tl" rotWithShape="0">
              <a:prstClr val="black">
                <a:alpha val="40000"/>
              </a:prstClr>
            </a:outerShdw>
          </a:effectLst>
        </p:spPr>
      </p:pic>
      <p:pic>
        <p:nvPicPr>
          <p:cNvPr id="7" name="Рисунок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05533" y="2954649"/>
            <a:ext cx="2684969" cy="371868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934301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027218" y="3027217"/>
            <a:ext cx="6858000" cy="803564"/>
          </a:xfrm>
          <a:prstGeom prst="rect">
            <a:avLst/>
          </a:prstGeom>
        </p:spPr>
      </p:pic>
      <p:sp>
        <p:nvSpPr>
          <p:cNvPr id="2" name="TextBox 1"/>
          <p:cNvSpPr txBox="1"/>
          <p:nvPr/>
        </p:nvSpPr>
        <p:spPr>
          <a:xfrm>
            <a:off x="962526" y="208547"/>
            <a:ext cx="11091950" cy="1077218"/>
          </a:xfrm>
          <a:prstGeom prst="rect">
            <a:avLst/>
          </a:prstGeom>
          <a:noFill/>
        </p:spPr>
        <p:txBody>
          <a:bodyPr wrap="square" rtlCol="0">
            <a:spAutoFit/>
          </a:bodyPr>
          <a:lstStyle/>
          <a:p>
            <a:pPr algn="ctr"/>
            <a:r>
              <a:rPr lang="ru-RU" sz="3200" b="1" i="1" dirty="0">
                <a:solidFill>
                  <a:srgbClr val="001642"/>
                </a:solidFill>
                <a:latin typeface="Times New Roman" panose="02020603050405020304" pitchFamily="18" charset="0"/>
                <a:ea typeface="Times New Roman" panose="02020603050405020304" pitchFamily="18" charset="0"/>
              </a:rPr>
              <a:t>П</a:t>
            </a:r>
            <a:r>
              <a:rPr lang="ru-RU" sz="3200" b="1" i="1" dirty="0" smtClean="0">
                <a:solidFill>
                  <a:srgbClr val="001642"/>
                </a:solidFill>
                <a:latin typeface="Times New Roman" panose="02020603050405020304" pitchFamily="18" charset="0"/>
                <a:ea typeface="Times New Roman" panose="02020603050405020304" pitchFamily="18" charset="0"/>
              </a:rPr>
              <a:t>едагогические </a:t>
            </a:r>
            <a:r>
              <a:rPr lang="ru-RU" sz="3200" b="1" i="1" dirty="0">
                <a:solidFill>
                  <a:srgbClr val="001642"/>
                </a:solidFill>
                <a:latin typeface="Times New Roman" panose="02020603050405020304" pitchFamily="18" charset="0"/>
                <a:ea typeface="Times New Roman" panose="02020603050405020304" pitchFamily="18" charset="0"/>
              </a:rPr>
              <a:t>взгляды о нравственном воспитании </a:t>
            </a:r>
            <a:endParaRPr lang="ru-RU" sz="3200" b="1" i="1" dirty="0">
              <a:solidFill>
                <a:srgbClr val="001642"/>
              </a:solidFill>
            </a:endParaRPr>
          </a:p>
          <a:p>
            <a:pPr algn="ctr"/>
            <a:r>
              <a:rPr lang="ru-RU" sz="3200" b="1" i="1" dirty="0">
                <a:solidFill>
                  <a:srgbClr val="001642"/>
                </a:solidFill>
                <a:latin typeface="Times New Roman" panose="02020603050405020304" pitchFamily="18" charset="0"/>
                <a:ea typeface="Times New Roman" panose="02020603050405020304" pitchFamily="18" charset="0"/>
              </a:rPr>
              <a:t>в</a:t>
            </a:r>
            <a:r>
              <a:rPr lang="ru-RU" sz="3200" b="1" i="1" dirty="0" smtClean="0">
                <a:solidFill>
                  <a:srgbClr val="001642"/>
                </a:solidFill>
                <a:latin typeface="Times New Roman" panose="02020603050405020304" pitchFamily="18" charset="0"/>
                <a:ea typeface="Times New Roman" panose="02020603050405020304" pitchFamily="18" charset="0"/>
              </a:rPr>
              <a:t> трудах христианских авторов</a:t>
            </a:r>
            <a:endParaRPr lang="ru-RU" sz="3200" b="1" i="1" dirty="0">
              <a:solidFill>
                <a:srgbClr val="001642"/>
              </a:solidFill>
            </a:endParaRPr>
          </a:p>
        </p:txBody>
      </p:sp>
      <p:sp>
        <p:nvSpPr>
          <p:cNvPr id="3" name="TextBox 2"/>
          <p:cNvSpPr txBox="1"/>
          <p:nvPr/>
        </p:nvSpPr>
        <p:spPr>
          <a:xfrm>
            <a:off x="962526" y="5409970"/>
            <a:ext cx="7189871" cy="584775"/>
          </a:xfrm>
          <a:prstGeom prst="rect">
            <a:avLst/>
          </a:prstGeom>
          <a:noFill/>
        </p:spPr>
        <p:txBody>
          <a:bodyPr wrap="square" rtlCol="0">
            <a:spAutoFit/>
          </a:bodyPr>
          <a:lstStyle/>
          <a:p>
            <a:r>
              <a:rPr lang="ru-RU" sz="3200" i="1" dirty="0" smtClean="0">
                <a:latin typeface="Times New Roman" panose="02020603050405020304" pitchFamily="18" charset="0"/>
                <a:cs typeface="Times New Roman" panose="02020603050405020304" pitchFamily="18" charset="0"/>
              </a:rPr>
              <a:t>, </a:t>
            </a: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438551">
            <a:off x="337614" y="1636296"/>
            <a:ext cx="3115654" cy="4864101"/>
          </a:xfrm>
          <a:prstGeom prst="rect">
            <a:avLst/>
          </a:prstGeom>
          <a:effectLst>
            <a:outerShdw blurRad="50800" dist="38100" dir="2700000" algn="tl" rotWithShape="0">
              <a:prstClr val="black">
                <a:alpha val="40000"/>
              </a:prstClr>
            </a:outerShdw>
          </a:effectLst>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17059" y="1844842"/>
            <a:ext cx="3375720" cy="4726008"/>
          </a:xfrm>
          <a:prstGeom prst="rect">
            <a:avLst/>
          </a:prstGeom>
          <a:effectLst>
            <a:outerShdw blurRad="50800" dist="38100" dir="2700000" algn="tl" rotWithShape="0">
              <a:prstClr val="black">
                <a:alpha val="40000"/>
              </a:prstClr>
            </a:outerShdw>
          </a:effectLst>
        </p:spPr>
      </p:pic>
      <p:pic>
        <p:nvPicPr>
          <p:cNvPr id="7" name="Рисунок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31312" y="1427747"/>
            <a:ext cx="2858067" cy="4944457"/>
          </a:xfrm>
          <a:prstGeom prst="rect">
            <a:avLst/>
          </a:prstGeom>
          <a:effectLst>
            <a:outerShdw blurRad="50800" dist="38100" dir="2700000" algn="tl" rotWithShape="0">
              <a:prstClr val="black">
                <a:alpha val="40000"/>
              </a:prstClr>
            </a:outerShdw>
          </a:effectLst>
        </p:spPr>
      </p:pic>
      <p:pic>
        <p:nvPicPr>
          <p:cNvPr id="8" name="Рисунок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66864">
            <a:off x="8877383" y="1655116"/>
            <a:ext cx="3061280" cy="484818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122996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027218" y="3027217"/>
            <a:ext cx="6858000" cy="803564"/>
          </a:xfrm>
          <a:prstGeom prst="rect">
            <a:avLst/>
          </a:prstGeom>
        </p:spPr>
      </p:pic>
      <p:sp>
        <p:nvSpPr>
          <p:cNvPr id="2" name="TextBox 1"/>
          <p:cNvSpPr txBox="1"/>
          <p:nvPr/>
        </p:nvSpPr>
        <p:spPr>
          <a:xfrm>
            <a:off x="803566" y="224589"/>
            <a:ext cx="11386974" cy="1077218"/>
          </a:xfrm>
          <a:prstGeom prst="rect">
            <a:avLst/>
          </a:prstGeom>
          <a:noFill/>
        </p:spPr>
        <p:txBody>
          <a:bodyPr wrap="square" rtlCol="0">
            <a:spAutoFit/>
          </a:bodyPr>
          <a:lstStyle/>
          <a:p>
            <a:pPr algn="ctr"/>
            <a:r>
              <a:rPr lang="ru-RU" sz="3200" b="1" i="1" dirty="0" smtClean="0">
                <a:solidFill>
                  <a:srgbClr val="001642"/>
                </a:solidFill>
                <a:latin typeface="Times New Roman" panose="02020603050405020304" pitchFamily="18" charset="0"/>
                <a:cs typeface="Times New Roman" panose="02020603050405020304" pitchFamily="18" charset="0"/>
              </a:rPr>
              <a:t>Современные педагоги и православные  ученые о нравственном воспитании   </a:t>
            </a:r>
            <a:r>
              <a:rPr lang="ru-RU" sz="3200" b="1" i="1" dirty="0">
                <a:solidFill>
                  <a:srgbClr val="001642"/>
                </a:solidFill>
                <a:latin typeface="Times New Roman" panose="02020603050405020304" pitchFamily="18" charset="0"/>
                <a:cs typeface="Times New Roman" panose="02020603050405020304" pitchFamily="18" charset="0"/>
              </a:rPr>
              <a:t> </a:t>
            </a:r>
            <a:r>
              <a:rPr lang="ru-RU" dirty="0"/>
              <a:t>  </a:t>
            </a:r>
          </a:p>
        </p:txBody>
      </p:sp>
      <p:sp>
        <p:nvSpPr>
          <p:cNvPr id="3" name="TextBox 2"/>
          <p:cNvSpPr txBox="1"/>
          <p:nvPr/>
        </p:nvSpPr>
        <p:spPr>
          <a:xfrm>
            <a:off x="994612" y="1301807"/>
            <a:ext cx="10972800" cy="2062103"/>
          </a:xfrm>
          <a:prstGeom prst="rect">
            <a:avLst/>
          </a:prstGeom>
          <a:noFill/>
        </p:spPr>
        <p:txBody>
          <a:bodyPr wrap="square" rtlCol="0">
            <a:spAutoFit/>
          </a:bodyPr>
          <a:lstStyle/>
          <a:p>
            <a:pPr algn="just"/>
            <a:r>
              <a:rPr lang="ru-RU" sz="3200" i="1" dirty="0">
                <a:solidFill>
                  <a:srgbClr val="001642"/>
                </a:solidFill>
                <a:latin typeface="Times New Roman" panose="02020603050405020304" pitchFamily="18" charset="0"/>
                <a:ea typeface="Times New Roman" panose="02020603050405020304" pitchFamily="18" charset="0"/>
              </a:rPr>
              <a:t>В. А. Сухомлинского,   </a:t>
            </a:r>
            <a:r>
              <a:rPr lang="ru-RU" sz="3200" i="1" dirty="0" smtClean="0">
                <a:solidFill>
                  <a:srgbClr val="001642"/>
                </a:solidFill>
                <a:latin typeface="Times New Roman" panose="02020603050405020304" pitchFamily="18" charset="0"/>
                <a:ea typeface="Times New Roman" panose="02020603050405020304" pitchFamily="18" charset="0"/>
              </a:rPr>
              <a:t> Ш</a:t>
            </a:r>
            <a:r>
              <a:rPr lang="ru-RU" sz="3200" i="1" dirty="0">
                <a:solidFill>
                  <a:srgbClr val="001642"/>
                </a:solidFill>
                <a:latin typeface="Times New Roman" panose="02020603050405020304" pitchFamily="18" charset="0"/>
                <a:ea typeface="Times New Roman" panose="02020603050405020304" pitchFamily="18" charset="0"/>
              </a:rPr>
              <a:t>. А. Амонашвили, </a:t>
            </a:r>
            <a:r>
              <a:rPr lang="ru-RU" sz="3200" i="1" dirty="0" smtClean="0">
                <a:solidFill>
                  <a:srgbClr val="001642"/>
                </a:solidFill>
                <a:latin typeface="Times New Roman" panose="02020603050405020304" pitchFamily="18" charset="0"/>
                <a:ea typeface="Times New Roman" panose="02020603050405020304" pitchFamily="18" charset="0"/>
              </a:rPr>
              <a:t> И</a:t>
            </a:r>
            <a:r>
              <a:rPr lang="ru-RU" sz="3200" i="1" dirty="0">
                <a:solidFill>
                  <a:srgbClr val="001642"/>
                </a:solidFill>
                <a:latin typeface="Times New Roman" panose="02020603050405020304" pitchFamily="18" charset="0"/>
                <a:ea typeface="Times New Roman" panose="02020603050405020304" pitchFamily="18" charset="0"/>
              </a:rPr>
              <a:t>. С. Марьенко, </a:t>
            </a:r>
            <a:endParaRPr lang="ru-RU" sz="3200" i="1" dirty="0" smtClean="0">
              <a:solidFill>
                <a:srgbClr val="001642"/>
              </a:solidFill>
              <a:latin typeface="Times New Roman" panose="02020603050405020304" pitchFamily="18" charset="0"/>
              <a:ea typeface="Times New Roman" panose="02020603050405020304" pitchFamily="18" charset="0"/>
            </a:endParaRPr>
          </a:p>
          <a:p>
            <a:pPr algn="just"/>
            <a:r>
              <a:rPr lang="ru-RU" sz="3200" i="1" dirty="0" smtClean="0">
                <a:solidFill>
                  <a:srgbClr val="001642"/>
                </a:solidFill>
                <a:latin typeface="Times New Roman" panose="02020603050405020304" pitchFamily="18" charset="0"/>
                <a:ea typeface="Times New Roman" panose="02020603050405020304" pitchFamily="18" charset="0"/>
              </a:rPr>
              <a:t>Э</a:t>
            </a:r>
            <a:r>
              <a:rPr lang="ru-RU" sz="3200" i="1" dirty="0">
                <a:solidFill>
                  <a:srgbClr val="001642"/>
                </a:solidFill>
                <a:latin typeface="Times New Roman" panose="02020603050405020304" pitchFamily="18" charset="0"/>
                <a:ea typeface="Times New Roman" panose="02020603050405020304" pitchFamily="18" charset="0"/>
              </a:rPr>
              <a:t>. И. Моносзона, О. С. Богдановой, В. А. Караковского, Л. И. Новиковой, Н. Е. Щурковой, Е. В. Бондаревской, М. И. Шиловой, А. А. Коростелевой, В. С. Шубинского и др.</a:t>
            </a:r>
            <a:endParaRPr lang="ru-RU" sz="3200" i="1" dirty="0">
              <a:solidFill>
                <a:srgbClr val="001642"/>
              </a:solidFill>
            </a:endParaRPr>
          </a:p>
        </p:txBody>
      </p:sp>
      <p:pic>
        <p:nvPicPr>
          <p:cNvPr id="5" name="Рисунок 4"/>
          <p:cNvPicPr>
            <a:picLocks noChangeAspect="1"/>
          </p:cNvPicPr>
          <p:nvPr/>
        </p:nvPicPr>
        <p:blipFill>
          <a:blip r:embed="rId4"/>
          <a:stretch>
            <a:fillRect/>
          </a:stretch>
        </p:blipFill>
        <p:spPr>
          <a:xfrm>
            <a:off x="2038559" y="3699531"/>
            <a:ext cx="816935" cy="859611"/>
          </a:xfrm>
          <a:prstGeom prst="rect">
            <a:avLst/>
          </a:prstGeom>
        </p:spPr>
      </p:pic>
      <p:sp>
        <p:nvSpPr>
          <p:cNvPr id="6" name="TextBox 5"/>
          <p:cNvSpPr txBox="1"/>
          <p:nvPr/>
        </p:nvSpPr>
        <p:spPr>
          <a:xfrm>
            <a:off x="2447027" y="3849374"/>
            <a:ext cx="8935453" cy="646331"/>
          </a:xfrm>
          <a:prstGeom prst="rect">
            <a:avLst/>
          </a:prstGeom>
          <a:noFill/>
        </p:spPr>
        <p:txBody>
          <a:bodyPr wrap="square" rtlCol="0">
            <a:spAutoFit/>
          </a:bodyPr>
          <a:lstStyle/>
          <a:p>
            <a:pPr lvl="0" algn="ctr"/>
            <a:r>
              <a:rPr lang="ru-RU" sz="3600" b="1" i="1">
                <a:solidFill>
                  <a:srgbClr val="001642"/>
                </a:solidFill>
                <a:latin typeface="Times New Roman" panose="02020603050405020304" pitchFamily="18" charset="0"/>
                <a:ea typeface="Times New Roman" panose="02020603050405020304" pitchFamily="18" charset="0"/>
              </a:rPr>
              <a:t>Учебно-исследовательское задание:</a:t>
            </a:r>
            <a:endParaRPr lang="ru-RU" sz="3600" b="1" i="1" dirty="0">
              <a:solidFill>
                <a:srgbClr val="001642"/>
              </a:solidFill>
              <a:latin typeface="Times New Roman" panose="02020603050405020304" pitchFamily="18" charset="0"/>
              <a:ea typeface="Times New Roman" panose="02020603050405020304" pitchFamily="18" charset="0"/>
            </a:endParaRPr>
          </a:p>
        </p:txBody>
      </p:sp>
      <p:sp>
        <p:nvSpPr>
          <p:cNvPr id="7" name="TextBox 6"/>
          <p:cNvSpPr txBox="1"/>
          <p:nvPr/>
        </p:nvSpPr>
        <p:spPr>
          <a:xfrm>
            <a:off x="1155032" y="4559142"/>
            <a:ext cx="10812380" cy="1569660"/>
          </a:xfrm>
          <a:prstGeom prst="rect">
            <a:avLst/>
          </a:prstGeom>
          <a:noFill/>
        </p:spPr>
        <p:txBody>
          <a:bodyPr wrap="square" rtlCol="0">
            <a:spAutoFit/>
          </a:bodyPr>
          <a:lstStyle/>
          <a:p>
            <a:pPr algn="just"/>
            <a:r>
              <a:rPr lang="ru-RU" sz="3200" i="1" dirty="0" smtClean="0">
                <a:solidFill>
                  <a:srgbClr val="001642"/>
                </a:solidFill>
                <a:latin typeface="Times New Roman" panose="02020603050405020304" pitchFamily="18" charset="0"/>
                <a:cs typeface="Times New Roman" panose="02020603050405020304" pitchFamily="18" charset="0"/>
              </a:rPr>
              <a:t>- прослушайте аудиозапись, определите проблемы нашего общества в нравствственном воспитании подрастающего поколения.</a:t>
            </a:r>
            <a:endParaRPr lang="ru-RU" sz="3200" i="1" dirty="0">
              <a:solidFill>
                <a:srgbClr val="00164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96237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013364" y="3013362"/>
            <a:ext cx="6858000" cy="831273"/>
          </a:xfrm>
          <a:prstGeom prst="rect">
            <a:avLst/>
          </a:prstGeom>
        </p:spPr>
      </p:pic>
      <p:pic>
        <p:nvPicPr>
          <p:cNvPr id="11" name="Рисунок 10">
            <a:hlinkClick r:id="rId4" action="ppaction://hlinkfile"/>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37273" y="4066309"/>
            <a:ext cx="1094510" cy="1094510"/>
          </a:xfrm>
          <a:prstGeom prst="rect">
            <a:avLst/>
          </a:prstGeom>
        </p:spPr>
      </p:pic>
      <p:pic>
        <p:nvPicPr>
          <p:cNvPr id="2" name="Рисунок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0912" y="3359879"/>
            <a:ext cx="3963934" cy="3353273"/>
          </a:xfrm>
          <a:prstGeom prst="rect">
            <a:avLst/>
          </a:prstGeom>
        </p:spPr>
      </p:pic>
      <p:pic>
        <p:nvPicPr>
          <p:cNvPr id="5" name="Рисунок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6299" y="117585"/>
            <a:ext cx="3948547" cy="3170120"/>
          </a:xfrm>
          <a:prstGeom prst="rect">
            <a:avLst/>
          </a:prstGeom>
        </p:spPr>
      </p:pic>
      <p:pic>
        <p:nvPicPr>
          <p:cNvPr id="12" name="Рисунок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33760" y="117585"/>
            <a:ext cx="7579582" cy="6595567"/>
          </a:xfrm>
          <a:prstGeom prst="rect">
            <a:avLst/>
          </a:prstGeom>
        </p:spPr>
      </p:pic>
    </p:spTree>
    <p:extLst>
      <p:ext uri="{BB962C8B-B14F-4D97-AF65-F5344CB8AC3E}">
        <p14:creationId xmlns:p14="http://schemas.microsoft.com/office/powerpoint/2010/main" val="2036237453"/>
      </p:ext>
    </p:extLst>
  </p:cSld>
  <p:clrMapOvr>
    <a:masterClrMapping/>
  </p:clrMapOvr>
  <mc:AlternateContent xmlns:mc="http://schemas.openxmlformats.org/markup-compatibility/2006" xmlns:p14="http://schemas.microsoft.com/office/powerpoint/2010/main">
    <mc:Choice Requires="p14">
      <p:transition spd="slow" p14:dur="30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13363" y="3013363"/>
            <a:ext cx="6858000" cy="831273"/>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7060" y="76162"/>
            <a:ext cx="4240646" cy="4440467"/>
          </a:xfrm>
          <a:prstGeom prst="rect">
            <a:avLst/>
          </a:prstGeom>
        </p:spPr>
      </p:pic>
      <p:pic>
        <p:nvPicPr>
          <p:cNvPr id="7" name="Рисунок 6"/>
          <p:cNvPicPr>
            <a:picLocks noChangeAspect="1"/>
          </p:cNvPicPr>
          <p:nvPr/>
        </p:nvPicPr>
        <p:blipFill rotWithShape="1">
          <a:blip r:embed="rId4" cstate="print">
            <a:extLst>
              <a:ext uri="{28A0092B-C50C-407E-A947-70E740481C1C}">
                <a14:useLocalDpi xmlns:a14="http://schemas.microsoft.com/office/drawing/2010/main" val="0"/>
              </a:ext>
            </a:extLst>
          </a:blip>
          <a:srcRect t="3449"/>
          <a:stretch/>
        </p:blipFill>
        <p:spPr>
          <a:xfrm>
            <a:off x="1177060" y="4626263"/>
            <a:ext cx="4240646" cy="2120899"/>
          </a:xfrm>
          <a:prstGeom prst="rect">
            <a:avLst/>
          </a:prstGeom>
        </p:spPr>
      </p:pic>
      <p:pic>
        <p:nvPicPr>
          <p:cNvPr id="8" name="Рисунок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83385" y="76162"/>
            <a:ext cx="6271732" cy="2634127"/>
          </a:xfrm>
          <a:prstGeom prst="rect">
            <a:avLst/>
          </a:prstGeom>
        </p:spPr>
      </p:pic>
      <p:pic>
        <p:nvPicPr>
          <p:cNvPr id="11" name="Рисунок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83384" y="2767261"/>
            <a:ext cx="6271732" cy="3979901"/>
          </a:xfrm>
          <a:prstGeom prst="rect">
            <a:avLst/>
          </a:prstGeom>
        </p:spPr>
      </p:pic>
    </p:spTree>
    <p:extLst>
      <p:ext uri="{BB962C8B-B14F-4D97-AF65-F5344CB8AC3E}">
        <p14:creationId xmlns:p14="http://schemas.microsoft.com/office/powerpoint/2010/main" val="237594863"/>
      </p:ext>
    </p:extLst>
  </p:cSld>
  <p:clrMapOvr>
    <a:masterClrMapping/>
  </p:clrMapOvr>
  <mc:AlternateContent xmlns:mc="http://schemas.openxmlformats.org/markup-compatibility/2006" xmlns:p14="http://schemas.microsoft.com/office/powerpoint/2010/main">
    <mc:Choice Requires="p14">
      <p:transition spd="slow" p14:dur="2000" advClick="0" advTm="30000"/>
    </mc:Choice>
    <mc:Fallback xmlns="">
      <p:transition spd="slow" advClick="0" advTm="30000"/>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3079</TotalTime>
  <Words>4870</Words>
  <Application>Microsoft Office PowerPoint</Application>
  <PresentationFormat>Широкоэкранный</PresentationFormat>
  <Paragraphs>251</Paragraphs>
  <Slides>30</Slides>
  <Notes>19</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30</vt:i4>
      </vt:variant>
    </vt:vector>
  </HeadingPairs>
  <TitlesOfParts>
    <vt:vector size="36" baseType="lpstr">
      <vt:lpstr>Arial</vt:lpstr>
      <vt:lpstr>Calibri</vt:lpstr>
      <vt:lpstr>Calibri Light</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ГПОАУ АО АПК</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 по дошкольной педагогике</dc:title>
  <dc:subject>Духовно - нравственное воспитание детей дошкольного возраста</dc:subject>
  <dc:creator>Преподаватель: Гольская Оксана Геннадьевна</dc:creator>
  <cp:keywords>базовые национальные ценности, духовный кризис, душа, духовно-нравственное воспитание гражданина России, воспитание личности, «Концепция духовно - нравственного развития и воспитания личности гражданина России», высшие моральные ценности, православная педагогика.</cp:keywords>
  <cp:lastModifiedBy>Admin</cp:lastModifiedBy>
  <cp:revision>211</cp:revision>
  <dcterms:created xsi:type="dcterms:W3CDTF">2017-12-27T12:07:28Z</dcterms:created>
  <dcterms:modified xsi:type="dcterms:W3CDTF">2018-05-04T13:20:37Z</dcterms:modified>
</cp:coreProperties>
</file>