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8" r:id="rId2"/>
    <p:sldId id="256" r:id="rId3"/>
    <p:sldId id="261" r:id="rId4"/>
    <p:sldId id="262" r:id="rId5"/>
    <p:sldId id="267" r:id="rId6"/>
    <p:sldId id="278" r:id="rId7"/>
    <p:sldId id="279" r:id="rId8"/>
    <p:sldId id="280" r:id="rId9"/>
    <p:sldId id="281" r:id="rId10"/>
    <p:sldId id="282" r:id="rId11"/>
    <p:sldId id="269" r:id="rId12"/>
    <p:sldId id="283" r:id="rId13"/>
    <p:sldId id="285" r:id="rId14"/>
    <p:sldId id="284" r:id="rId15"/>
    <p:sldId id="270" r:id="rId16"/>
    <p:sldId id="257" r:id="rId17"/>
    <p:sldId id="274" r:id="rId18"/>
    <p:sldId id="286" r:id="rId19"/>
    <p:sldId id="287" r:id="rId20"/>
    <p:sldId id="275" r:id="rId21"/>
    <p:sldId id="266" r:id="rId22"/>
    <p:sldId id="277" r:id="rId23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5" autoAdjust="0"/>
    <p:restoredTop sz="87034" autoAdjust="0"/>
  </p:normalViewPr>
  <p:slideViewPr>
    <p:cSldViewPr>
      <p:cViewPr varScale="1">
        <p:scale>
          <a:sx n="60" d="100"/>
          <a:sy n="6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082806-EE68-4C39-B77A-861B1046F101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0598AB-8A4D-4167-8C89-4EBC82481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616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17E357-0373-4E1B-B048-415D44A825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2034-BC76-499A-BAC5-75E322DEAA2A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8F9A5-CFF5-4472-83B1-5B5205A28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39B3E-F862-40F3-B315-8EA5B5C1E1D9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4A577-AB9C-49F2-88A4-DA0FD7657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BF8A-44F9-4884-AF41-C12D5A377C72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D6274-E58E-4AEA-B41E-B050F2305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D0EFF-86F1-4AB9-AFA1-F7C8B209E3F4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6F15D-6D24-4ED4-AE79-D3BDA63E4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7C2A3-0199-49E5-9ED7-10E050272BFA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20262-4122-48BC-B869-A6F4E8AFB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55F63-7700-4B1B-90D8-D8775C731EC8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93BC1-6CF3-4F3B-87A2-21B129452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F3B86-7EA9-4621-9B55-1A9628FC7DE9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5A210-A933-4187-953F-EE94CB48B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23E92-DDA3-432C-AB65-02D01D6D0C22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941DB-AA06-4978-B3C4-5FFA5EE0F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1A5B2-090C-4D39-9E21-937A6C8BFA63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62936-47E7-453D-88E0-59EC60545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8BEF7-192B-43A6-93C0-B66FC0BAC193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B6DB-F71B-49BA-94CA-B9D9AC52C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DFC78-00C3-459B-AE2D-C355C6D8EF17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FBD7F-0C0A-4724-BB71-5032AD6D7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EC7B6-2E4E-4FBD-B8F0-A3675FDC1AD8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71517-5A5B-4A52-A8B2-C612A9B8A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3FF76D-8C73-49EB-9107-D8184161164E}" type="datetimeFigureOut">
              <a:rPr lang="ru-RU"/>
              <a:pPr>
                <a:defRPr/>
              </a:pPr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6EB081-1869-46A4-9489-27271B1C0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/>
          </p:cNvSpPr>
          <p:nvPr>
            <p:ph type="ctrTitle"/>
          </p:nvPr>
        </p:nvSpPr>
        <p:spPr>
          <a:xfrm>
            <a:off x="2268538" y="1484313"/>
            <a:ext cx="6475412" cy="1470025"/>
          </a:xfrm>
        </p:spPr>
        <p:txBody>
          <a:bodyPr/>
          <a:lstStyle/>
          <a:p>
            <a:pPr eaLnBrk="1" hangingPunct="1"/>
            <a:r>
              <a:rPr lang="ru-RU" dirty="0" smtClean="0"/>
              <a:t>Организация питания </a:t>
            </a:r>
            <a:br>
              <a:rPr lang="ru-RU" dirty="0" smtClean="0"/>
            </a:br>
            <a:r>
              <a:rPr lang="ru-RU" dirty="0" smtClean="0"/>
              <a:t>в детском саду</a:t>
            </a:r>
          </a:p>
        </p:txBody>
      </p:sp>
      <p:sp>
        <p:nvSpPr>
          <p:cNvPr id="15362" name="Rectangle 5"/>
          <p:cNvSpPr>
            <a:spLocks noGrp="1"/>
          </p:cNvSpPr>
          <p:nvPr>
            <p:ph type="subTitle" idx="1"/>
          </p:nvPr>
        </p:nvSpPr>
        <p:spPr>
          <a:xfrm>
            <a:off x="2555875" y="3213100"/>
            <a:ext cx="64008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Общие педагогические правила по воспитанию культурно-гигиенических навыков и первичных представлений об этикете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3975100" y="5608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611188" y="476250"/>
            <a:ext cx="7921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400"/>
          </a:p>
          <a:p>
            <a:pPr algn="ctr"/>
            <a:r>
              <a:rPr lang="ru-RU" sz="1400" b="1" dirty="0"/>
              <a:t> </a:t>
            </a:r>
            <a:endParaRPr lang="ru-RU" sz="1400" dirty="0"/>
          </a:p>
        </p:txBody>
      </p:sp>
      <p:sp>
        <p:nvSpPr>
          <p:cNvPr id="15365" name="TextBox 2"/>
          <p:cNvSpPr txBox="1">
            <a:spLocks noChangeArrowheads="1"/>
          </p:cNvSpPr>
          <p:nvPr/>
        </p:nvSpPr>
        <p:spPr bwMode="auto">
          <a:xfrm>
            <a:off x="3851275" y="5516563"/>
            <a:ext cx="4968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Сервировка в подготовительной группе.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18914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 smtClean="0"/>
              <a:t>Для знакомства детей с историей изготовления посуды, с ее назначением, в группах создаются мини-музеи, выставки.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Музей «Ложечка точеная-вилка золоченая»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Мини-музей «Глиняная посуда»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799" y="1484784"/>
            <a:ext cx="5976665" cy="4525963"/>
          </a:xfrm>
        </p:spPr>
      </p:pic>
    </p:spTree>
    <p:extLst>
      <p:ext uri="{BB962C8B-B14F-4D97-AF65-F5344CB8AC3E}">
        <p14:creationId xmlns:p14="http://schemas.microsoft.com/office/powerpoint/2010/main" val="91006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Мини-</a:t>
            </a:r>
            <a:r>
              <a:rPr lang="ru-RU" sz="3200" dirty="0"/>
              <a:t>м</a:t>
            </a:r>
            <a:r>
              <a:rPr lang="ru-RU" sz="3200" dirty="0" smtClean="0"/>
              <a:t>узей «Хлеб-всему голова»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22352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Выставка «Сладкий стол»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600200"/>
            <a:ext cx="6336704" cy="4525963"/>
          </a:xfrm>
        </p:spPr>
      </p:pic>
    </p:spTree>
    <p:extLst>
      <p:ext uri="{BB962C8B-B14F-4D97-AF65-F5344CB8AC3E}">
        <p14:creationId xmlns:p14="http://schemas.microsoft.com/office/powerpoint/2010/main" val="229968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6"/>
          <p:cNvSpPr>
            <a:spLocks noChangeArrowheads="1"/>
          </p:cNvSpPr>
          <p:nvPr/>
        </p:nvSpPr>
        <p:spPr bwMode="auto">
          <a:xfrm>
            <a:off x="3779838" y="836613"/>
            <a:ext cx="45720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Пока помощник воспитателя приносит пищу, а дежурные накрывают на столы, остальные дети играют в спокойные игры или читают книги вместе с воспитателем.</a:t>
            </a:r>
          </a:p>
        </p:txBody>
      </p:sp>
      <p:pic>
        <p:nvPicPr>
          <p:cNvPr id="22530" name="Picture 7" descr="J2yHRHB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2349500"/>
            <a:ext cx="3506787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ChangeArrowheads="1"/>
          </p:cNvSpPr>
          <p:nvPr/>
        </p:nvSpPr>
        <p:spPr bwMode="auto">
          <a:xfrm>
            <a:off x="2339975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2124075" y="409872"/>
            <a:ext cx="67325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/>
              <a:t>После раздачи первого </a:t>
            </a:r>
            <a:r>
              <a:rPr lang="ru-RU" dirty="0" smtClean="0"/>
              <a:t>блюда приглашаем </a:t>
            </a:r>
            <a:r>
              <a:rPr lang="ru-RU" dirty="0"/>
              <a:t>детей за стол.</a:t>
            </a:r>
          </a:p>
          <a:p>
            <a:r>
              <a:rPr lang="ru-RU" b="1" i="1" dirty="0" smtClean="0"/>
              <a:t>Не</a:t>
            </a:r>
            <a:r>
              <a:rPr lang="ru-RU" dirty="0" smtClean="0"/>
              <a:t> заставляем </a:t>
            </a:r>
            <a:r>
              <a:rPr lang="ru-RU" dirty="0"/>
              <a:t>дошкольников долго сидеть за столом в ожидании начала еды.</a:t>
            </a:r>
          </a:p>
        </p:txBody>
      </p:sp>
      <p:pic>
        <p:nvPicPr>
          <p:cNvPr id="23555" name="Picture 8" descr="newsD9dYz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544638"/>
            <a:ext cx="4535488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9"/>
          <p:cNvSpPr>
            <a:spLocks noChangeArrowheads="1"/>
          </p:cNvSpPr>
          <p:nvPr/>
        </p:nvSpPr>
        <p:spPr bwMode="auto">
          <a:xfrm>
            <a:off x="2555875" y="4773136"/>
            <a:ext cx="61928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i="1" dirty="0" smtClean="0"/>
              <a:t>Следим, </a:t>
            </a:r>
            <a:r>
              <a:rPr lang="ru-RU" i="1" dirty="0"/>
              <a:t>чтобы подаваемая детям пища была красиво оформлена, сохраняла свою характерную форму (котлету и кусок запеканки не </a:t>
            </a:r>
            <a:r>
              <a:rPr lang="ru-RU" i="1" dirty="0" smtClean="0"/>
              <a:t>разламываем).</a:t>
            </a:r>
            <a:endParaRPr lang="ru-RU" i="1" dirty="0"/>
          </a:p>
          <a:p>
            <a:r>
              <a:rPr lang="ru-RU" dirty="0"/>
              <a:t>После приема пищи малыши оставляют посуду на столе. Старшие дети убирают посуду сами.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2143124" y="1196752"/>
            <a:ext cx="6677347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Во время приема пищи </a:t>
            </a:r>
            <a:r>
              <a:rPr lang="ru-RU" dirty="0" smtClean="0"/>
              <a:t> создаем </a:t>
            </a:r>
            <a:r>
              <a:rPr lang="ru-RU" dirty="0"/>
              <a:t>у детей положительное отношение к </a:t>
            </a:r>
            <a:r>
              <a:rPr lang="ru-RU" dirty="0" smtClean="0"/>
              <a:t>еде, называем блюдо, рассказываем </a:t>
            </a:r>
            <a:r>
              <a:rPr lang="ru-RU" dirty="0"/>
              <a:t>детям из чего оно приготовлено</a:t>
            </a:r>
            <a:r>
              <a:rPr lang="ru-RU" dirty="0" smtClean="0"/>
              <a:t>, </a:t>
            </a:r>
            <a:r>
              <a:rPr lang="ru-RU" dirty="0"/>
              <a:t>о его пользе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свободное время с детьми проводим дидактические игры: «Что вредно, а что полезно для зубов», «Секреты готовки», «Собираемся в поход», «Как приготовить блюдо» </a:t>
            </a:r>
          </a:p>
          <a:p>
            <a:r>
              <a:rPr lang="ru-RU" dirty="0" smtClean="0"/>
              <a:t>Проводим беседы «Как сохранить здоровую улыбку», «Что такое правильное питание?»</a:t>
            </a:r>
          </a:p>
          <a:p>
            <a:r>
              <a:rPr lang="ru-RU" dirty="0" smtClean="0"/>
              <a:t>В каждой группе создана картотека блюд для детей, создан родителями альбом любимых блюд.</a:t>
            </a:r>
            <a:endParaRPr lang="ru-RU" dirty="0"/>
          </a:p>
          <a:p>
            <a:endParaRPr lang="ru-RU" dirty="0"/>
          </a:p>
          <a:p>
            <a:r>
              <a:rPr lang="ru-RU" dirty="0"/>
              <a:t>Неразрывно с приемом пищи и </a:t>
            </a:r>
            <a:r>
              <a:rPr lang="ru-RU" b="1" i="1" dirty="0"/>
              <a:t>воспитание культурно-гигиенических </a:t>
            </a:r>
            <a:r>
              <a:rPr lang="ru-RU" b="1" i="1" dirty="0" smtClean="0"/>
              <a:t>навыков</a:t>
            </a:r>
            <a:r>
              <a:rPr lang="ru-RU" dirty="0" smtClean="0"/>
              <a:t> учим:</a:t>
            </a:r>
            <a:endParaRPr lang="ru-RU" dirty="0"/>
          </a:p>
          <a:p>
            <a:pPr>
              <a:buFontTx/>
              <a:buChar char="•"/>
            </a:pPr>
            <a:r>
              <a:rPr lang="ru-RU" dirty="0"/>
              <a:t>правильно сидеть во время еды; </a:t>
            </a:r>
          </a:p>
          <a:p>
            <a:pPr>
              <a:buFontTx/>
              <a:buChar char="•"/>
            </a:pPr>
            <a:r>
              <a:rPr lang="ru-RU" dirty="0"/>
              <a:t>аккуратно есть; </a:t>
            </a:r>
          </a:p>
          <a:p>
            <a:pPr>
              <a:buFontTx/>
              <a:buChar char="•"/>
            </a:pPr>
            <a:r>
              <a:rPr lang="ru-RU" dirty="0"/>
              <a:t>тщательно, бесшумно пережевывать пищу; </a:t>
            </a:r>
          </a:p>
          <a:p>
            <a:pPr>
              <a:buFontTx/>
              <a:buChar char="•"/>
            </a:pPr>
            <a:r>
              <a:rPr lang="ru-RU" dirty="0"/>
              <a:t>пользоваться столовыми приборами;</a:t>
            </a:r>
          </a:p>
          <a:p>
            <a:pPr>
              <a:buFontTx/>
              <a:buChar char="•"/>
            </a:pPr>
            <a:r>
              <a:rPr lang="ru-RU" dirty="0"/>
              <a:t>пользоваться салфеткой.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dirty="0" smtClean="0"/>
              <a:t> Закрепляем культурно-гигиенические навыки в игровой деятельности.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23076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371918"/>
            <a:ext cx="6480720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908720"/>
            <a:ext cx="7056783" cy="5217443"/>
          </a:xfrm>
        </p:spPr>
      </p:pic>
    </p:spTree>
    <p:extLst>
      <p:ext uri="{BB962C8B-B14F-4D97-AF65-F5344CB8AC3E}">
        <p14:creationId xmlns:p14="http://schemas.microsoft.com/office/powerpoint/2010/main" val="173836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59833" y="905876"/>
            <a:ext cx="47525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dirty="0"/>
              <a:t>Еда — наслаждение: после хорошей трапезы мозг вырабатывает </a:t>
            </a:r>
            <a:r>
              <a:rPr lang="ru-RU" dirty="0" err="1"/>
              <a:t>эндорфины</a:t>
            </a:r>
            <a:r>
              <a:rPr lang="ru-RU" dirty="0"/>
              <a:t> — особые вещества, приносящие чувство покоя и повышающие настроение.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4800600"/>
            <a:ext cx="3858816" cy="5667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2897" y="2636912"/>
            <a:ext cx="5486400" cy="379846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91880" y="5367338"/>
            <a:ext cx="3786808" cy="80486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ChangeArrowheads="1"/>
          </p:cNvSpPr>
          <p:nvPr/>
        </p:nvSpPr>
        <p:spPr bwMode="auto">
          <a:xfrm>
            <a:off x="2339975" y="449263"/>
            <a:ext cx="6264275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При проведении любого процесса, где мы формируем навыки у детей, главная роль принадлежит непосредственно взрослому. Только при правильных воспитательных подходах и воздействиях можно сформировать организованное поведение детей, обучить их соответствующим умениям и воспитать у них культурно-гигиенические навыки и правила поведения.</a:t>
            </a:r>
          </a:p>
          <a:p>
            <a:endParaRPr lang="ru-RU"/>
          </a:p>
          <a:p>
            <a:r>
              <a:rPr lang="ru-RU"/>
              <a:t> </a:t>
            </a:r>
            <a:r>
              <a:rPr lang="ru-RU" b="1" i="1"/>
              <a:t>Способы педагогического воздействия на детей: </a:t>
            </a:r>
          </a:p>
          <a:p>
            <a:pPr>
              <a:buFontTx/>
              <a:buChar char="•"/>
            </a:pPr>
            <a:r>
              <a:rPr lang="ru-RU"/>
              <a:t>Приучение (</a:t>
            </a:r>
            <a:r>
              <a:rPr lang="ru-RU" sz="1600" i="1"/>
              <a:t>по образцу поведения</a:t>
            </a:r>
            <a:r>
              <a:rPr lang="ru-RU"/>
              <a:t>)</a:t>
            </a:r>
          </a:p>
          <a:p>
            <a:pPr>
              <a:buFontTx/>
              <a:buChar char="•"/>
            </a:pPr>
            <a:r>
              <a:rPr lang="ru-RU"/>
              <a:t>Упражнение (</a:t>
            </a:r>
            <a:r>
              <a:rPr lang="ru-RU" sz="1600" i="1"/>
              <a:t>повтор определенных действий</a:t>
            </a:r>
            <a:r>
              <a:rPr lang="ru-RU"/>
              <a:t>)</a:t>
            </a:r>
          </a:p>
          <a:p>
            <a:pPr>
              <a:buFontTx/>
              <a:buChar char="•"/>
            </a:pPr>
            <a:r>
              <a:rPr lang="ru-RU"/>
              <a:t>Воспитывающие ситуации (</a:t>
            </a:r>
            <a:r>
              <a:rPr lang="ru-RU" sz="1600" i="1"/>
              <a:t>создание условий для применения навыка</a:t>
            </a:r>
            <a:r>
              <a:rPr lang="ru-RU"/>
              <a:t>)</a:t>
            </a:r>
          </a:p>
          <a:p>
            <a:pPr>
              <a:buFontTx/>
              <a:buChar char="•"/>
            </a:pPr>
            <a:r>
              <a:rPr lang="ru-RU"/>
              <a:t>Наказание (</a:t>
            </a:r>
            <a:r>
              <a:rPr lang="ru-RU" sz="1600" i="1"/>
              <a:t>используется крайне редко - осуждение негативного поступка</a:t>
            </a:r>
            <a:r>
              <a:rPr lang="ru-RU"/>
              <a:t>)</a:t>
            </a:r>
          </a:p>
          <a:p>
            <a:pPr>
              <a:buFontTx/>
              <a:buChar char="•"/>
            </a:pPr>
            <a:r>
              <a:rPr lang="ru-RU"/>
              <a:t>Пример для подражания (</a:t>
            </a:r>
            <a:r>
              <a:rPr lang="ru-RU" sz="1600" i="1"/>
              <a:t>наглядный пример</a:t>
            </a:r>
            <a:r>
              <a:rPr lang="ru-RU"/>
              <a:t>)</a:t>
            </a:r>
          </a:p>
          <a:p>
            <a:pPr>
              <a:buFontTx/>
              <a:buChar char="•"/>
            </a:pPr>
            <a:r>
              <a:rPr lang="ru-RU"/>
              <a:t> Примеры из литературы (</a:t>
            </a:r>
            <a:r>
              <a:rPr lang="ru-RU" sz="1600" i="1"/>
              <a:t>поступки героев</a:t>
            </a:r>
            <a:r>
              <a:rPr lang="ru-RU"/>
              <a:t>)</a:t>
            </a:r>
          </a:p>
          <a:p>
            <a:pPr>
              <a:buFontTx/>
              <a:buChar char="•"/>
            </a:pPr>
            <a:r>
              <a:rPr lang="ru-RU"/>
              <a:t>Разъяснение (</a:t>
            </a:r>
            <a:r>
              <a:rPr lang="ru-RU" sz="1600" i="1"/>
              <a:t>как и почему следует поступать в той или иной ситуации</a:t>
            </a:r>
            <a:r>
              <a:rPr lang="ru-RU"/>
              <a:t>)</a:t>
            </a:r>
          </a:p>
          <a:p>
            <a:pPr>
              <a:buFontTx/>
              <a:buChar char="•"/>
            </a:pPr>
            <a:r>
              <a:rPr lang="ru-RU"/>
              <a:t>Беседа (</a:t>
            </a:r>
            <a:r>
              <a:rPr lang="ru-RU" sz="1600" i="1"/>
              <a:t>возможность высказать свое мнение</a:t>
            </a:r>
            <a:r>
              <a:rPr lang="ru-RU"/>
              <a:t>)</a:t>
            </a:r>
          </a:p>
          <a:p>
            <a:pPr>
              <a:buFontTx/>
              <a:buChar char="•"/>
            </a:pPr>
            <a:r>
              <a:rPr lang="ru-RU"/>
              <a:t>Поощрение (</a:t>
            </a:r>
            <a:r>
              <a:rPr lang="ru-RU" sz="1600" i="1"/>
              <a:t>похвала</a:t>
            </a:r>
            <a:r>
              <a:rPr lang="ru-RU"/>
              <a:t>)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6"/>
          <p:cNvSpPr>
            <a:spLocks noChangeArrowheads="1"/>
          </p:cNvSpPr>
          <p:nvPr/>
        </p:nvSpPr>
        <p:spPr bwMode="auto">
          <a:xfrm>
            <a:off x="2700338" y="463133"/>
            <a:ext cx="5761037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i="1" dirty="0"/>
              <a:t>Профессиональная обязанность воспитателя</a:t>
            </a:r>
            <a:r>
              <a:rPr lang="ru-RU" dirty="0"/>
              <a:t> - обучить ребенка правилам поведения за столом.</a:t>
            </a:r>
          </a:p>
          <a:p>
            <a:endParaRPr lang="ru-RU" dirty="0"/>
          </a:p>
          <a:p>
            <a:pPr>
              <a:buFontTx/>
              <a:buChar char="•"/>
            </a:pPr>
            <a:r>
              <a:rPr lang="ru-RU" dirty="0"/>
              <a:t>Правильно </a:t>
            </a:r>
            <a:r>
              <a:rPr lang="ru-RU" dirty="0" smtClean="0"/>
              <a:t>держать </a:t>
            </a:r>
            <a:r>
              <a:rPr lang="ru-RU" dirty="0"/>
              <a:t>ложку (вилку); </a:t>
            </a:r>
          </a:p>
          <a:p>
            <a:pPr>
              <a:buFontTx/>
              <a:buChar char="•"/>
            </a:pPr>
            <a:r>
              <a:rPr lang="ru-RU" dirty="0" smtClean="0"/>
              <a:t>Сидеть </a:t>
            </a:r>
            <a:r>
              <a:rPr lang="ru-RU" dirty="0"/>
              <a:t>ровно; </a:t>
            </a:r>
          </a:p>
          <a:p>
            <a:pPr>
              <a:buFontTx/>
              <a:buChar char="•"/>
            </a:pPr>
            <a:r>
              <a:rPr lang="ru-RU" dirty="0"/>
              <a:t>Не </a:t>
            </a:r>
            <a:r>
              <a:rPr lang="ru-RU" dirty="0" smtClean="0"/>
              <a:t>облизывать </a:t>
            </a:r>
            <a:r>
              <a:rPr lang="ru-RU" dirty="0"/>
              <a:t>пальцы, а </a:t>
            </a:r>
            <a:r>
              <a:rPr lang="ru-RU" dirty="0" smtClean="0"/>
              <a:t>вытирать </a:t>
            </a:r>
            <a:r>
              <a:rPr lang="ru-RU" dirty="0"/>
              <a:t>салфеткой; </a:t>
            </a:r>
          </a:p>
          <a:p>
            <a:pPr>
              <a:buFontTx/>
              <a:buChar char="•"/>
            </a:pPr>
            <a:r>
              <a:rPr lang="ru-RU" dirty="0"/>
              <a:t>Не </a:t>
            </a:r>
            <a:r>
              <a:rPr lang="ru-RU" dirty="0" smtClean="0"/>
              <a:t>набирать </a:t>
            </a:r>
            <a:r>
              <a:rPr lang="ru-RU" dirty="0"/>
              <a:t>полную ложку; </a:t>
            </a:r>
          </a:p>
          <a:p>
            <a:pPr>
              <a:buFontTx/>
              <a:buChar char="•"/>
            </a:pPr>
            <a:r>
              <a:rPr lang="ru-RU" dirty="0"/>
              <a:t>Правильно </a:t>
            </a:r>
            <a:r>
              <a:rPr lang="ru-RU" dirty="0" smtClean="0"/>
              <a:t>отламывать </a:t>
            </a:r>
            <a:r>
              <a:rPr lang="ru-RU" dirty="0"/>
              <a:t>кусочек хлеба левой рукой от целого куска.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22" name="Picture 8" descr="599812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213100"/>
            <a:ext cx="541813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ChangeArrowheads="1"/>
          </p:cNvSpPr>
          <p:nvPr/>
        </p:nvSpPr>
        <p:spPr bwMode="auto">
          <a:xfrm>
            <a:off x="2843213" y="1700213"/>
            <a:ext cx="57610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/>
              <a:t>И помните, принятие пищи должно вызывать удовольствие.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Аппетит приходит во время еды. </a:t>
            </a:r>
          </a:p>
        </p:txBody>
      </p:sp>
      <p:sp>
        <p:nvSpPr>
          <p:cNvPr id="31747" name="Rectangle 6"/>
          <p:cNvSpPr>
            <a:spLocks noChangeArrowheads="1"/>
          </p:cNvSpPr>
          <p:nvPr/>
        </p:nvSpPr>
        <p:spPr bwMode="auto">
          <a:xfrm>
            <a:off x="1619672" y="6379993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mtClean="0"/>
              <a:t>/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2555776" y="679409"/>
            <a:ext cx="55420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dirty="0"/>
              <a:t>При организации питания важно: ·         </a:t>
            </a:r>
          </a:p>
          <a:p>
            <a:endParaRPr lang="ru-RU" dirty="0"/>
          </a:p>
          <a:p>
            <a:pPr>
              <a:buFontTx/>
              <a:buChar char="•"/>
            </a:pPr>
            <a:r>
              <a:rPr lang="ru-RU" dirty="0"/>
              <a:t>Создание условий в группе ·         </a:t>
            </a:r>
          </a:p>
          <a:p>
            <a:pPr>
              <a:buFontTx/>
              <a:buChar char="•"/>
            </a:pPr>
            <a:r>
              <a:rPr lang="ru-RU" dirty="0"/>
              <a:t>Формирование КГН у детей ·         </a:t>
            </a:r>
          </a:p>
          <a:p>
            <a:pPr>
              <a:buFontTx/>
              <a:buChar char="•"/>
            </a:pPr>
            <a:r>
              <a:rPr lang="ru-RU" dirty="0"/>
              <a:t>Развитие у детей трудовой деятельности 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2288" y="5367338"/>
            <a:ext cx="5486400" cy="653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7704" y="2348880"/>
            <a:ext cx="6048672" cy="37229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ChangeArrowheads="1"/>
          </p:cNvSpPr>
          <p:nvPr/>
        </p:nvSpPr>
        <p:spPr bwMode="auto">
          <a:xfrm>
            <a:off x="2411413" y="608013"/>
            <a:ext cx="6121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Перед тем, как идти на кухню за блюдами, помощник воспитателя протирает столы горячей водой с мылом специальной ветошью, моет руки, переодевает халат. </a:t>
            </a:r>
          </a:p>
        </p:txBody>
      </p:sp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2411413" y="1628775"/>
            <a:ext cx="6553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/>
              <a:t>Затем выставляет всю нужную для сервировки посуду на раздаточный стол, а дежурные, вымыв руки,  расставляют ее на детские столы. </a:t>
            </a:r>
          </a:p>
          <a:p>
            <a:r>
              <a:rPr lang="ru-RU" dirty="0"/>
              <a:t>Дежурство вводится со второй половины учебного года у детей 2-ой младшей группы.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635896" y="4800600"/>
            <a:ext cx="3642792" cy="5667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824" y="3212976"/>
            <a:ext cx="5184576" cy="338216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707904" y="5367338"/>
            <a:ext cx="3570784" cy="80486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2699792" y="834971"/>
            <a:ext cx="604857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600" b="1" i="1" dirty="0"/>
              <a:t> </a:t>
            </a:r>
            <a:r>
              <a:rPr lang="ru-RU" sz="2000" b="1" i="1" dirty="0"/>
              <a:t>В общеобразовательной программе стоят задачи по развитию трудовой деятельности, воспитанию ценностного отношения к собственному труду, труду других людей и его результатам. Мы формируем у детей умения самостоятельно выполнять обязанности дежурных по столовой: аккуратно расставлять хлебницы, чашки с блюдцами, глубокие тарелки, </a:t>
            </a:r>
            <a:r>
              <a:rPr lang="ru-RU" sz="2000" b="1" i="1" dirty="0" err="1"/>
              <a:t>салфетницы</a:t>
            </a:r>
            <a:r>
              <a:rPr lang="ru-RU" sz="2000" b="1" i="1" dirty="0"/>
              <a:t>, раскладывать столовые приборы. </a:t>
            </a:r>
          </a:p>
          <a:p>
            <a:r>
              <a:rPr lang="ru-RU" sz="2000" b="1" i="1" dirty="0"/>
              <a:t>С 1,5 – 2 лет дети едят ложкой самостоятельно, с 3 лет пользуются вилкой. В дошкольных группах детям подается полный столовый прибор. 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dirty="0" smtClean="0"/>
              <a:t>В каждой группе воспитатели и дети оформляют столы для сервировки по- своему.</a:t>
            </a:r>
            <a:br>
              <a:rPr lang="ru-RU" sz="2400" dirty="0" smtClean="0"/>
            </a:br>
            <a:r>
              <a:rPr lang="ru-RU" sz="2400" dirty="0" smtClean="0"/>
              <a:t>Сервировка в ясельной группе.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13504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Сервировка в младшей группе.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55285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Сервировка в средней группе.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82508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Сервировка в старшей группе.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67855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FEB2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629</Words>
  <Application>Microsoft Office PowerPoint</Application>
  <PresentationFormat>Экран (4:3)</PresentationFormat>
  <Paragraphs>64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Организация питания 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В каждой группе воспитатели и дети оформляют столы для сервировки по- своему. Сервировка в ясельной группе.</vt:lpstr>
      <vt:lpstr>Сервировка в младшей группе.</vt:lpstr>
      <vt:lpstr>Сервировка в средней группе.</vt:lpstr>
      <vt:lpstr>Сервировка в старшей группе.</vt:lpstr>
      <vt:lpstr>Сервировка в подготовительной группе.</vt:lpstr>
      <vt:lpstr>Для знакомства детей с историей изготовления посуды, с ее назначением, в группах создаются мини-музеи, выставки. Музей «Ложечка точеная-вилка золоченая»</vt:lpstr>
      <vt:lpstr>Мини-музей «Глиняная посуда»</vt:lpstr>
      <vt:lpstr>Мини-музей «Хлеб-всему голова»</vt:lpstr>
      <vt:lpstr>Выставка «Сладкий стол»</vt:lpstr>
      <vt:lpstr>Презентация PowerPoint</vt:lpstr>
      <vt:lpstr>Презентация PowerPoint</vt:lpstr>
      <vt:lpstr>Презентация PowerPoint</vt:lpstr>
      <vt:lpstr> Закрепляем культурно-гигиенические навыки в игровой деятельности.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35</cp:revision>
  <cp:lastPrinted>2014-04-25T08:06:16Z</cp:lastPrinted>
  <dcterms:created xsi:type="dcterms:W3CDTF">2013-09-07T18:35:40Z</dcterms:created>
  <dcterms:modified xsi:type="dcterms:W3CDTF">2018-05-04T08:22:52Z</dcterms:modified>
</cp:coreProperties>
</file>