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7" r:id="rId2"/>
    <p:sldId id="264" r:id="rId3"/>
    <p:sldId id="270" r:id="rId4"/>
    <p:sldId id="293" r:id="rId5"/>
    <p:sldId id="272" r:id="rId6"/>
    <p:sldId id="292" r:id="rId7"/>
    <p:sldId id="273" r:id="rId8"/>
    <p:sldId id="274" r:id="rId9"/>
    <p:sldId id="284" r:id="rId10"/>
    <p:sldId id="277" r:id="rId11"/>
    <p:sldId id="285" r:id="rId12"/>
    <p:sldId id="283" r:id="rId13"/>
    <p:sldId id="296" r:id="rId14"/>
    <p:sldId id="295" r:id="rId15"/>
    <p:sldId id="265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337" autoAdjust="0"/>
    <p:restoredTop sz="91667" autoAdjust="0"/>
  </p:normalViewPr>
  <p:slideViewPr>
    <p:cSldViewPr>
      <p:cViewPr varScale="1">
        <p:scale>
          <a:sx n="64" d="100"/>
          <a:sy n="64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47530-269A-4048-8166-612862D4ACB0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4BBA9-9A97-4FD8-A932-498D74702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9958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521A7E-9C57-4B72-B282-16BB67711418}" type="datetimeFigureOut">
              <a:rPr lang="ru-RU" smtClean="0"/>
              <a:pPr/>
              <a:t>18.11.2017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A68D997-3B10-47E1-B2E4-6CF6BFF2D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000125"/>
            <a:ext cx="8715404" cy="3500445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pPr algn="ctr"/>
            <a:r>
              <a:rPr lang="en-US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>    </a:t>
            </a:r>
            <a:r>
              <a:rPr lang="ru-RU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>Книжный уголок</a:t>
            </a:r>
            <a:r>
              <a:rPr lang="en-US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> </a:t>
            </a:r>
            <a:br>
              <a:rPr lang="en-US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</a:b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 ФГОС</a:t>
            </a:r>
            <a:r>
              <a:rPr lang="ru-RU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> </a:t>
            </a:r>
            <a:r>
              <a:rPr lang="ru-RU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/>
            </a:r>
            <a:br>
              <a:rPr lang="ru-RU" sz="6000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</a:br>
            <a:endParaRPr lang="ru-RU" sz="6000" dirty="0">
              <a:solidFill>
                <a:srgbClr val="0070C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5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Книжный уголок в </a:t>
            </a:r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старшей 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группе</a:t>
            </a:r>
            <a:endParaRPr lang="ru-RU" sz="36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524820" cy="4896544"/>
          </a:xfrm>
          <a:prstGeom prst="roundRect">
            <a:avLst>
              <a:gd name="adj" fmla="val 16667"/>
            </a:avLst>
          </a:prstGeom>
          <a:ln w="6350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534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Подготовительная группа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14453903"/>
              </p:ext>
            </p:extLst>
          </p:nvPr>
        </p:nvGraphicFramePr>
        <p:xfrm>
          <a:off x="357158" y="1035640"/>
          <a:ext cx="8568952" cy="582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712"/>
                <a:gridCol w="4139240"/>
              </a:tblGrid>
              <a:tr h="6102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Оснащение уголка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Воспитательно-образовательная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работа </a:t>
                      </a:r>
                      <a:r>
                        <a:rPr lang="ru-RU" sz="16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 детьми</a:t>
                      </a:r>
                      <a:endParaRPr lang="ru-RU" sz="12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343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книг в уголке не регламентировано.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2-3 сказочных произведения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стихи, рассказы (знакомящие детей с историей нашей родины, с современной жизнью);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2-3 книги о животных и растениях;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книги, с которыми детей знакомят на занятиях;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для расширения сюжета детских игр;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юмористические книги с яркими смешными картинками ((Михалкова, М. Зощенко, Драгунского, Э. Успенского и др.);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«Толстые» книги;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книги, которые дети приносят из дома.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Педагогическое руководство становится более корректным, т.к. дети уже достаточно самостоятельны в выборе книг.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-Учит самостоятельному сосредоточенному общению с книгой;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Способствует совместному рассматриванию и обсуждению. Общение воспитателя и ребенка носит теплый, доверительный характер;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Формирует умение воспринимать книгу в единстве словесного и изобразительного искусства;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Закрепляет преобладающий интерес дошкольников к сказкам;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Формирует гражданские черты личности, патриотические чувства;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Знакомит с миром природы, ее тайнами и 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28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Книжный уголок в </a:t>
            </a:r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подготовительной 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группе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034616" cy="4525962"/>
          </a:xfrm>
          <a:prstGeom prst="roundRect">
            <a:avLst>
              <a:gd name="adj" fmla="val 16667"/>
            </a:avLst>
          </a:prstGeom>
          <a:ln w="635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8336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92888" cy="7200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«Произведения С. Михалкова»</a:t>
            </a:r>
            <a:endParaRPr lang="ru-RU" sz="3600" b="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2171700" y="1789112"/>
            <a:ext cx="5257800" cy="4562475"/>
          </a:xfrm>
          <a:prstGeom prst="roundRect">
            <a:avLst>
              <a:gd name="adj" fmla="val 16667"/>
            </a:avLst>
          </a:prstGeom>
          <a:ln w="635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645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Тематические выставки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Книги о животных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Книги о космосе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4186808" cy="3744416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12776"/>
            <a:ext cx="3024336" cy="3941763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304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Главной задачей педагогов является </a:t>
            </a:r>
            <a:endParaRPr lang="ru-RU" sz="32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привитие детям любви к художественному слову, уважения к книге, развитие стремления общаться с ней, т. е. всего того, что составляет фундамент воспитания будущего «талантливого читателя».</a:t>
            </a:r>
          </a:p>
          <a:p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857" y="2780928"/>
            <a:ext cx="5714286" cy="3790476"/>
          </a:xfrm>
          <a:prstGeom prst="ellipse">
            <a:avLst/>
          </a:prstGeom>
          <a:ln w="635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868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5544616"/>
          </a:xfrm>
        </p:spPr>
        <p:txBody>
          <a:bodyPr>
            <a:normAutofit/>
          </a:bodyPr>
          <a:lstStyle/>
          <a:p>
            <a:pPr marL="109728" indent="0" algn="r">
              <a:buNone/>
            </a:pP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Не само по себе чтение влияет,</a:t>
            </a:r>
          </a:p>
          <a:p>
            <a:pPr marL="109728" indent="0" algn="r">
              <a:buNone/>
            </a:pP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 а переживание ребенка в процессе</a:t>
            </a:r>
          </a:p>
          <a:p>
            <a:pPr marL="109728" indent="0" algn="r">
              <a:buNone/>
            </a:pP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 чтения влияет на его развитие.</a:t>
            </a:r>
          </a:p>
          <a:p>
            <a:pPr marL="109728" indent="0" algn="r">
              <a:buNone/>
            </a:pP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Л. Выготский</a:t>
            </a:r>
            <a:endParaRPr lang="ru-RU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2708920"/>
            <a:ext cx="5193686" cy="3469382"/>
          </a:xfrm>
          <a:prstGeom prst="ellipse">
            <a:avLst/>
          </a:prstGeom>
          <a:ln w="635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1889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Основные </a:t>
            </a:r>
            <a:r>
              <a:rPr lang="ru-RU" sz="28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требования к оформлению книжных 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уголков:</a:t>
            </a:r>
            <a:r>
              <a:rPr lang="ru-RU" sz="28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Рациональное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размещение в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группе.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Соответствие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возрасту, индивидуальным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особенностям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детей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группы.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Соответствие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интересам детей.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Постоянная сменяемость.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Эстетическое оформление.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Востребованность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14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en-US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Младшая группа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17976781"/>
              </p:ext>
            </p:extLst>
          </p:nvPr>
        </p:nvGraphicFramePr>
        <p:xfrm>
          <a:off x="323528" y="692696"/>
          <a:ext cx="8568952" cy="5616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64861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Оснащение уголка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Воспитательно-образовательная </a:t>
                      </a:r>
                      <a:endParaRPr lang="ru-RU" sz="1800" b="1" i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работа </a:t>
                      </a: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 детьми</a:t>
                      </a:r>
                      <a:endParaRPr lang="ru-RU" sz="14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книжном уголке должно находиться немного книг – 4-5, но у воспитателя в запасе должны иметься дополнительные экземпляры этих же книг: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на плотной основе по знакомым программным сказкам, потешкам, объемом не более 5 листов;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kumimoji="0" lang="en-US" sz="1600" i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Книжки разного формата: книжки-половинки (в половину альбомного листа), книжки – четвертушки, книжки – малышки;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Книжки-панорамы ( с раскладывающимися декорациями, двигающимися фигурками);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Музыкальные книжки (с голосами животных, песенками сказочных героев и т.п.);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Книжки-раскладушки</a:t>
                      </a:r>
                    </a:p>
                    <a:p>
                      <a:pPr lvl="0"/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Предметные картинки с изображением предметов ближайшего окружения</a:t>
                      </a:r>
                      <a:r>
                        <a:rPr kumimoji="0" lang="en-US" sz="16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0" lang="ru-RU" sz="1600" i="1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д\и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Воспитатель знакомит детей с Уголком книги,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Его устройством и назначением,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Приучает рассматривать книги (картинки) только в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Книжном уголке</a:t>
                      </a:r>
                      <a:endParaRPr kumimoji="0" lang="ru-RU" sz="1800" i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Сообщает правила, которые нужно соблюдать: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брать книги только чистыми руками,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перелистывать осторожно,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рвать, не мять, не использовать для игр.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после того как посмотрел, всегда класть книгу на место и др.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kumimoji="0" lang="ru-RU" sz="1800" i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9153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73616" cy="1143000"/>
          </a:xfrm>
        </p:spPr>
        <p:txBody>
          <a:bodyPr>
            <a:noAutofit/>
          </a:bodyPr>
          <a:lstStyle/>
          <a:p>
            <a:r>
              <a:rPr lang="ru-RU" sz="34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Книжный уголок в </a:t>
            </a:r>
            <a:r>
              <a:rPr lang="en-US" sz="34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sz="34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младшей </a:t>
            </a:r>
            <a:r>
              <a:rPr lang="ru-RU" sz="34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группе</a:t>
            </a:r>
            <a:endParaRPr lang="ru-RU" sz="3400" dirty="0"/>
          </a:p>
        </p:txBody>
      </p:sp>
      <p:pic>
        <p:nvPicPr>
          <p:cNvPr id="5" name="Содержимое 4" descr="p28_prs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643050"/>
            <a:ext cx="4191029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user\Desktop\detsad-288151-14248599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1"/>
            <a:ext cx="4572032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703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Младшая группа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03815441"/>
              </p:ext>
            </p:extLst>
          </p:nvPr>
        </p:nvGraphicFramePr>
        <p:xfrm>
          <a:off x="323528" y="764704"/>
          <a:ext cx="8568952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69266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Оснащение уголка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Воспитательно-образовательная </a:t>
                      </a:r>
                      <a:endParaRPr lang="ru-RU" sz="1800" b="1" i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работа </a:t>
                      </a: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 детьми</a:t>
                      </a:r>
                      <a:endParaRPr lang="ru-RU" sz="14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91907">
                <a:tc>
                  <a:txBody>
                    <a:bodyPr/>
                    <a:lstStyle/>
                    <a:p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уголке должно находиться 4 – 5 наименований книг.</a:t>
                      </a:r>
                    </a:p>
                    <a:p>
                      <a:pPr marL="342900" lvl="0" indent="-34290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с твердыми листами, что и в 1 младшей;</a:t>
                      </a:r>
                    </a:p>
                    <a:p>
                      <a:pPr marL="342900" lvl="0" indent="-34290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с обычной листовой структурой;</a:t>
                      </a:r>
                    </a:p>
                    <a:p>
                      <a:pPr marL="342900" lvl="0" indent="-34290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Эстампы на темы русских народных сказок.  </a:t>
                      </a:r>
                    </a:p>
                    <a:p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Сюжетные картинки по сказкам, программным произведениям,</a:t>
                      </a:r>
                      <a:r>
                        <a:rPr kumimoji="0" lang="ru-RU" sz="2000" i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предметные картинки, </a:t>
                      </a:r>
                      <a:r>
                        <a:rPr kumimoji="0" lang="ru-RU" sz="2000" i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</a:t>
                      </a:r>
                      <a:r>
                        <a:rPr kumimoji="0" lang="ru-RU" sz="2000" i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/и.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Воспитатель закрепляет знания об устройстве и назначении книжного уголка;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Учит самостоятельно и аккуратно рассматривать книги.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 второй младшей группе работа продолжается с учетом усложнения задач, поставленных программой ДОУ.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книжном уголке помещаем знакомые литературные произведения, и каждый ребенок может подойти, посмотреть полюбившуюся сказку, поговорить о ней со своим сверстником</a:t>
                      </a: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28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Книжный уголок в </a:t>
            </a:r>
            <a:r>
              <a:rPr lang="en-US" sz="32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32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младшей группе</a:t>
            </a:r>
            <a:endParaRPr lang="ru-RU" sz="3200" i="1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3901398" cy="5368751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5" descr="detsad-139309019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623623"/>
            <a:ext cx="4143404" cy="5524539"/>
          </a:xfrm>
        </p:spPr>
      </p:pic>
    </p:spTree>
    <p:extLst>
      <p:ext uri="{BB962C8B-B14F-4D97-AF65-F5344CB8AC3E}">
        <p14:creationId xmlns="" xmlns:p14="http://schemas.microsoft.com/office/powerpoint/2010/main" val="25492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Средняя группа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42108485"/>
              </p:ext>
            </p:extLst>
          </p:nvPr>
        </p:nvGraphicFramePr>
        <p:xfrm>
          <a:off x="395536" y="692697"/>
          <a:ext cx="8496944" cy="5644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320480"/>
              </a:tblGrid>
              <a:tr h="913516">
                <a:tc>
                  <a:txBody>
                    <a:bodyPr/>
                    <a:lstStyle/>
                    <a:p>
                      <a:pPr algn="ctr"/>
                      <a:endParaRPr kumimoji="0" lang="ru-RU" sz="1800" b="1" i="1" kern="120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Оснащение уголка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Воспитательно-образовательная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работа </a:t>
                      </a: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 детьми</a:t>
                      </a:r>
                      <a:endParaRPr lang="ru-RU" sz="14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59092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книжном уголке необходимо помещать знакомые сказки, рассказы о природе, животных и т.п. (4-6 книг, остальные -  в шкафу):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с одним и тем же</a:t>
                      </a:r>
                      <a:r>
                        <a:rPr kumimoji="0" lang="ru-RU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произведением, но иллюстрированные разными художниками;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Альбомы дополняются по темам: «Российская армия»,  «Труд  взрослых», «Цветы», «Времена года»;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Открытки для рассматривания по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произведениям;сюжетные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картинки,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/и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Портреты писателей: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С.Маршак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В.Маяковский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А.Пушкин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Оформляются тематические выставки (1 раз в квартал);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Закрепляются основные умения самостоятельно и аккуратно рассматривать книги, эти умения должны стать привычкой.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Воспитатель обращает внимание детей на то, что книги легко мнутся и рвутся, показывает способы ухода за ними, привлекает к наблюдениям за починкой книги и участию в ней.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 время рассматривания картинок в книге воспитатель обращает внимание детей не только на героев и их действия, но и на выразительные подробности  иллюстраций.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102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856"/>
            <a:ext cx="8229600" cy="70767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Книжный уголок в </a:t>
            </a:r>
            <a:r>
              <a:rPr lang="ru-RU" sz="32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средней </a:t>
            </a:r>
            <a:r>
              <a:rPr lang="ru-RU" sz="32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группе</a:t>
            </a:r>
            <a:endParaRPr lang="ru-RU" sz="3200" dirty="0"/>
          </a:p>
        </p:txBody>
      </p:sp>
      <p:pic>
        <p:nvPicPr>
          <p:cNvPr id="8" name="Содержимое 7" descr="img1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2844" y="714356"/>
            <a:ext cx="5371859" cy="4028894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203" y="2459038"/>
            <a:ext cx="2969419" cy="3959225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6925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Старшая группа</a:t>
            </a:r>
            <a: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7870608"/>
              </p:ext>
            </p:extLst>
          </p:nvPr>
        </p:nvGraphicFramePr>
        <p:xfrm>
          <a:off x="323528" y="476672"/>
          <a:ext cx="8568952" cy="603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712"/>
                <a:gridCol w="4139240"/>
              </a:tblGrid>
              <a:tr h="6102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Оснащение уголка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Воспитательно-образовательная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работа </a:t>
                      </a:r>
                      <a:r>
                        <a:rPr lang="ru-RU" sz="1600" b="1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 детьми</a:t>
                      </a:r>
                      <a:endParaRPr lang="ru-RU" sz="12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34336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10-12 книг различной тематики и жанров (может быть книги одного наименования, но иллюстрированные разными художниками);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Портреты писателей</a:t>
                      </a:r>
                      <a:r>
                        <a:rPr kumimoji="0" lang="ru-RU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 </a:t>
                      </a: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художников – иллюстраторов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Книги, рекомендованные программой;</a:t>
                      </a:r>
                      <a:endParaRPr kumimoji="0" lang="ru-RU" sz="16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Книги – самоделки, состоящие из рассказов детей, записанных взрослыми, иллюстрированные самими детьми;</a:t>
                      </a:r>
                      <a:endParaRPr kumimoji="0" lang="ru-RU" sz="16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Энциклопедии («умные» книжки), словари;</a:t>
                      </a:r>
                      <a:endParaRPr kumimoji="0" lang="ru-RU" sz="16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Альбомы или иллюстрации дополняются о Родине, о технике, космосе;</a:t>
                      </a:r>
                      <a:endParaRPr kumimoji="0" lang="ru-RU" sz="16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наборы открыток, связанных по содержанию с тематикой сказок, литературных произведений, мультфильмов;</a:t>
                      </a:r>
                      <a:endParaRPr kumimoji="0" lang="ru-RU" sz="16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Периодически (1 раз в квартал)  оформляются тематические выставки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Педагогическое руководство становится более корректным, т.к. дети уже достаточно самостоятельны в выборе книг.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Учит самостоятельному сосредоточенному общению с книгой;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Способствует совместному рассматриванию и обсуждению. Общение воспитателя и ребенка носит теплый, доверительный характер;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Формирует умение воспринимать книгу в единстве словесного и изобразительного искусства;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Закрепляет преобладающий интерес дошкольников к сказкам;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Формирует гражданские черты личности, патриотические чувства;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Знакомит с миром природы, ее тайнами и 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993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528</TotalTime>
  <Words>762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    Книжный уголок  по ФГОС  </vt:lpstr>
      <vt:lpstr>Основные требования к оформлению книжных уголков: </vt:lpstr>
      <vt:lpstr>I Младшая группа </vt:lpstr>
      <vt:lpstr>Книжный уголок в I младшей группе</vt:lpstr>
      <vt:lpstr>2 Младшая группа </vt:lpstr>
      <vt:lpstr>Книжный уголок в 2 младшей группе</vt:lpstr>
      <vt:lpstr>Средняя группа </vt:lpstr>
      <vt:lpstr>Книжный уголок в средней группе</vt:lpstr>
      <vt:lpstr>Старшая группа </vt:lpstr>
      <vt:lpstr>Книжный уголок в старшей группе</vt:lpstr>
      <vt:lpstr>Подготовительная группа </vt:lpstr>
      <vt:lpstr>Книжный уголок в подготовительной группе</vt:lpstr>
      <vt:lpstr>«Произведения С. Михалкова»</vt:lpstr>
      <vt:lpstr>Тематические выставки</vt:lpstr>
      <vt:lpstr>Главной задачей педагогов является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 17</dc:creator>
  <cp:lastModifiedBy>Пользователь Windows</cp:lastModifiedBy>
  <cp:revision>45</cp:revision>
  <dcterms:created xsi:type="dcterms:W3CDTF">2013-11-13T10:08:49Z</dcterms:created>
  <dcterms:modified xsi:type="dcterms:W3CDTF">2017-11-18T09:08:55Z</dcterms:modified>
</cp:coreProperties>
</file>