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s/slide56.xml" ContentType="application/vnd.openxmlformats-officedocument.presentationml.slide+xml"/>
  <Override PartName="/ppt/slides/slide5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s/slide5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49.xml" ContentType="application/vnd.openxmlformats-officedocument.presentationml.slide+xml"/>
  <Override PartName="/ppt/slides/slide5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61"/>
  </p:notesMasterIdLst>
  <p:sldIdLst>
    <p:sldId id="391" r:id="rId2"/>
    <p:sldId id="392" r:id="rId3"/>
    <p:sldId id="331" r:id="rId4"/>
    <p:sldId id="264" r:id="rId5"/>
    <p:sldId id="265" r:id="rId6"/>
    <p:sldId id="266" r:id="rId7"/>
    <p:sldId id="293" r:id="rId8"/>
    <p:sldId id="294" r:id="rId9"/>
    <p:sldId id="291" r:id="rId10"/>
    <p:sldId id="292" r:id="rId11"/>
    <p:sldId id="322" r:id="rId12"/>
    <p:sldId id="323" r:id="rId13"/>
    <p:sldId id="269" r:id="rId14"/>
    <p:sldId id="270" r:id="rId15"/>
    <p:sldId id="302" r:id="rId16"/>
    <p:sldId id="333" r:id="rId17"/>
    <p:sldId id="272" r:id="rId18"/>
    <p:sldId id="321" r:id="rId19"/>
    <p:sldId id="274" r:id="rId20"/>
    <p:sldId id="275" r:id="rId21"/>
    <p:sldId id="335" r:id="rId22"/>
    <p:sldId id="344" r:id="rId23"/>
    <p:sldId id="329" r:id="rId24"/>
    <p:sldId id="305" r:id="rId25"/>
    <p:sldId id="355" r:id="rId26"/>
    <p:sldId id="401" r:id="rId27"/>
    <p:sldId id="334" r:id="rId28"/>
    <p:sldId id="354" r:id="rId29"/>
    <p:sldId id="390" r:id="rId30"/>
    <p:sldId id="376" r:id="rId31"/>
    <p:sldId id="342" r:id="rId32"/>
    <p:sldId id="326" r:id="rId33"/>
    <p:sldId id="327" r:id="rId34"/>
    <p:sldId id="282" r:id="rId35"/>
    <p:sldId id="281" r:id="rId36"/>
    <p:sldId id="283" r:id="rId37"/>
    <p:sldId id="284" r:id="rId38"/>
    <p:sldId id="285" r:id="rId39"/>
    <p:sldId id="286" r:id="rId40"/>
    <p:sldId id="287" r:id="rId41"/>
    <p:sldId id="289" r:id="rId42"/>
    <p:sldId id="290" r:id="rId43"/>
    <p:sldId id="394" r:id="rId44"/>
    <p:sldId id="314" r:id="rId45"/>
    <p:sldId id="317" r:id="rId46"/>
    <p:sldId id="339" r:id="rId47"/>
    <p:sldId id="347" r:id="rId48"/>
    <p:sldId id="340" r:id="rId49"/>
    <p:sldId id="338" r:id="rId50"/>
    <p:sldId id="297" r:id="rId51"/>
    <p:sldId id="301" r:id="rId52"/>
    <p:sldId id="311" r:id="rId53"/>
    <p:sldId id="310" r:id="rId54"/>
    <p:sldId id="298" r:id="rId55"/>
    <p:sldId id="299" r:id="rId56"/>
    <p:sldId id="280" r:id="rId57"/>
    <p:sldId id="345" r:id="rId58"/>
    <p:sldId id="346" r:id="rId59"/>
    <p:sldId id="328" r:id="rId60"/>
  </p:sldIdLst>
  <p:sldSz cx="9144000" cy="6858000" type="screen4x3"/>
  <p:notesSz cx="6797675" cy="9926638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4838" autoAdjust="0"/>
    <p:restoredTop sz="97291" autoAdjust="0"/>
  </p:normalViewPr>
  <p:slideViewPr>
    <p:cSldViewPr>
      <p:cViewPr varScale="1">
        <p:scale>
          <a:sx n="113" d="100"/>
          <a:sy n="113" d="100"/>
        </p:scale>
        <p:origin x="-157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FEB0C75-B079-4DA3-B59B-CF54A5D208E5}" type="datetimeFigureOut">
              <a:rPr lang="ru-RU" smtClean="0"/>
              <a:pPr/>
              <a:t>04.04.2018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450" y="4714875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2ADD91B-62C0-41A5-A14A-6A2CCB681E5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ADD91B-62C0-41A5-A14A-6A2CCB681E5B}" type="slidenum">
              <a:rPr lang="ru-RU" smtClean="0"/>
              <a:pPr/>
              <a:t>48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4/4/2018</a:t>
            </a:fld>
            <a:endParaRPr lang="en-US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4/4/2018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4/4/2018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4/4/2018</a:t>
            </a:fld>
            <a:endParaRPr lang="en-US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en-US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4/4/2018</a:t>
            </a:fld>
            <a:endParaRPr lang="en-US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4/4/2018</a:t>
            </a:fld>
            <a:endParaRPr lang="en-US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4/4/2018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4/4/2018</a:t>
            </a:fld>
            <a:endParaRPr lang="en-US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4/4/2018</a:t>
            </a:fld>
            <a:endParaRPr lang="en-US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4/4/2018</a:t>
            </a:fld>
            <a:endParaRPr lang="en-US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4/4/2018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4/4/2018</a:t>
            </a:fld>
            <a:endParaRPr lang="en-US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0.jpe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6.jpeg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3.jpeg"/><Relationship Id="rId3" Type="http://schemas.openxmlformats.org/officeDocument/2006/relationships/image" Target="../media/image48.png"/><Relationship Id="rId7" Type="http://schemas.openxmlformats.org/officeDocument/2006/relationships/image" Target="../media/image52.jpe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1.jpeg"/><Relationship Id="rId11" Type="http://schemas.openxmlformats.org/officeDocument/2006/relationships/image" Target="../media/image56.jpeg"/><Relationship Id="rId5" Type="http://schemas.openxmlformats.org/officeDocument/2006/relationships/image" Target="../media/image50.jpeg"/><Relationship Id="rId10" Type="http://schemas.openxmlformats.org/officeDocument/2006/relationships/image" Target="../media/image55.jpeg"/><Relationship Id="rId4" Type="http://schemas.openxmlformats.org/officeDocument/2006/relationships/image" Target="../media/image49.jpeg"/><Relationship Id="rId9" Type="http://schemas.openxmlformats.org/officeDocument/2006/relationships/image" Target="../media/image54.jpe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jpe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jpe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jpe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jpeg"/><Relationship Id="rId1" Type="http://schemas.openxmlformats.org/officeDocument/2006/relationships/slideLayout" Target="../slideLayouts/slideLayout5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jpeg"/><Relationship Id="rId2" Type="http://schemas.openxmlformats.org/officeDocument/2006/relationships/image" Target="../media/image66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68.jpe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jpeg"/><Relationship Id="rId2" Type="http://schemas.openxmlformats.org/officeDocument/2006/relationships/image" Target="../media/image6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1.jpe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jpeg"/><Relationship Id="rId2" Type="http://schemas.openxmlformats.org/officeDocument/2006/relationships/image" Target="../media/image72.jpe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jpeg"/><Relationship Id="rId2" Type="http://schemas.openxmlformats.org/officeDocument/2006/relationships/image" Target="../media/image7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7.jpeg"/><Relationship Id="rId4" Type="http://schemas.openxmlformats.org/officeDocument/2006/relationships/image" Target="../media/image76.jpeg"/></Relationships>
</file>

<file path=ppt/slides/_rels/slide46.xml.rels><?xml version="1.0" encoding="UTF-8" standalone="yes"?>
<Relationships xmlns="http://schemas.openxmlformats.org/package/2006/relationships"><Relationship Id="rId8" Type="http://schemas.openxmlformats.org/officeDocument/2006/relationships/image" Target="../media/image84.jpeg"/><Relationship Id="rId3" Type="http://schemas.openxmlformats.org/officeDocument/2006/relationships/image" Target="../media/image79.jpeg"/><Relationship Id="rId7" Type="http://schemas.openxmlformats.org/officeDocument/2006/relationships/image" Target="../media/image83.jpeg"/><Relationship Id="rId2" Type="http://schemas.openxmlformats.org/officeDocument/2006/relationships/image" Target="../media/image7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2.jpeg"/><Relationship Id="rId5" Type="http://schemas.openxmlformats.org/officeDocument/2006/relationships/image" Target="../media/image81.jpeg"/><Relationship Id="rId4" Type="http://schemas.openxmlformats.org/officeDocument/2006/relationships/image" Target="../media/image80.jpeg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86.jpe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jpeg"/><Relationship Id="rId2" Type="http://schemas.openxmlformats.org/officeDocument/2006/relationships/image" Target="../media/image87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jpeg"/><Relationship Id="rId2" Type="http://schemas.openxmlformats.org/officeDocument/2006/relationships/image" Target="../media/image89.jpe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1.jpe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3.jpeg"/><Relationship Id="rId2" Type="http://schemas.openxmlformats.org/officeDocument/2006/relationships/image" Target="../media/image92.jpe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4.jpe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6.jpeg"/><Relationship Id="rId2" Type="http://schemas.openxmlformats.org/officeDocument/2006/relationships/image" Target="../media/image95.jpe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8.jpeg"/><Relationship Id="rId7" Type="http://schemas.openxmlformats.org/officeDocument/2006/relationships/image" Target="../media/image102.jpeg"/><Relationship Id="rId2" Type="http://schemas.openxmlformats.org/officeDocument/2006/relationships/image" Target="../media/image9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1.jpeg"/><Relationship Id="rId5" Type="http://schemas.openxmlformats.org/officeDocument/2006/relationships/image" Target="../media/image100.jpeg"/><Relationship Id="rId4" Type="http://schemas.openxmlformats.org/officeDocument/2006/relationships/image" Target="../media/image99.jpeg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4.jpeg"/><Relationship Id="rId2" Type="http://schemas.openxmlformats.org/officeDocument/2006/relationships/image" Target="../media/image10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6.jpeg"/><Relationship Id="rId4" Type="http://schemas.openxmlformats.org/officeDocument/2006/relationships/image" Target="../media/image105.jpeg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4800" y="685800"/>
            <a:ext cx="8686800" cy="5394325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5400" b="1" dirty="0" smtClean="0">
                <a:solidFill>
                  <a:srgbClr val="FF0000"/>
                </a:solidFill>
                <a:cs typeface="Aharoni" panose="02010803020104030203" pitchFamily="2" charset="-79"/>
              </a:rPr>
              <a:t>Работа МБОУ «СШ№23 с углубленным изучением иностранных языков»</a:t>
            </a:r>
          </a:p>
          <a:p>
            <a:pPr marL="0" indent="0" algn="ctr">
              <a:buNone/>
            </a:pPr>
            <a:r>
              <a:rPr lang="ru-RU" sz="5400" b="1" dirty="0" smtClean="0">
                <a:solidFill>
                  <a:srgbClr val="FF0000"/>
                </a:solidFill>
                <a:cs typeface="Aharoni" panose="02010803020104030203" pitchFamily="2" charset="-79"/>
              </a:rPr>
              <a:t> по патриотическому воспитанию обучающихся</a:t>
            </a:r>
          </a:p>
          <a:p>
            <a:pPr marL="0" indent="0" algn="ctr">
              <a:buNone/>
            </a:pPr>
            <a:endParaRPr lang="ru-RU" sz="5400" b="1" dirty="0">
              <a:solidFill>
                <a:srgbClr val="FF0000"/>
              </a:solidFill>
              <a:cs typeface="Aharoni" panose="02010803020104030203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89537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304800"/>
            <a:ext cx="8229600" cy="1143000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</a:rPr>
              <a:t>Музейные волонтеры на Окружном слете поисковых отрядов в музее ЦДЮТТ «Патриот»</a:t>
            </a:r>
            <a:endParaRPr lang="ru-RU" sz="2800" dirty="0"/>
          </a:p>
        </p:txBody>
      </p:sp>
      <p:pic>
        <p:nvPicPr>
          <p:cNvPr id="41986" name="Picture 2" descr="H:\Рабочий стол\2014-2015\музей\патриот - слет поисковиков\IMG_564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85800" y="1752600"/>
            <a:ext cx="3860800" cy="2895600"/>
          </a:xfrm>
          <a:prstGeom prst="rect">
            <a:avLst/>
          </a:prstGeom>
          <a:noFill/>
        </p:spPr>
      </p:pic>
      <p:pic>
        <p:nvPicPr>
          <p:cNvPr id="41987" name="Picture 3" descr="H:\Рабочий стол\2014-2015\музей\патриот - слет поисковиков\IMG_5625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724400" y="3352800"/>
            <a:ext cx="4064000" cy="304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Учащиеся </a:t>
            </a:r>
            <a:r>
              <a:rPr lang="ru-RU" b="1" dirty="0" err="1" smtClean="0"/>
              <a:t>мбоу</a:t>
            </a:r>
            <a:r>
              <a:rPr lang="ru-RU" b="1" dirty="0" smtClean="0"/>
              <a:t> «сш№23 с </a:t>
            </a:r>
            <a:r>
              <a:rPr lang="ru-RU" b="1" dirty="0" err="1" smtClean="0"/>
              <a:t>уиия</a:t>
            </a:r>
            <a:r>
              <a:rPr lang="ru-RU" b="1" dirty="0" smtClean="0"/>
              <a:t>»</a:t>
            </a:r>
            <a:br>
              <a:rPr lang="ru-RU" b="1" dirty="0" smtClean="0"/>
            </a:br>
            <a:r>
              <a:rPr lang="ru-RU" b="1" dirty="0" smtClean="0"/>
              <a:t>В музее </a:t>
            </a:r>
            <a:r>
              <a:rPr lang="ru-RU" b="1" dirty="0" smtClean="0">
                <a:solidFill>
                  <a:srgbClr val="FF0000"/>
                </a:solidFill>
              </a:rPr>
              <a:t>ЦДЮТТ «ПАТРИОТ»</a:t>
            </a:r>
            <a:endParaRPr lang="ru-RU" b="1" dirty="0"/>
          </a:p>
        </p:txBody>
      </p:sp>
      <p:pic>
        <p:nvPicPr>
          <p:cNvPr id="4" name="Рисунок 3" descr="_DSC0190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4800600" y="2667000"/>
            <a:ext cx="4071965" cy="2714643"/>
          </a:xfrm>
          <a:prstGeom prst="rect">
            <a:avLst/>
          </a:prstGeom>
        </p:spPr>
      </p:pic>
      <p:pic>
        <p:nvPicPr>
          <p:cNvPr id="8" name="Picture 2" descr="H:\Рабочий стол\2014-2015\музей\работа с ветеранами\DSC01175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52400" y="1905000"/>
            <a:ext cx="6034616" cy="45259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Учащиеся </a:t>
            </a:r>
            <a:r>
              <a:rPr lang="ru-RU" b="1" dirty="0" err="1" smtClean="0"/>
              <a:t>мбоу</a:t>
            </a:r>
            <a:r>
              <a:rPr lang="ru-RU" b="1" dirty="0" smtClean="0"/>
              <a:t> «сш№23 с </a:t>
            </a:r>
            <a:r>
              <a:rPr lang="ru-RU" b="1" dirty="0" err="1" smtClean="0"/>
              <a:t>уиия</a:t>
            </a:r>
            <a:r>
              <a:rPr lang="ru-RU" b="1" dirty="0" smtClean="0"/>
              <a:t>»</a:t>
            </a:r>
            <a:br>
              <a:rPr lang="ru-RU" b="1" dirty="0" smtClean="0"/>
            </a:br>
            <a:r>
              <a:rPr lang="ru-RU" b="1" dirty="0" smtClean="0"/>
              <a:t>В музее </a:t>
            </a:r>
            <a:r>
              <a:rPr lang="ru-RU" b="1" dirty="0" smtClean="0">
                <a:solidFill>
                  <a:srgbClr val="FF0000"/>
                </a:solidFill>
              </a:rPr>
              <a:t>ЦДЮТТ «ПАТРИОТ»</a:t>
            </a:r>
            <a:endParaRPr lang="ru-RU" b="1" dirty="0"/>
          </a:p>
        </p:txBody>
      </p:sp>
      <p:pic>
        <p:nvPicPr>
          <p:cNvPr id="29698" name="Picture 2" descr="H:\Рабочий стол\2014-2015\музей\работа с ветеранами\DSC0119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630892" y="1554163"/>
            <a:ext cx="6034616" cy="45259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295400"/>
            <a:ext cx="8686800" cy="4830763"/>
          </a:xfrm>
        </p:spPr>
        <p:txBody>
          <a:bodyPr>
            <a:normAutofit fontScale="25000" lnSpcReduction="20000"/>
          </a:bodyPr>
          <a:lstStyle/>
          <a:p>
            <a:pPr algn="ctr">
              <a:buNone/>
            </a:pPr>
            <a:r>
              <a:rPr lang="ru-RU" sz="72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sz="7200" dirty="0" smtClean="0">
                <a:solidFill>
                  <a:srgbClr val="7030A0"/>
                </a:solidFill>
              </a:rPr>
              <a:t>                          </a:t>
            </a:r>
          </a:p>
          <a:p>
            <a:pPr algn="ctr">
              <a:buNone/>
            </a:pPr>
            <a:endParaRPr lang="ru-RU" sz="7200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7200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7200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216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Тематические экскурсии </a:t>
            </a:r>
          </a:p>
          <a:p>
            <a:pPr algn="ctr">
              <a:buNone/>
            </a:pPr>
            <a:r>
              <a:rPr lang="ru-RU" sz="216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 Уголок Боевой и Трудовой Славы </a:t>
            </a:r>
            <a:r>
              <a:rPr lang="ru-RU" sz="26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«Возрождение»</a:t>
            </a:r>
            <a:endParaRPr lang="ru-RU" sz="264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971800" y="76200"/>
            <a:ext cx="2898744" cy="193128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400" y="152400"/>
            <a:ext cx="8686800" cy="838200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solidFill>
                  <a:srgbClr val="0070C0"/>
                </a:solidFill>
              </a:rPr>
              <a:t>        Экскурсия учащихся 3Б класса в </a:t>
            </a:r>
            <a:br>
              <a:rPr lang="ru-RU" sz="2400" b="1" dirty="0" smtClean="0">
                <a:solidFill>
                  <a:srgbClr val="0070C0"/>
                </a:solidFill>
              </a:rPr>
            </a:br>
            <a:r>
              <a:rPr lang="ru-RU" sz="2400" b="1" dirty="0" smtClean="0">
                <a:solidFill>
                  <a:srgbClr val="0070C0"/>
                </a:solidFill>
              </a:rPr>
              <a:t>            Уголок Боевой и Трудовой Славы(февраль 2015г)</a:t>
            </a:r>
            <a:endParaRPr lang="ru-RU" sz="2400" b="1" dirty="0">
              <a:solidFill>
                <a:srgbClr val="0070C0"/>
              </a:solidFill>
            </a:endParaRPr>
          </a:p>
        </p:txBody>
      </p:sp>
      <p:pic>
        <p:nvPicPr>
          <p:cNvPr id="4" name="Содержимое 3" descr="H:\Рабочий стол\2014-2015\социальное проектирование\вов\3б -экскурсия в уголок боевой славы\IMG_6127.jpg"/>
          <p:cNvPicPr>
            <a:picLocks noGrp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 bwMode="auto">
          <a:xfrm>
            <a:off x="1371600" y="1447800"/>
            <a:ext cx="6096000" cy="510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533400"/>
          </a:xfrm>
        </p:spPr>
        <p:txBody>
          <a:bodyPr>
            <a:noAutofit/>
          </a:bodyPr>
          <a:lstStyle/>
          <a:p>
            <a:pPr algn="ctr"/>
            <a:r>
              <a:rPr lang="ru-RU" sz="2000" b="1" dirty="0" smtClean="0">
                <a:solidFill>
                  <a:srgbClr val="00B050"/>
                </a:solidFill>
              </a:rPr>
              <a:t>Экскурсия воспитанников 3-го отряда пришкольного  лагеря «Диво-замок» в Уголок Боевой и Трудовой Славы (июнь 2015 г.)</a:t>
            </a:r>
            <a:endParaRPr lang="ru-RU" sz="2000" dirty="0"/>
          </a:p>
        </p:txBody>
      </p:sp>
      <p:pic>
        <p:nvPicPr>
          <p:cNvPr id="5" name="Picture 3" descr="C:\Documents and Settings\Педагог-организатор\Рабочий стол\2013 2014\фото мероприятий\июнь\лагерь\18 день- день памяти  и скорби\уголок боевой славы\IMG_362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 bwMode="auto">
          <a:xfrm>
            <a:off x="1630338" y="1554163"/>
            <a:ext cx="6035724" cy="45259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228600"/>
            <a:ext cx="8686800" cy="762000"/>
          </a:xfrm>
        </p:spPr>
        <p:txBody>
          <a:bodyPr>
            <a:normAutofit/>
          </a:bodyPr>
          <a:lstStyle/>
          <a:p>
            <a:pPr algn="ctr"/>
            <a:r>
              <a:rPr lang="ru-RU" sz="2200" b="1" dirty="0" smtClean="0"/>
              <a:t>Экскурсия  учащихся 2б класса в </a:t>
            </a:r>
            <a:br>
              <a:rPr lang="ru-RU" sz="2200" b="1" dirty="0" smtClean="0"/>
            </a:br>
            <a:r>
              <a:rPr lang="ru-RU" sz="2200" b="1" dirty="0" smtClean="0"/>
              <a:t>Уголок боевой  и  трудовой славы (Ноябрь 2015 года) </a:t>
            </a:r>
            <a:endParaRPr lang="ru-RU" sz="2200" dirty="0"/>
          </a:p>
        </p:txBody>
      </p:sp>
      <p:pic>
        <p:nvPicPr>
          <p:cNvPr id="21506" name="Picture 2" descr="H:\Рабочий стол\2015-2016\музей\20.11.15-экскурсия в уголок боевой славы -2б класс\IMG_084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21543" y="1554163"/>
            <a:ext cx="8053313" cy="45259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28600" y="381000"/>
            <a:ext cx="8686800" cy="5745163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66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</a:t>
            </a:r>
          </a:p>
          <a:p>
            <a:pPr algn="ctr">
              <a:buNone/>
            </a:pPr>
            <a:r>
              <a:rPr lang="ru-RU" sz="66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Подшефная работа учащихся  </a:t>
            </a:r>
            <a:r>
              <a:rPr lang="ru-RU" sz="5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МБОУ «СШ№23 с УИИЯ»</a:t>
            </a:r>
          </a:p>
          <a:p>
            <a:pPr algn="ctr">
              <a:buNone/>
            </a:pPr>
            <a:r>
              <a:rPr lang="ru-RU" sz="66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 ветеранами</a:t>
            </a:r>
            <a:endParaRPr lang="ru-RU" sz="66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962400" y="304800"/>
            <a:ext cx="1247078" cy="1524000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686800" cy="838200"/>
          </a:xfrm>
        </p:spPr>
        <p:txBody>
          <a:bodyPr>
            <a:normAutofit/>
          </a:bodyPr>
          <a:lstStyle/>
          <a:p>
            <a:pPr algn="ctr"/>
            <a:r>
              <a:rPr lang="ru-RU" sz="2400" b="1" i="1" dirty="0" smtClean="0">
                <a:solidFill>
                  <a:srgbClr val="C00000"/>
                </a:solidFill>
              </a:rPr>
              <a:t>Встреча с ветераном </a:t>
            </a:r>
            <a:br>
              <a:rPr lang="ru-RU" sz="2400" b="1" i="1" dirty="0" smtClean="0">
                <a:solidFill>
                  <a:srgbClr val="C00000"/>
                </a:solidFill>
              </a:rPr>
            </a:br>
            <a:r>
              <a:rPr lang="ru-RU" sz="2400" b="1" i="1" dirty="0" err="1" smtClean="0">
                <a:solidFill>
                  <a:srgbClr val="C00000"/>
                </a:solidFill>
              </a:rPr>
              <a:t>Пивень</a:t>
            </a:r>
            <a:r>
              <a:rPr lang="ru-RU" sz="2400" b="1" i="1" dirty="0" smtClean="0">
                <a:solidFill>
                  <a:srgbClr val="C00000"/>
                </a:solidFill>
              </a:rPr>
              <a:t> </a:t>
            </a:r>
            <a:r>
              <a:rPr lang="ru-RU" sz="2400" b="1" i="1" dirty="0" err="1" smtClean="0">
                <a:solidFill>
                  <a:srgbClr val="C00000"/>
                </a:solidFill>
              </a:rPr>
              <a:t>николаем</a:t>
            </a:r>
            <a:r>
              <a:rPr lang="ru-RU" sz="2400" b="1" i="1" dirty="0" smtClean="0">
                <a:solidFill>
                  <a:srgbClr val="C00000"/>
                </a:solidFill>
              </a:rPr>
              <a:t> Алексеевичем</a:t>
            </a:r>
            <a:endParaRPr lang="ru-RU" sz="2400" b="1" i="1" dirty="0">
              <a:solidFill>
                <a:srgbClr val="C00000"/>
              </a:solidFill>
            </a:endParaRPr>
          </a:p>
        </p:txBody>
      </p:sp>
      <p:pic>
        <p:nvPicPr>
          <p:cNvPr id="4" name="Picture 3" descr="H:\Рабочий стол\2014-2015\музей\работа с ветеранами\100_069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981200" y="1295400"/>
            <a:ext cx="6462183" cy="4846637"/>
          </a:xfrm>
          <a:prstGeom prst="rect">
            <a:avLst/>
          </a:prstGeom>
          <a:noFill/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28600" y="4648200"/>
            <a:ext cx="3008535" cy="2071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686800" cy="7620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i="1" dirty="0" smtClean="0"/>
              <a:t> </a:t>
            </a:r>
            <a:br>
              <a:rPr lang="ru-RU" b="1" i="1" dirty="0" smtClean="0"/>
            </a:br>
            <a:r>
              <a:rPr lang="ru-RU" sz="2200" b="1" i="1" dirty="0" smtClean="0">
                <a:solidFill>
                  <a:srgbClr val="FF0000"/>
                </a:solidFill>
              </a:rPr>
              <a:t>В гостях  у  труженика тыла  </a:t>
            </a:r>
            <a:r>
              <a:rPr lang="ru-RU" sz="2200" b="1" i="1" dirty="0" err="1" smtClean="0">
                <a:solidFill>
                  <a:srgbClr val="FF0000"/>
                </a:solidFill>
              </a:rPr>
              <a:t>Будаевой</a:t>
            </a:r>
            <a:r>
              <a:rPr lang="ru-RU" sz="2200" b="1" i="1" dirty="0" smtClean="0">
                <a:solidFill>
                  <a:srgbClr val="FF0000"/>
                </a:solidFill>
              </a:rPr>
              <a:t> Клавдии </a:t>
            </a:r>
            <a:r>
              <a:rPr lang="ru-RU" sz="2200" b="1" i="1" dirty="0" err="1" smtClean="0">
                <a:solidFill>
                  <a:srgbClr val="FF0000"/>
                </a:solidFill>
              </a:rPr>
              <a:t>Карповны</a:t>
            </a: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4" name="Picture 2" descr="PA14000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 bwMode="auto">
          <a:xfrm>
            <a:off x="609600" y="1676400"/>
            <a:ext cx="6462183" cy="4846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296343" y="1143000"/>
            <a:ext cx="2655792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533400"/>
            <a:ext cx="8686800" cy="5546725"/>
          </a:xfrm>
        </p:spPr>
        <p:txBody>
          <a:bodyPr>
            <a:normAutofit/>
          </a:bodyPr>
          <a:lstStyle/>
          <a:p>
            <a:pPr algn="ctr">
              <a:buNone/>
            </a:pPr>
            <a:endParaRPr lang="ru-RU" sz="4000" b="1" dirty="0" smtClean="0">
              <a:solidFill>
                <a:srgbClr val="FF0000"/>
              </a:solidFill>
              <a:latin typeface="Arial Black" pitchFamily="34" charset="0"/>
            </a:endParaRPr>
          </a:p>
          <a:p>
            <a:pPr algn="ctr">
              <a:buNone/>
            </a:pPr>
            <a:endParaRPr lang="ru-RU" sz="4000" b="1" dirty="0" smtClean="0">
              <a:solidFill>
                <a:srgbClr val="FF0000"/>
              </a:solidFill>
              <a:latin typeface="Arial Black" pitchFamily="34" charset="0"/>
            </a:endParaRPr>
          </a:p>
          <a:p>
            <a:pPr algn="ctr">
              <a:buNone/>
            </a:pPr>
            <a:endParaRPr lang="ru-RU" sz="4000" b="1" dirty="0" smtClean="0">
              <a:solidFill>
                <a:srgbClr val="FF0000"/>
              </a:solidFill>
              <a:latin typeface="Arial Black" pitchFamily="34" charset="0"/>
            </a:endParaRPr>
          </a:p>
          <a:p>
            <a:pPr algn="ctr">
              <a:buNone/>
            </a:pPr>
            <a:endParaRPr lang="ru-RU" sz="4000" b="1" dirty="0" smtClean="0">
              <a:solidFill>
                <a:srgbClr val="FF0000"/>
              </a:solidFill>
              <a:latin typeface="Arial Black" pitchFamily="34" charset="0"/>
            </a:endParaRPr>
          </a:p>
          <a:p>
            <a:pPr algn="ctr">
              <a:buNone/>
            </a:pPr>
            <a:r>
              <a:rPr lang="ru-RU" sz="4000" b="1" dirty="0" smtClean="0">
                <a:solidFill>
                  <a:srgbClr val="FF0000"/>
                </a:solidFill>
                <a:latin typeface="Arial Black" pitchFamily="34" charset="0"/>
              </a:rPr>
              <a:t>Работа Уголка Боевой и Трудовой Славы «Возрождение»</a:t>
            </a:r>
          </a:p>
          <a:p>
            <a:pPr algn="ctr">
              <a:buNone/>
            </a:pPr>
            <a:r>
              <a:rPr lang="ru-RU" dirty="0" smtClean="0">
                <a:solidFill>
                  <a:srgbClr val="7030A0"/>
                </a:solidFill>
              </a:rPr>
              <a:t>Руководитель </a:t>
            </a:r>
            <a:r>
              <a:rPr lang="ru-RU" dirty="0" err="1" smtClean="0">
                <a:solidFill>
                  <a:srgbClr val="7030A0"/>
                </a:solidFill>
              </a:rPr>
              <a:t>Сабадаш</a:t>
            </a:r>
            <a:r>
              <a:rPr lang="ru-RU" dirty="0" smtClean="0">
                <a:solidFill>
                  <a:srgbClr val="7030A0"/>
                </a:solidFill>
              </a:rPr>
              <a:t> Ольга Викторовна</a:t>
            </a:r>
            <a:endParaRPr lang="ru-RU" dirty="0">
              <a:solidFill>
                <a:srgbClr val="7030A0"/>
              </a:solidFill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914400" y="457200"/>
          <a:ext cx="6934200" cy="2743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91000"/>
                <a:gridCol w="2743200"/>
              </a:tblGrid>
              <a:tr h="274320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6" name="Picture 2" descr="H:\Рабочий стол\2013 2014\музей203-2014\фото музей\Копия IMG_133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143000" y="533400"/>
            <a:ext cx="3378200" cy="2533650"/>
          </a:xfrm>
          <a:prstGeom prst="rect">
            <a:avLst/>
          </a:prstGeom>
          <a:noFill/>
        </p:spPr>
      </p:pic>
      <p:pic>
        <p:nvPicPr>
          <p:cNvPr id="7" name="Picture 3" descr="H:\Рабочий стол\2013 2014\музей203-2014\фото музей\IMG_1334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5400000">
            <a:off x="5321300" y="850900"/>
            <a:ext cx="2540000" cy="1905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16147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200" b="1" i="1" dirty="0" smtClean="0">
                <a:solidFill>
                  <a:schemeClr val="accent3">
                    <a:lumMod val="50000"/>
                  </a:schemeClr>
                </a:solidFill>
              </a:rPr>
              <a:t>Приглашение ветерана  </a:t>
            </a:r>
            <a:r>
              <a:rPr lang="ru-RU" sz="3200" b="1" i="1" dirty="0" err="1" smtClean="0">
                <a:solidFill>
                  <a:schemeClr val="accent3">
                    <a:lumMod val="50000"/>
                  </a:schemeClr>
                </a:solidFill>
              </a:rPr>
              <a:t>вов</a:t>
            </a:r>
            <a:r>
              <a:rPr lang="ru-RU" sz="3200" b="1" i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ru-RU" sz="3200" b="1" i="1" dirty="0" err="1" smtClean="0">
                <a:solidFill>
                  <a:schemeClr val="accent3">
                    <a:lumMod val="50000"/>
                  </a:schemeClr>
                </a:solidFill>
              </a:rPr>
              <a:t>Гуцман</a:t>
            </a:r>
            <a:r>
              <a:rPr lang="ru-RU" sz="3200" b="1" i="1" dirty="0" smtClean="0">
                <a:solidFill>
                  <a:schemeClr val="accent3">
                    <a:lumMod val="50000"/>
                  </a:schemeClr>
                </a:solidFill>
              </a:rPr>
              <a:t> Марии Сергеевны на концерт</a:t>
            </a:r>
            <a:endParaRPr lang="ru-RU" sz="3200" b="1" i="1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4" name="Picture 2" descr="M:\военНО-ПАТРИОТИЧЕСКОЕ ВОСПИТАНИЕ 2013-2014\музей\фото. работа с ветеранами с\IMGP381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57200" y="1752600"/>
            <a:ext cx="3697817" cy="2773363"/>
          </a:xfrm>
          <a:prstGeom prst="rect">
            <a:avLst/>
          </a:prstGeom>
          <a:noFill/>
        </p:spPr>
      </p:pic>
      <p:pic>
        <p:nvPicPr>
          <p:cNvPr id="5" name="Picture 2" descr="M:\военНО-ПАТРИОТИЧЕСКОЕ ВОСПИТАНИЕ 2013-2014\музей\фото. работа с ветеранами с\IMGP3810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419600" y="3467100"/>
            <a:ext cx="3850217" cy="2887663"/>
          </a:xfrm>
          <a:prstGeom prst="rect">
            <a:avLst/>
          </a:prstGeom>
          <a:noFill/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953000" y="914400"/>
            <a:ext cx="3008535" cy="2071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686800" cy="685800"/>
          </a:xfrm>
        </p:spPr>
        <p:txBody>
          <a:bodyPr>
            <a:noAutofit/>
          </a:bodyPr>
          <a:lstStyle/>
          <a:p>
            <a:pPr algn="ctr"/>
            <a:r>
              <a:rPr lang="ru-RU" sz="2000" i="1" dirty="0" smtClean="0">
                <a:solidFill>
                  <a:srgbClr val="FF0000"/>
                </a:solidFill>
                <a:latin typeface="Arial Black" pitchFamily="34" charset="0"/>
              </a:rPr>
              <a:t>В гостях у участника великой отечественной войны </a:t>
            </a:r>
            <a:r>
              <a:rPr lang="ru-RU" sz="2000" i="1" dirty="0" err="1" smtClean="0">
                <a:solidFill>
                  <a:srgbClr val="FF0000"/>
                </a:solidFill>
                <a:latin typeface="Arial Black" pitchFamily="34" charset="0"/>
              </a:rPr>
              <a:t>гуцман</a:t>
            </a:r>
            <a:r>
              <a:rPr lang="ru-RU" sz="2000" i="1" dirty="0" smtClean="0">
                <a:solidFill>
                  <a:srgbClr val="FF0000"/>
                </a:solidFill>
                <a:latin typeface="Arial Black" pitchFamily="34" charset="0"/>
              </a:rPr>
              <a:t> </a:t>
            </a:r>
            <a:r>
              <a:rPr lang="ru-RU" sz="2000" i="1" dirty="0" err="1" smtClean="0">
                <a:solidFill>
                  <a:srgbClr val="FF0000"/>
                </a:solidFill>
                <a:latin typeface="Arial Black" pitchFamily="34" charset="0"/>
              </a:rPr>
              <a:t>марии</a:t>
            </a:r>
            <a:r>
              <a:rPr lang="ru-RU" sz="2000" i="1" dirty="0" smtClean="0">
                <a:solidFill>
                  <a:srgbClr val="FF0000"/>
                </a:solidFill>
                <a:latin typeface="Arial Black" pitchFamily="34" charset="0"/>
              </a:rPr>
              <a:t> </a:t>
            </a:r>
            <a:r>
              <a:rPr lang="ru-RU" sz="2000" i="1" dirty="0" err="1" smtClean="0">
                <a:solidFill>
                  <a:srgbClr val="FF0000"/>
                </a:solidFill>
                <a:latin typeface="Arial Black" pitchFamily="34" charset="0"/>
              </a:rPr>
              <a:t>сергеевны</a:t>
            </a:r>
            <a:endParaRPr lang="ru-RU" sz="2000" i="1" dirty="0">
              <a:solidFill>
                <a:srgbClr val="FF0000"/>
              </a:solidFill>
              <a:latin typeface="Arial Black" pitchFamily="34" charset="0"/>
            </a:endParaRPr>
          </a:p>
        </p:txBody>
      </p:sp>
      <p:pic>
        <p:nvPicPr>
          <p:cNvPr id="23554" name="Picture 2" descr="H:\Рабочий стол\2014-2015\музей\музей203-2014\работа с ветеранами\фото встреча с ветеранами -8Б\IMGP358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85800" y="1524000"/>
            <a:ext cx="6598708" cy="4949031"/>
          </a:xfrm>
          <a:prstGeom prst="rect">
            <a:avLst/>
          </a:prstGeom>
          <a:noFill/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086600" y="1143000"/>
            <a:ext cx="1919568" cy="13218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686800" cy="838200"/>
          </a:xfrm>
        </p:spPr>
        <p:txBody>
          <a:bodyPr>
            <a:normAutofit/>
          </a:bodyPr>
          <a:lstStyle/>
          <a:p>
            <a:pPr algn="ctr"/>
            <a:r>
              <a:rPr lang="ru-RU" sz="2000" i="1" dirty="0" smtClean="0">
                <a:solidFill>
                  <a:srgbClr val="FF0000"/>
                </a:solidFill>
                <a:latin typeface="Arial Black" pitchFamily="34" charset="0"/>
              </a:rPr>
              <a:t>В гостях у участника великой отечественной войны </a:t>
            </a:r>
            <a:r>
              <a:rPr lang="ru-RU" sz="2000" i="1" dirty="0" err="1" smtClean="0">
                <a:solidFill>
                  <a:srgbClr val="FF0000"/>
                </a:solidFill>
                <a:latin typeface="Arial Black" pitchFamily="34" charset="0"/>
              </a:rPr>
              <a:t>гуцман</a:t>
            </a:r>
            <a:r>
              <a:rPr lang="ru-RU" sz="2000" i="1" dirty="0" smtClean="0">
                <a:solidFill>
                  <a:srgbClr val="FF0000"/>
                </a:solidFill>
                <a:latin typeface="Arial Black" pitchFamily="34" charset="0"/>
              </a:rPr>
              <a:t> </a:t>
            </a:r>
            <a:r>
              <a:rPr lang="ru-RU" sz="2000" i="1" dirty="0" err="1" smtClean="0">
                <a:solidFill>
                  <a:srgbClr val="FF0000"/>
                </a:solidFill>
                <a:latin typeface="Arial Black" pitchFamily="34" charset="0"/>
              </a:rPr>
              <a:t>марии</a:t>
            </a:r>
            <a:r>
              <a:rPr lang="ru-RU" sz="2000" i="1" dirty="0" smtClean="0">
                <a:solidFill>
                  <a:srgbClr val="FF0000"/>
                </a:solidFill>
                <a:latin typeface="Arial Black" pitchFamily="34" charset="0"/>
              </a:rPr>
              <a:t> </a:t>
            </a:r>
            <a:r>
              <a:rPr lang="ru-RU" sz="2000" i="1" dirty="0" err="1" smtClean="0">
                <a:solidFill>
                  <a:srgbClr val="FF0000"/>
                </a:solidFill>
                <a:latin typeface="Arial Black" pitchFamily="34" charset="0"/>
              </a:rPr>
              <a:t>сергеевны</a:t>
            </a:r>
            <a:endParaRPr lang="ru-RU" sz="2000" dirty="0"/>
          </a:p>
        </p:txBody>
      </p:sp>
      <p:pic>
        <p:nvPicPr>
          <p:cNvPr id="28674" name="Picture 2" descr="C:\Documents and Settings\Педагог-организатор\Рабочий стол\Martinstag\Изображение 03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062214" y="1828800"/>
            <a:ext cx="5862586" cy="4408545"/>
          </a:xfrm>
          <a:prstGeom prst="rect">
            <a:avLst/>
          </a:prstGeom>
          <a:noFill/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28600" y="4724400"/>
            <a:ext cx="1770528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2" descr="E:\ОВ\IMG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81000" y="1981200"/>
            <a:ext cx="1518933" cy="2270880"/>
          </a:xfrm>
          <a:prstGeom prst="rect">
            <a:avLst/>
          </a:prstGeom>
          <a:noFill/>
        </p:spPr>
      </p:pic>
      <p:pic>
        <p:nvPicPr>
          <p:cNvPr id="7" name="Picture 3" descr="E:\ОВ\IMGP3584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7391400" y="762000"/>
            <a:ext cx="1657350" cy="2209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228600"/>
            <a:ext cx="8686800" cy="6858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000" i="1" dirty="0" smtClean="0">
                <a:solidFill>
                  <a:srgbClr val="FF0000"/>
                </a:solidFill>
                <a:latin typeface="Arial Black" pitchFamily="34" charset="0"/>
              </a:rPr>
              <a:t/>
            </a:r>
            <a:br>
              <a:rPr lang="ru-RU" sz="2000" i="1" dirty="0" smtClean="0">
                <a:solidFill>
                  <a:srgbClr val="FF0000"/>
                </a:solidFill>
                <a:latin typeface="Arial Black" pitchFamily="34" charset="0"/>
              </a:rPr>
            </a:br>
            <a:r>
              <a:rPr lang="ru-RU" sz="2000" i="1" dirty="0" smtClean="0">
                <a:solidFill>
                  <a:srgbClr val="FF0000"/>
                </a:solidFill>
                <a:latin typeface="Arial Black" pitchFamily="34" charset="0"/>
              </a:rPr>
              <a:t>В гостях  у  участников  великой отечественной войны </a:t>
            </a:r>
            <a:r>
              <a:rPr lang="ru-RU" sz="2000" i="1" dirty="0" err="1" smtClean="0">
                <a:solidFill>
                  <a:srgbClr val="FF0000"/>
                </a:solidFill>
                <a:latin typeface="Arial Black" pitchFamily="34" charset="0"/>
              </a:rPr>
              <a:t>Рогожиных</a:t>
            </a:r>
            <a:r>
              <a:rPr lang="ru-RU" sz="2000" i="1" dirty="0" smtClean="0">
                <a:solidFill>
                  <a:srgbClr val="FF0000"/>
                </a:solidFill>
                <a:latin typeface="Arial Black" pitchFamily="34" charset="0"/>
              </a:rPr>
              <a:t>  </a:t>
            </a:r>
            <a:r>
              <a:rPr lang="ru-RU" sz="2000" i="1" dirty="0" err="1" smtClean="0">
                <a:solidFill>
                  <a:srgbClr val="FF0000"/>
                </a:solidFill>
                <a:latin typeface="Arial Black" pitchFamily="34" charset="0"/>
              </a:rPr>
              <a:t>леонида</a:t>
            </a:r>
            <a:r>
              <a:rPr lang="ru-RU" sz="2000" i="1" dirty="0" smtClean="0">
                <a:solidFill>
                  <a:srgbClr val="FF0000"/>
                </a:solidFill>
                <a:latin typeface="Arial Black" pitchFamily="34" charset="0"/>
              </a:rPr>
              <a:t> </a:t>
            </a:r>
            <a:r>
              <a:rPr lang="ru-RU" sz="2000" i="1" dirty="0" err="1" smtClean="0">
                <a:solidFill>
                  <a:srgbClr val="FF0000"/>
                </a:solidFill>
                <a:latin typeface="Arial Black" pitchFamily="34" charset="0"/>
              </a:rPr>
              <a:t>дмитриевича</a:t>
            </a:r>
            <a:r>
              <a:rPr lang="ru-RU" sz="2000" i="1" dirty="0" smtClean="0">
                <a:solidFill>
                  <a:srgbClr val="FF0000"/>
                </a:solidFill>
                <a:latin typeface="Arial Black" pitchFamily="34" charset="0"/>
              </a:rPr>
              <a:t>  </a:t>
            </a:r>
            <a:br>
              <a:rPr lang="ru-RU" sz="2000" i="1" dirty="0" smtClean="0">
                <a:solidFill>
                  <a:srgbClr val="FF0000"/>
                </a:solidFill>
                <a:latin typeface="Arial Black" pitchFamily="34" charset="0"/>
              </a:rPr>
            </a:br>
            <a:r>
              <a:rPr lang="ru-RU" sz="2000" i="1" dirty="0" smtClean="0">
                <a:solidFill>
                  <a:srgbClr val="FF0000"/>
                </a:solidFill>
                <a:latin typeface="Arial Black" pitchFamily="34" charset="0"/>
              </a:rPr>
              <a:t>и Маргариты  Ивановны    </a:t>
            </a:r>
            <a:br>
              <a:rPr lang="ru-RU" sz="2000" i="1" dirty="0" smtClean="0">
                <a:solidFill>
                  <a:srgbClr val="FF0000"/>
                </a:solidFill>
                <a:latin typeface="Arial Black" pitchFamily="34" charset="0"/>
              </a:rPr>
            </a:br>
            <a:endParaRPr lang="ru-RU" sz="2000" i="1" dirty="0">
              <a:solidFill>
                <a:srgbClr val="FF0000"/>
              </a:solidFill>
              <a:latin typeface="Arial Black" pitchFamily="34" charset="0"/>
            </a:endParaRPr>
          </a:p>
        </p:txBody>
      </p:sp>
      <p:pic>
        <p:nvPicPr>
          <p:cNvPr id="19458" name="Picture 2" descr="H:\Рабочий стол\2014-2015\музей\ВЕТЕРАНЫ\Рогожина Маргарита Ивановна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57200" y="1981200"/>
            <a:ext cx="6034617" cy="4525962"/>
          </a:xfrm>
          <a:prstGeom prst="rect">
            <a:avLst/>
          </a:prstGeom>
          <a:noFill/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296343" y="1143000"/>
            <a:ext cx="2655792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686800" cy="838200"/>
          </a:xfrm>
        </p:spPr>
        <p:txBody>
          <a:bodyPr>
            <a:noAutofit/>
          </a:bodyPr>
          <a:lstStyle/>
          <a:p>
            <a:pPr algn="ctr"/>
            <a:r>
              <a:rPr lang="ru-RU" sz="2000" b="1" i="1" dirty="0" smtClean="0">
                <a:solidFill>
                  <a:srgbClr val="FF0000"/>
                </a:solidFill>
                <a:latin typeface="Arial Black" pitchFamily="34" charset="0"/>
              </a:rPr>
              <a:t>В  гостях у ветерана  великой отечественной войны   Тарасовой Евдокии Петровны </a:t>
            </a:r>
            <a:endParaRPr lang="ru-RU" sz="2000" b="1" i="1" dirty="0">
              <a:solidFill>
                <a:srgbClr val="FF0000"/>
              </a:solidFill>
              <a:latin typeface="Arial Black" pitchFamily="34" charset="0"/>
            </a:endParaRPr>
          </a:p>
        </p:txBody>
      </p:sp>
      <p:pic>
        <p:nvPicPr>
          <p:cNvPr id="4" name="Picture 2" descr="C:\Documents and Settings\Педагог-организатор\Мои документы\Downloads\DSC0320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80018" y="1600200"/>
            <a:ext cx="6502400" cy="4876800"/>
          </a:xfrm>
          <a:prstGeom prst="rect">
            <a:avLst/>
          </a:prstGeom>
          <a:noFill/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709524" y="5181600"/>
            <a:ext cx="2434476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800" i="1" dirty="0" smtClean="0">
                <a:solidFill>
                  <a:srgbClr val="FF0000"/>
                </a:solidFill>
                <a:latin typeface="Arial Black" pitchFamily="34" charset="0"/>
              </a:rPr>
              <a:t>В гостях у труженика тыла </a:t>
            </a:r>
            <a:r>
              <a:rPr lang="ru-RU" sz="2800" i="1" dirty="0" err="1" smtClean="0">
                <a:solidFill>
                  <a:srgbClr val="FF0000"/>
                </a:solidFill>
                <a:latin typeface="Arial Black" pitchFamily="34" charset="0"/>
              </a:rPr>
              <a:t>гусаровой</a:t>
            </a:r>
            <a:r>
              <a:rPr lang="ru-RU" sz="2800" i="1" dirty="0" smtClean="0">
                <a:solidFill>
                  <a:srgbClr val="FF0000"/>
                </a:solidFill>
                <a:latin typeface="Arial Black" pitchFamily="34" charset="0"/>
              </a:rPr>
              <a:t> надежды </a:t>
            </a:r>
            <a:r>
              <a:rPr lang="ru-RU" sz="2800" i="1" dirty="0" err="1" smtClean="0">
                <a:solidFill>
                  <a:srgbClr val="FF0000"/>
                </a:solidFill>
                <a:latin typeface="Arial Black" pitchFamily="34" charset="0"/>
              </a:rPr>
              <a:t>ивановны</a:t>
            </a:r>
            <a:endParaRPr lang="ru-RU" sz="2800" i="1" dirty="0">
              <a:solidFill>
                <a:srgbClr val="FF0000"/>
              </a:solidFill>
              <a:latin typeface="Arial Black" pitchFamily="34" charset="0"/>
            </a:endParaRPr>
          </a:p>
        </p:txBody>
      </p:sp>
      <p:pic>
        <p:nvPicPr>
          <p:cNvPr id="49156" name="Picture 4" descr="E:\Надежда Ивановна\IMG_202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76400" y="1905000"/>
            <a:ext cx="6075892" cy="4556919"/>
          </a:xfrm>
          <a:prstGeom prst="rect">
            <a:avLst/>
          </a:prstGeom>
          <a:noFill/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781800" y="5105400"/>
            <a:ext cx="221316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" name="Picture 2" descr="E:\Надежда Ивановна\IMG_2029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28600" y="1371600"/>
            <a:ext cx="2102908" cy="157718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400" i="1" dirty="0" smtClean="0">
                <a:solidFill>
                  <a:srgbClr val="FF0000"/>
                </a:solidFill>
                <a:latin typeface="Arial Black" pitchFamily="34" charset="0"/>
              </a:rPr>
              <a:t>В  гостях  у  труженика тыла –</a:t>
            </a:r>
            <a:br>
              <a:rPr lang="ru-RU" sz="2400" i="1" dirty="0" smtClean="0">
                <a:solidFill>
                  <a:srgbClr val="FF0000"/>
                </a:solidFill>
                <a:latin typeface="Arial Black" pitchFamily="34" charset="0"/>
              </a:rPr>
            </a:br>
            <a:r>
              <a:rPr lang="ru-RU" sz="2400" i="1" dirty="0" smtClean="0">
                <a:solidFill>
                  <a:srgbClr val="FF0000"/>
                </a:solidFill>
                <a:latin typeface="Arial Black" pitchFamily="34" charset="0"/>
              </a:rPr>
              <a:t>рогожиной </a:t>
            </a:r>
            <a:r>
              <a:rPr lang="ru-RU" sz="2400" i="1" dirty="0" err="1" smtClean="0">
                <a:solidFill>
                  <a:srgbClr val="FF0000"/>
                </a:solidFill>
                <a:latin typeface="Arial Black" pitchFamily="34" charset="0"/>
              </a:rPr>
              <a:t>маргариты</a:t>
            </a:r>
            <a:r>
              <a:rPr lang="ru-RU" sz="2400" i="1" dirty="0" smtClean="0">
                <a:solidFill>
                  <a:srgbClr val="FF0000"/>
                </a:solidFill>
                <a:latin typeface="Arial Black" pitchFamily="34" charset="0"/>
              </a:rPr>
              <a:t> </a:t>
            </a:r>
            <a:r>
              <a:rPr lang="ru-RU" sz="2400" i="1" dirty="0" err="1" smtClean="0">
                <a:solidFill>
                  <a:srgbClr val="FF0000"/>
                </a:solidFill>
                <a:latin typeface="Arial Black" pitchFamily="34" charset="0"/>
              </a:rPr>
              <a:t>ивановны</a:t>
            </a:r>
            <a:endParaRPr lang="ru-RU" sz="2400" i="1" dirty="0">
              <a:solidFill>
                <a:srgbClr val="FF0000"/>
              </a:solidFill>
              <a:latin typeface="Arial Black" pitchFamily="34" charset="0"/>
            </a:endParaRPr>
          </a:p>
        </p:txBody>
      </p:sp>
      <p:pic>
        <p:nvPicPr>
          <p:cNvPr id="22530" name="Picture 2" descr="H:\Рабочий стол\2015-2016\Сабадаш О.В\Ветеран 2015 11а класс\P425086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33400" y="1447799"/>
            <a:ext cx="6400800" cy="480059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i="1" dirty="0" smtClean="0">
                <a:solidFill>
                  <a:srgbClr val="FF0000"/>
                </a:solidFill>
                <a:latin typeface="Arial Black" pitchFamily="34" charset="0"/>
              </a:rPr>
              <a:t>В гостях у </a:t>
            </a:r>
            <a:r>
              <a:rPr lang="ru-RU" sz="2400" i="1" dirty="0" err="1" smtClean="0">
                <a:solidFill>
                  <a:srgbClr val="FF0000"/>
                </a:solidFill>
                <a:latin typeface="Arial Black" pitchFamily="34" charset="0"/>
              </a:rPr>
              <a:t>еремеевой</a:t>
            </a:r>
            <a:r>
              <a:rPr lang="ru-RU" sz="2400" i="1" dirty="0" smtClean="0">
                <a:solidFill>
                  <a:srgbClr val="FF0000"/>
                </a:solidFill>
                <a:latin typeface="Arial Black" pitchFamily="34" charset="0"/>
              </a:rPr>
              <a:t> </a:t>
            </a:r>
            <a:r>
              <a:rPr lang="ru-RU" sz="2400" i="1" dirty="0" err="1" smtClean="0">
                <a:solidFill>
                  <a:srgbClr val="FF0000"/>
                </a:solidFill>
                <a:latin typeface="Arial Black" pitchFamily="34" charset="0"/>
              </a:rPr>
              <a:t>нины</a:t>
            </a:r>
            <a:r>
              <a:rPr lang="ru-RU" sz="2400" i="1" dirty="0" smtClean="0">
                <a:solidFill>
                  <a:srgbClr val="FF0000"/>
                </a:solidFill>
                <a:latin typeface="Arial Black" pitchFamily="34" charset="0"/>
              </a:rPr>
              <a:t> </a:t>
            </a:r>
            <a:r>
              <a:rPr lang="ru-RU" sz="2400" i="1" dirty="0" err="1" smtClean="0">
                <a:solidFill>
                  <a:srgbClr val="FF0000"/>
                </a:solidFill>
                <a:latin typeface="Arial Black" pitchFamily="34" charset="0"/>
              </a:rPr>
              <a:t>васильевны</a:t>
            </a:r>
            <a:endParaRPr lang="ru-RU" sz="2400" i="1" dirty="0">
              <a:solidFill>
                <a:srgbClr val="FF0000"/>
              </a:solidFill>
              <a:latin typeface="Arial Black" pitchFamily="34" charset="0"/>
            </a:endParaRPr>
          </a:p>
        </p:txBody>
      </p:sp>
      <p:pic>
        <p:nvPicPr>
          <p:cNvPr id="22530" name="Picture 2" descr="H:\Рабочий стол\2015-2016\музей\работа  с ветеранами\6б кл.рук. подгорных г.н\май 2015 в гостях у еремееевой нины васильевны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08000" y="2057400"/>
            <a:ext cx="5831416" cy="4373562"/>
          </a:xfrm>
          <a:prstGeom prst="rect">
            <a:avLst/>
          </a:prstGeom>
          <a:noFill/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964369" y="1143000"/>
            <a:ext cx="2987766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Аллея славы </a:t>
            </a:r>
            <a:endParaRPr lang="ru-RU" b="1" dirty="0"/>
          </a:p>
        </p:txBody>
      </p:sp>
      <p:pic>
        <p:nvPicPr>
          <p:cNvPr id="4" name="Содержимое 3" descr="C:\Users\Актовый зал\Desktop\ветераны\IMG_3628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1371600"/>
            <a:ext cx="5257800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172200" y="4724400"/>
            <a:ext cx="2655792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8000" dirty="0" smtClean="0">
                <a:solidFill>
                  <a:srgbClr val="FF0000"/>
                </a:solidFill>
                <a:latin typeface="Arial Black" pitchFamily="34" charset="0"/>
              </a:rPr>
              <a:t>Участие в </a:t>
            </a:r>
            <a:r>
              <a:rPr lang="ru-RU" sz="8000" dirty="0" smtClean="0">
                <a:solidFill>
                  <a:srgbClr val="FF0000"/>
                </a:solidFill>
                <a:latin typeface="Arial Black" pitchFamily="34" charset="0"/>
              </a:rPr>
              <a:t>мероприятиях </a:t>
            </a:r>
            <a:endParaRPr lang="ru-RU" sz="8000" dirty="0">
              <a:solidFill>
                <a:srgbClr val="FF0000"/>
              </a:solidFill>
              <a:latin typeface="Arial Black" pitchFamily="34" charset="0"/>
            </a:endParaRPr>
          </a:p>
        </p:txBody>
      </p:sp>
      <p:pic>
        <p:nvPicPr>
          <p:cNvPr id="8" name="Picture 2" descr="E:\Надежда Ивановна\IMG_202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04800" y="152400"/>
            <a:ext cx="2102908" cy="157718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09600"/>
            <a:ext cx="8229600" cy="5516563"/>
          </a:xfrm>
        </p:spPr>
        <p:txBody>
          <a:bodyPr>
            <a:normAutofit fontScale="92500"/>
          </a:bodyPr>
          <a:lstStyle/>
          <a:p>
            <a:pPr algn="ctr">
              <a:buNone/>
            </a:pPr>
            <a:r>
              <a:rPr lang="ru-RU" sz="6000" b="1" dirty="0" smtClean="0">
                <a:solidFill>
                  <a:srgbClr val="FF0000"/>
                </a:solidFill>
              </a:rPr>
              <a:t>Организация</a:t>
            </a:r>
          </a:p>
          <a:p>
            <a:pPr algn="ctr">
              <a:buNone/>
            </a:pPr>
            <a:r>
              <a:rPr lang="ru-RU" sz="6000" b="1" dirty="0" smtClean="0">
                <a:solidFill>
                  <a:srgbClr val="FF0000"/>
                </a:solidFill>
              </a:rPr>
              <a:t>сотрудничества </a:t>
            </a:r>
          </a:p>
          <a:p>
            <a:pPr algn="ctr">
              <a:buNone/>
            </a:pPr>
            <a:r>
              <a:rPr lang="ru-RU" sz="6000" b="1" dirty="0" smtClean="0">
                <a:solidFill>
                  <a:srgbClr val="FF0000"/>
                </a:solidFill>
              </a:rPr>
              <a:t>Уголка боевой и Трудовой Славы «Возрождение»   </a:t>
            </a:r>
          </a:p>
          <a:p>
            <a:pPr algn="ctr">
              <a:buNone/>
            </a:pPr>
            <a:r>
              <a:rPr lang="ru-RU" sz="6000" b="1" dirty="0" smtClean="0">
                <a:solidFill>
                  <a:srgbClr val="FF0000"/>
                </a:solidFill>
              </a:rPr>
              <a:t>с городскими музеями</a:t>
            </a:r>
            <a:endParaRPr lang="ru-RU" sz="6000" b="1" dirty="0">
              <a:solidFill>
                <a:srgbClr val="FF0000"/>
              </a:solidFill>
            </a:endParaRPr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1600200" cy="216243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Arial Black" pitchFamily="34" charset="0"/>
              </a:rPr>
              <a:t>Участие в городской видеоконференции «книга памяти»</a:t>
            </a:r>
            <a:endParaRPr lang="ru-RU" sz="2400" b="1" dirty="0">
              <a:solidFill>
                <a:srgbClr val="FF0000"/>
              </a:solidFill>
              <a:latin typeface="Arial Black" pitchFamily="34" charset="0"/>
            </a:endParaRPr>
          </a:p>
        </p:txBody>
      </p:sp>
      <p:pic>
        <p:nvPicPr>
          <p:cNvPr id="59394" name="Picture 2" descr="H:\Рабочий стол\2014-2015\ФОТО\2 полугодие\01-январь 2015\04 - 28.01.15- видеоконференция -книга памяти\IMG_605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914400" y="1371600"/>
            <a:ext cx="2819400" cy="2114550"/>
          </a:xfrm>
          <a:prstGeom prst="rect">
            <a:avLst/>
          </a:prstGeom>
          <a:noFill/>
        </p:spPr>
      </p:pic>
      <p:pic>
        <p:nvPicPr>
          <p:cNvPr id="5" name="Picture 2" descr="H:\Рабочий стол\2014-2015\ФОТО\2 полугодие\01-январь 2015\04 - 28.01.15- видеоконференция -книга памяти\IMG_6050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590800" y="3581400"/>
            <a:ext cx="3860799" cy="2895600"/>
          </a:xfrm>
          <a:prstGeom prst="rect">
            <a:avLst/>
          </a:prstGeom>
          <a:noFill/>
        </p:spPr>
      </p:pic>
      <p:pic>
        <p:nvPicPr>
          <p:cNvPr id="7" name="Picture 4" descr="H:\Рабочий стол\2014-2015\ФОТО\2 полугодие\01-январь 2015\04 - 28.01.15- видеоконференция -книга памяти\IMG_6051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334000" y="1295400"/>
            <a:ext cx="2895600" cy="21717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      акция «</a:t>
            </a:r>
            <a:r>
              <a:rPr lang="ru-RU" sz="2700" b="1" dirty="0" smtClean="0">
                <a:solidFill>
                  <a:srgbClr val="FF0000"/>
                </a:solidFill>
                <a:latin typeface="Arial Black" pitchFamily="34" charset="0"/>
              </a:rPr>
              <a:t>Вахта памяти» </a:t>
            </a:r>
            <a:br>
              <a:rPr lang="ru-RU" sz="2700" b="1" dirty="0" smtClean="0">
                <a:solidFill>
                  <a:srgbClr val="FF0000"/>
                </a:solidFill>
                <a:latin typeface="Arial Black" pitchFamily="34" charset="0"/>
              </a:rPr>
            </a:br>
            <a:r>
              <a:rPr lang="ru-RU" sz="2700" b="1" dirty="0" smtClean="0">
                <a:solidFill>
                  <a:srgbClr val="FF0000"/>
                </a:solidFill>
                <a:latin typeface="Arial Black" pitchFamily="34" charset="0"/>
              </a:rPr>
              <a:t>                             2-5 мая 2015 год (1-9 классы)</a:t>
            </a:r>
            <a:endParaRPr lang="ru-RU" sz="2700" b="1" dirty="0">
              <a:solidFill>
                <a:srgbClr val="FF0000"/>
              </a:solidFill>
              <a:latin typeface="Arial Black" pitchFamily="34" charset="0"/>
            </a:endParaRPr>
          </a:p>
        </p:txBody>
      </p:sp>
      <p:pic>
        <p:nvPicPr>
          <p:cNvPr id="26626" name="Picture 2" descr="H:\Рабочий стол\2014-2015\ФОТО\2 полугодие\05-май\вахта памяти\вахричева алина 3в\IMG_790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981200" y="4191000"/>
            <a:ext cx="1295400" cy="2304982"/>
          </a:xfrm>
          <a:prstGeom prst="rect">
            <a:avLst/>
          </a:prstGeom>
          <a:noFill/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086600" y="3048000"/>
            <a:ext cx="1327896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4" descr="H:\Рабочий стол\2014-2015\ФОТО\2 полугодие\05-май\вахта памяти\IMG_7903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048000" y="2133600"/>
            <a:ext cx="3209033" cy="1803476"/>
          </a:xfrm>
          <a:prstGeom prst="rect">
            <a:avLst/>
          </a:prstGeom>
          <a:noFill/>
        </p:spPr>
      </p:pic>
      <p:pic>
        <p:nvPicPr>
          <p:cNvPr id="7" name="Picture 5" descr="H:\Рабочий стол\2014-2015\ФОТО\2 полугодие\05-май\вахта памяти\IMG_7908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57200" y="4190999"/>
            <a:ext cx="1318108" cy="2345387"/>
          </a:xfrm>
          <a:prstGeom prst="rect">
            <a:avLst/>
          </a:prstGeom>
          <a:noFill/>
        </p:spPr>
      </p:pic>
      <p:pic>
        <p:nvPicPr>
          <p:cNvPr id="8" name="Picture 6" descr="H:\Рабочий стол\2014-2015\ФОТО\2 полугодие\05-май\вахта памяти\IMG_7907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6400800" y="1524000"/>
            <a:ext cx="2381182" cy="1338224"/>
          </a:xfrm>
          <a:prstGeom prst="rect">
            <a:avLst/>
          </a:prstGeom>
          <a:noFill/>
        </p:spPr>
      </p:pic>
      <p:pic>
        <p:nvPicPr>
          <p:cNvPr id="9" name="Picture 7" descr="H:\Рабочий стол\2014-2015\ФОТО\2 полугодие\05-май\вахта памяти\IMG_7641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5401277" y="4232340"/>
            <a:ext cx="1304323" cy="2320860"/>
          </a:xfrm>
          <a:prstGeom prst="rect">
            <a:avLst/>
          </a:prstGeom>
          <a:noFill/>
        </p:spPr>
      </p:pic>
      <p:pic>
        <p:nvPicPr>
          <p:cNvPr id="10" name="Picture 8" descr="H:\Рабочий стол\2014-2015\ФОТО\2 полугодие\05-май\вахта памяти\IMG_7638.jpg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7086600" y="4190999"/>
            <a:ext cx="1352009" cy="2405711"/>
          </a:xfrm>
          <a:prstGeom prst="rect">
            <a:avLst/>
          </a:prstGeom>
          <a:noFill/>
        </p:spPr>
      </p:pic>
      <p:pic>
        <p:nvPicPr>
          <p:cNvPr id="11" name="Picture 9" descr="H:\Рабочий стол\2014-2015\ФОТО\2 полугодие\05-май\вахта памяти\IMG_7646.jpg"/>
          <p:cNvPicPr>
            <a:picLocks noChangeAspect="1" noChangeArrowheads="1"/>
          </p:cNvPicPr>
          <p:nvPr/>
        </p:nvPicPr>
        <p:blipFill>
          <a:blip r:embed="rId9" cstate="email"/>
          <a:srcRect t="-666"/>
          <a:stretch>
            <a:fillRect/>
          </a:stretch>
        </p:blipFill>
        <p:spPr bwMode="auto">
          <a:xfrm>
            <a:off x="3657600" y="4191000"/>
            <a:ext cx="1205125" cy="2342010"/>
          </a:xfrm>
          <a:prstGeom prst="rect">
            <a:avLst/>
          </a:prstGeom>
          <a:noFill/>
        </p:spPr>
      </p:pic>
      <p:pic>
        <p:nvPicPr>
          <p:cNvPr id="13" name="Picture 10" descr="H:\Рабочий стол\2014-2015\ФОТО\2 полугодие\05-май\вахта памяти\06.05.15\IMG_7820.jpg"/>
          <p:cNvPicPr>
            <a:picLocks noChangeAspect="1" noChangeArrowheads="1"/>
          </p:cNvPicPr>
          <p:nvPr/>
        </p:nvPicPr>
        <p:blipFill>
          <a:blip r:embed="rId10" cstate="email"/>
          <a:srcRect/>
          <a:stretch>
            <a:fillRect/>
          </a:stretch>
        </p:blipFill>
        <p:spPr bwMode="auto">
          <a:xfrm>
            <a:off x="228600" y="1981200"/>
            <a:ext cx="2683496" cy="1508125"/>
          </a:xfrm>
          <a:prstGeom prst="rect">
            <a:avLst/>
          </a:prstGeom>
          <a:noFill/>
        </p:spPr>
      </p:pic>
      <p:pic>
        <p:nvPicPr>
          <p:cNvPr id="14" name="Picture 2" descr="E:\Надежда Ивановна\IMG_2029.JPG"/>
          <p:cNvPicPr>
            <a:picLocks noChangeAspect="1" noChangeArrowheads="1"/>
          </p:cNvPicPr>
          <p:nvPr/>
        </p:nvPicPr>
        <p:blipFill>
          <a:blip r:embed="rId11" cstate="email"/>
          <a:srcRect/>
          <a:stretch>
            <a:fillRect/>
          </a:stretch>
        </p:blipFill>
        <p:spPr bwMode="auto">
          <a:xfrm>
            <a:off x="304800" y="152400"/>
            <a:ext cx="2133600" cy="1600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3794" name="Picture 2" descr="H:\Рабочий стол\2014-2015\музей\работа с ветеранами\Четина Р.М\IMGP387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209800" y="1524000"/>
            <a:ext cx="6568016" cy="4926012"/>
          </a:xfrm>
          <a:prstGeom prst="rect">
            <a:avLst/>
          </a:prstGeom>
          <a:noFill/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52400" y="152400"/>
            <a:ext cx="3008535" cy="2071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4818" name="Picture 2" descr="H:\Рабочий стол\2014-2015\музей\работа с ветеранами\Четина Р.М\IMGP382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962400" y="152400"/>
            <a:ext cx="4953000" cy="6603999"/>
          </a:xfrm>
          <a:prstGeom prst="rect">
            <a:avLst/>
          </a:prstGeom>
          <a:noFill/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52400" y="1905000"/>
            <a:ext cx="3541055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38200"/>
            <a:ext cx="8229600" cy="528796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6600" b="1" dirty="0" smtClean="0">
                <a:solidFill>
                  <a:schemeClr val="accent1">
                    <a:lumMod val="50000"/>
                  </a:schemeClr>
                </a:solidFill>
              </a:rPr>
              <a:t>Пополнение экспонатов в фонд Уголка Боевой и Трудовой Славы «Возрождение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»</a:t>
            </a: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44562"/>
          </a:xfrm>
        </p:spPr>
        <p:txBody>
          <a:bodyPr>
            <a:normAutofit fontScale="90000"/>
          </a:bodyPr>
          <a:lstStyle/>
          <a:p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3100" b="1" dirty="0" smtClean="0"/>
              <a:t>Модель  танка,  выполненная учащимися</a:t>
            </a:r>
            <a:br>
              <a:rPr lang="ru-RU" sz="3100" b="1" dirty="0" smtClean="0"/>
            </a:br>
            <a:r>
              <a:rPr lang="ru-RU" sz="3100" b="1" dirty="0" smtClean="0"/>
              <a:t>МБОУ «СОШ№23 с УИИЯ» на уроке технологии</a:t>
            </a:r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dirty="0"/>
          </a:p>
        </p:txBody>
      </p:sp>
      <p:pic>
        <p:nvPicPr>
          <p:cNvPr id="4" name="Содержимое 3" descr="H:\Рабочий стол\2014-2015\музей\музей203-2014\смотр  уголка боевой славы\Изображение 344.jpg"/>
          <p:cNvPicPr>
            <a:picLocks noGrp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85800" y="1219200"/>
            <a:ext cx="7696200" cy="54102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b="1" dirty="0" smtClean="0"/>
              <a:t>Модель «Пулемет «Максим»-творческая работа  </a:t>
            </a:r>
            <a:br>
              <a:rPr lang="ru-RU" sz="2400" b="1" dirty="0" smtClean="0"/>
            </a:br>
            <a:r>
              <a:rPr lang="ru-RU" sz="2400" b="1" dirty="0" smtClean="0"/>
              <a:t>Данилова Влада и Карпенко Ильи –учащихся 8Б класса</a:t>
            </a:r>
            <a:endParaRPr lang="ru-RU" sz="2400" b="1" dirty="0"/>
          </a:p>
        </p:txBody>
      </p:sp>
      <p:pic>
        <p:nvPicPr>
          <p:cNvPr id="4" name="Содержимое 3" descr="H:\Рабочий стол\2014-2015\музей\музей203-2014\смотр  уголка боевой славы\Изображение 345.jpg"/>
          <p:cNvPicPr>
            <a:picLocks noGrp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85800" y="1371600"/>
            <a:ext cx="7467600" cy="518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20762"/>
          </a:xfrm>
        </p:spPr>
        <p:txBody>
          <a:bodyPr>
            <a:normAutofit fontScale="90000"/>
          </a:bodyPr>
          <a:lstStyle/>
          <a:p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2700" b="1" dirty="0" smtClean="0">
                <a:solidFill>
                  <a:schemeClr val="accent1">
                    <a:lumMod val="50000"/>
                  </a:schemeClr>
                </a:solidFill>
              </a:rPr>
              <a:t>Модель машины «Грузовая ЗИС»,творческая работа </a:t>
            </a:r>
            <a:br>
              <a:rPr lang="ru-RU" sz="2700" b="1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sz="2700" b="1" dirty="0" smtClean="0">
                <a:solidFill>
                  <a:schemeClr val="accent1">
                    <a:lumMod val="50000"/>
                  </a:schemeClr>
                </a:solidFill>
              </a:rPr>
              <a:t>Борисова Дмитрия – учащегося 9 Б класса </a:t>
            </a:r>
            <a:r>
              <a:rPr lang="ru-RU" sz="3100" dirty="0" smtClean="0"/>
              <a:t/>
            </a:r>
            <a:br>
              <a:rPr lang="ru-RU" sz="3100" dirty="0" smtClean="0"/>
            </a:br>
            <a:endParaRPr lang="ru-RU" sz="3100" dirty="0"/>
          </a:p>
        </p:txBody>
      </p:sp>
      <p:pic>
        <p:nvPicPr>
          <p:cNvPr id="4" name="Содержимое 3" descr="H:\Рабочий стол\2014-2015\музей\музей203-2014\смотр  уголка боевой славы\Изображение 341.jpg"/>
          <p:cNvPicPr>
            <a:picLocks noGrp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 bwMode="auto">
          <a:xfrm>
            <a:off x="762000" y="1371600"/>
            <a:ext cx="7162800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286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2700" b="1" dirty="0" smtClean="0"/>
              <a:t>Модель вертолета  - творческая работа </a:t>
            </a:r>
            <a:br>
              <a:rPr lang="ru-RU" sz="2700" b="1" dirty="0" smtClean="0"/>
            </a:br>
            <a:r>
              <a:rPr lang="ru-RU" sz="2700" b="1" dirty="0" err="1" smtClean="0"/>
              <a:t>Полихова</a:t>
            </a:r>
            <a:r>
              <a:rPr lang="ru-RU" sz="2700" b="1" dirty="0" smtClean="0"/>
              <a:t> Артема  – учащегося 6 Б класса 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b="1" dirty="0"/>
          </a:p>
        </p:txBody>
      </p:sp>
      <p:pic>
        <p:nvPicPr>
          <p:cNvPr id="4" name="Содержимое 3" descr="H:\Рабочий стол\2014-2015\музей\музей203-2014\смотр  уголка боевой славы\Изображение 346.jpg"/>
          <p:cNvPicPr>
            <a:picLocks noGrp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 bwMode="auto">
          <a:xfrm>
            <a:off x="838200" y="1295400"/>
            <a:ext cx="7239000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000" b="1" dirty="0" smtClean="0"/>
              <a:t/>
            </a:r>
            <a:br>
              <a:rPr lang="ru-RU" sz="2000" b="1" dirty="0" smtClean="0"/>
            </a:br>
            <a:r>
              <a:rPr lang="ru-RU" sz="2000" b="1" dirty="0" smtClean="0"/>
              <a:t>\</a:t>
            </a:r>
            <a:br>
              <a:rPr lang="ru-RU" sz="2000" b="1" dirty="0" smtClean="0"/>
            </a:br>
            <a:r>
              <a:rPr lang="ru-RU" sz="2000" b="1" dirty="0" smtClean="0"/>
              <a:t/>
            </a:r>
            <a:br>
              <a:rPr lang="ru-RU" sz="2000" b="1" dirty="0" smtClean="0"/>
            </a:br>
            <a:r>
              <a:rPr lang="ru-RU" sz="2700" b="1" dirty="0" smtClean="0"/>
              <a:t>Диорама «Перед  боевым задание»- творческая  работа </a:t>
            </a: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b="1" dirty="0" err="1" smtClean="0"/>
              <a:t>Мухамбетова</a:t>
            </a:r>
            <a:r>
              <a:rPr lang="ru-RU" sz="2700" b="1" dirty="0" smtClean="0"/>
              <a:t> Тимура-учащегося 4А класса</a:t>
            </a: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b="1" dirty="0" smtClean="0"/>
              <a:t> </a:t>
            </a:r>
            <a:r>
              <a:rPr lang="ru-RU" sz="2700" dirty="0" smtClean="0"/>
              <a:t/>
            </a:r>
            <a:br>
              <a:rPr lang="ru-RU" sz="2700" dirty="0" smtClean="0"/>
            </a:br>
            <a:endParaRPr lang="ru-RU" sz="2700" dirty="0"/>
          </a:p>
        </p:txBody>
      </p:sp>
      <p:pic>
        <p:nvPicPr>
          <p:cNvPr id="4" name="Содержимое 3" descr="H:\Рабочий стол\2014-2015\музей\музей203-2014\смотр  уголка боевой славы\Изображение 340.jpg"/>
          <p:cNvPicPr>
            <a:picLocks noGrp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 bwMode="auto">
          <a:xfrm>
            <a:off x="990600" y="1371600"/>
            <a:ext cx="7239000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000" b="1" dirty="0" smtClean="0">
                <a:latin typeface="Arial Black" pitchFamily="34" charset="0"/>
              </a:rPr>
              <a:t>Экскурсия учащихся 4А класса в </a:t>
            </a:r>
            <a:br>
              <a:rPr lang="ru-RU" sz="2000" b="1" dirty="0" smtClean="0">
                <a:latin typeface="Arial Black" pitchFamily="34" charset="0"/>
              </a:rPr>
            </a:br>
            <a:r>
              <a:rPr lang="ru-RU" sz="2000" b="1" dirty="0" err="1" smtClean="0">
                <a:latin typeface="Arial Black" pitchFamily="34" charset="0"/>
              </a:rPr>
              <a:t>Нижневартовский</a:t>
            </a:r>
            <a:r>
              <a:rPr lang="ru-RU" sz="2000" b="1" dirty="0" smtClean="0">
                <a:latin typeface="Arial Black" pitchFamily="34" charset="0"/>
              </a:rPr>
              <a:t> Музей Совета ветеранов</a:t>
            </a:r>
            <a:endParaRPr lang="ru-RU" sz="2000" dirty="0">
              <a:latin typeface="Arial Black" pitchFamily="34" charset="0"/>
            </a:endParaRPr>
          </a:p>
        </p:txBody>
      </p:sp>
      <p:pic>
        <p:nvPicPr>
          <p:cNvPr id="5" name="Содержимое 4" descr="H:\Рабочий стол\2014-2015\социальное проектирование\4а\экскурсия  в совет ветеранов\IMG_6244.jpg"/>
          <p:cNvPicPr>
            <a:picLocks noGrp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 bwMode="auto">
          <a:xfrm>
            <a:off x="1371600" y="1676401"/>
            <a:ext cx="60960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b="1" dirty="0" smtClean="0"/>
              <a:t>Диорама «Взятие крепости»- творческая  работа 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b="1" dirty="0" smtClean="0"/>
              <a:t>Егорова Егора  - учащегося 8А класса</a:t>
            </a: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/>
          </a:p>
        </p:txBody>
      </p:sp>
      <p:pic>
        <p:nvPicPr>
          <p:cNvPr id="4" name="Содержимое 3" descr="H:\Рабочий стол\2014-2015\музей\музей203-2014\смотр  уголка боевой славы\Изображение 339.jpg"/>
          <p:cNvPicPr>
            <a:picLocks noGrp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838200" y="1295400"/>
            <a:ext cx="7239000" cy="533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sz="3100" b="1" dirty="0" smtClean="0">
                <a:solidFill>
                  <a:schemeClr val="accent1">
                    <a:lumMod val="50000"/>
                  </a:schemeClr>
                </a:solidFill>
              </a:rPr>
              <a:t>Пополнение экспонатов в фонд Уголка Боевой и Трудовой Славы «Возрождение</a:t>
            </a:r>
            <a:r>
              <a:rPr lang="ru-RU" sz="3100" dirty="0" smtClean="0">
                <a:solidFill>
                  <a:schemeClr val="accent1">
                    <a:lumMod val="50000"/>
                  </a:schemeClr>
                </a:solidFill>
              </a:rPr>
              <a:t>»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/>
            </a:r>
            <a:b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</a:br>
            <a:endParaRPr lang="ru-RU" dirty="0"/>
          </a:p>
        </p:txBody>
      </p:sp>
      <p:pic>
        <p:nvPicPr>
          <p:cNvPr id="7" name="Содержимое 3" descr="H:\Рабочий стол\2014-2015\музей\музей203-2014\смотр  уголка боевой славы\военная форма смородина дениса вячеславовича  звание - старшина лейтенанта.jpg"/>
          <p:cNvPicPr>
            <a:picLocks noGrp="1"/>
          </p:cNvPicPr>
          <p:nvPr>
            <p:ph sz="quarter" idx="2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33400" y="457200"/>
            <a:ext cx="3349427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038600" y="457200"/>
            <a:ext cx="48768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dirty="0" smtClean="0">
                <a:latin typeface="Arial Black" pitchFamily="34" charset="0"/>
              </a:rPr>
              <a:t>Смородина Дениса Вячеславовича  </a:t>
            </a:r>
            <a:endParaRPr lang="ru-RU" dirty="0" smtClean="0">
              <a:latin typeface="Arial Black" pitchFamily="34" charset="0"/>
            </a:endParaRPr>
          </a:p>
          <a:p>
            <a:pPr>
              <a:buNone/>
            </a:pPr>
            <a:r>
              <a:rPr lang="ru-RU" b="1" dirty="0" smtClean="0">
                <a:latin typeface="Arial Black" pitchFamily="34" charset="0"/>
              </a:rPr>
              <a:t>Звание :  старшина </a:t>
            </a:r>
            <a:endParaRPr lang="ru-RU" dirty="0" smtClean="0">
              <a:latin typeface="Arial Black" pitchFamily="34" charset="0"/>
            </a:endParaRPr>
          </a:p>
          <a:p>
            <a:pPr>
              <a:buNone/>
            </a:pPr>
            <a:r>
              <a:rPr lang="ru-RU" b="1" dirty="0" smtClean="0">
                <a:latin typeface="Arial Black" pitchFamily="34" charset="0"/>
              </a:rPr>
              <a:t>Специальность: </a:t>
            </a:r>
            <a:endParaRPr lang="ru-RU" dirty="0" smtClean="0">
              <a:latin typeface="Arial Black" pitchFamily="34" charset="0"/>
            </a:endParaRPr>
          </a:p>
          <a:p>
            <a:pPr>
              <a:buNone/>
            </a:pPr>
            <a:r>
              <a:rPr lang="ru-RU" b="1" dirty="0" smtClean="0">
                <a:latin typeface="Arial Black" pitchFamily="34" charset="0"/>
              </a:rPr>
              <a:t>командир танка</a:t>
            </a:r>
            <a:endParaRPr lang="ru-RU" dirty="0" smtClean="0">
              <a:latin typeface="Arial Black" pitchFamily="34" charset="0"/>
            </a:endParaRPr>
          </a:p>
          <a:p>
            <a:pPr>
              <a:buNone/>
            </a:pPr>
            <a:r>
              <a:rPr lang="ru-RU" b="1" dirty="0" smtClean="0">
                <a:latin typeface="Arial Black" pitchFamily="34" charset="0"/>
              </a:rPr>
              <a:t>Служба в танковом батальоне воинской части 31612</a:t>
            </a:r>
            <a:endParaRPr lang="ru-RU" dirty="0" smtClean="0">
              <a:latin typeface="Arial Black" pitchFamily="34" charset="0"/>
            </a:endParaRPr>
          </a:p>
          <a:p>
            <a:pPr>
              <a:buNone/>
            </a:pPr>
            <a:r>
              <a:rPr lang="ru-RU" b="1" dirty="0" smtClean="0">
                <a:latin typeface="Arial Black" pitchFamily="34" charset="0"/>
              </a:rPr>
              <a:t>отец учащегося 5А класса Смородина Алексея</a:t>
            </a:r>
            <a:endParaRPr lang="ru-RU" dirty="0" smtClean="0">
              <a:latin typeface="Arial Black" pitchFamily="34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5486400"/>
            <a:ext cx="8305800" cy="806450"/>
          </a:xfrm>
        </p:spPr>
        <p:txBody>
          <a:bodyPr>
            <a:normAutofit fontScale="90000"/>
          </a:bodyPr>
          <a:lstStyle/>
          <a:p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Пополнение экспонатов в фонд Уголка Боевой и Трудовой Славы «Возрождение</a:t>
            </a: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</a:rPr>
              <a:t>»</a:t>
            </a:r>
            <a:endParaRPr lang="ru-RU" sz="2400" dirty="0"/>
          </a:p>
        </p:txBody>
      </p:sp>
      <p:pic>
        <p:nvPicPr>
          <p:cNvPr id="7" name="Содержимое 6" descr="H:\Рабочий стол\2014-2015\музей\музей203-2014\смотр  уголка боевой славы\военная форма герасимчук станислав леонидович.jpg"/>
          <p:cNvPicPr>
            <a:picLocks noGrp="1"/>
          </p:cNvPicPr>
          <p:nvPr>
            <p:ph sz="quarter" idx="2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85800" y="381000"/>
            <a:ext cx="3483033" cy="26101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8200" y="457200"/>
            <a:ext cx="4041775" cy="4525963"/>
          </a:xfrm>
        </p:spPr>
        <p:txBody>
          <a:bodyPr/>
          <a:lstStyle/>
          <a:p>
            <a:pPr>
              <a:buNone/>
            </a:pPr>
            <a:r>
              <a:rPr lang="ru-RU" b="1" dirty="0" smtClean="0"/>
              <a:t>Военная форма и боевые награды </a:t>
            </a:r>
            <a:endParaRPr lang="ru-RU" dirty="0" smtClean="0"/>
          </a:p>
          <a:p>
            <a:pPr>
              <a:buNone/>
            </a:pPr>
            <a:r>
              <a:rPr lang="ru-RU" b="1" dirty="0" smtClean="0"/>
              <a:t>Герасимчук Станислава Леонидовича-</a:t>
            </a:r>
            <a:endParaRPr lang="ru-RU" dirty="0" smtClean="0"/>
          </a:p>
          <a:p>
            <a:pPr>
              <a:buNone/>
            </a:pPr>
            <a:r>
              <a:rPr lang="ru-RU" b="1" dirty="0" smtClean="0"/>
              <a:t>отец учащейся 7А класса Герасимчук </a:t>
            </a:r>
            <a:r>
              <a:rPr lang="ru-RU" b="1" dirty="0" err="1" smtClean="0"/>
              <a:t>Габриеллы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 </a:t>
            </a:r>
          </a:p>
          <a:p>
            <a:endParaRPr lang="ru-RU" dirty="0"/>
          </a:p>
        </p:txBody>
      </p:sp>
      <p:pic>
        <p:nvPicPr>
          <p:cNvPr id="8" name="Рисунок 7" descr="H:\Рабочий стол\2014-2015\музей\музей203-2014\смотр  уголка боевой славы\боевые заслуги герасимчук станислава леонидовича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105400" y="3200400"/>
            <a:ext cx="2895600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H:\Рабочий стол\2014-2015\музей\музей203-2014\смотр  уголка боевой славы\IMG_1462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838200" y="3276600"/>
            <a:ext cx="2667000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52400"/>
            <a:ext cx="8686800" cy="8382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400" b="1" dirty="0">
                <a:latin typeface="Arial Black" pitchFamily="34" charset="0"/>
              </a:rPr>
              <a:t>Социальный проект «Скажем войне: « нет!» </a:t>
            </a:r>
            <a:r>
              <a:rPr lang="ru-RU" sz="2400" dirty="0" smtClean="0">
                <a:solidFill>
                  <a:srgbClr val="FF0000"/>
                </a:solidFill>
                <a:latin typeface="Arial Black" pitchFamily="34" charset="0"/>
              </a:rPr>
              <a:t>Изготовление Поздравительной открытки  ветеранам </a:t>
            </a:r>
            <a:r>
              <a:rPr lang="ru-RU" sz="2400" dirty="0" err="1" smtClean="0">
                <a:solidFill>
                  <a:srgbClr val="FF0000"/>
                </a:solidFill>
                <a:latin typeface="Arial Black" pitchFamily="34" charset="0"/>
              </a:rPr>
              <a:t>вов</a:t>
            </a:r>
            <a:endParaRPr lang="ru-RU" sz="2400" dirty="0">
              <a:solidFill>
                <a:srgbClr val="FF0000"/>
              </a:solidFill>
              <a:latin typeface="Arial Black" pitchFamily="34" charset="0"/>
            </a:endParaRPr>
          </a:p>
        </p:txBody>
      </p:sp>
      <p:pic>
        <p:nvPicPr>
          <p:cNvPr id="57346" name="Picture 2" descr="H:\Рабочий стол\2014-2015\социальное проектирование\3б,3в\2 полугодие 3В\20.04.15-поздравительная открытка  ветерану\IMG_742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609228" y="1524000"/>
            <a:ext cx="3932028" cy="2209800"/>
          </a:xfrm>
          <a:prstGeom prst="rect">
            <a:avLst/>
          </a:prstGeom>
          <a:noFill/>
        </p:spPr>
      </p:pic>
      <p:pic>
        <p:nvPicPr>
          <p:cNvPr id="5" name="Picture 2" descr="H:\Рабочий стол\2014-2015\социальное проектирование\3б,3в\2 полугодие 3В\20.04.15-поздравительная открытка  ветерану\IMG_7410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09600" y="4267200"/>
            <a:ext cx="3581400" cy="2012747"/>
          </a:xfrm>
          <a:prstGeom prst="rect">
            <a:avLst/>
          </a:prstGeom>
          <a:noFill/>
        </p:spPr>
      </p:pic>
      <p:pic>
        <p:nvPicPr>
          <p:cNvPr id="6" name="Picture 3" descr="H:\Рабочий стол\2014-2015\социальное проектирование\3б,3в\2 полугодие 3В\20.04.15-поздравительная открытка  ветерану\IMG_7424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876800" y="4267200"/>
            <a:ext cx="3505200" cy="196992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4283094164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</p:spPr>
        <p:txBody>
          <a:bodyPr>
            <a:normAutofit fontScale="90000"/>
          </a:bodyPr>
          <a:lstStyle/>
          <a:p>
            <a:r>
              <a:rPr lang="ru-RU" sz="2200" b="1" dirty="0">
                <a:solidFill>
                  <a:srgbClr val="FF0000"/>
                </a:solidFill>
                <a:latin typeface="Arial Black" pitchFamily="34" charset="0"/>
                <a:cs typeface="Aharoni" panose="02010803020104030203" pitchFamily="2" charset="-79"/>
              </a:rPr>
              <a:t>Социальный проект «Скажем войне: « нет!» </a:t>
            </a:r>
            <a:br>
              <a:rPr lang="ru-RU" sz="2200" b="1" dirty="0">
                <a:solidFill>
                  <a:srgbClr val="FF0000"/>
                </a:solidFill>
                <a:latin typeface="Arial Black" pitchFamily="34" charset="0"/>
                <a:cs typeface="Aharoni" panose="02010803020104030203" pitchFamily="2" charset="-79"/>
              </a:rPr>
            </a:br>
            <a:r>
              <a:rPr lang="ru-RU" sz="2200" b="1" dirty="0" smtClean="0">
                <a:solidFill>
                  <a:srgbClr val="FF0000"/>
                </a:solidFill>
                <a:cs typeface="Aharoni" panose="02010803020104030203" pitchFamily="2" charset="-79"/>
              </a:rPr>
              <a:t>Пополнение фонда музея видеопродукцией</a:t>
            </a:r>
            <a:r>
              <a:rPr lang="ru-RU" b="1" dirty="0" smtClean="0">
                <a:solidFill>
                  <a:srgbClr val="FF0000"/>
                </a:solidFill>
                <a:cs typeface="Aharoni" panose="02010803020104030203" pitchFamily="2" charset="-79"/>
              </a:rPr>
              <a:t> </a:t>
            </a:r>
            <a:endParaRPr lang="ru-RU" b="1" dirty="0">
              <a:solidFill>
                <a:srgbClr val="FF0000"/>
              </a:solidFill>
              <a:cs typeface="Aharoni" panose="02010803020104030203" pitchFamily="2" charset="-79"/>
            </a:endParaRPr>
          </a:p>
        </p:txBody>
      </p:sp>
      <p:pic>
        <p:nvPicPr>
          <p:cNvPr id="21506" name="Picture 2" descr="H:\Рабочий стол\2014-2015\социальное проектирование\3б,3в\2 полугодие  3б\IMG_618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85800" y="1447800"/>
            <a:ext cx="3394472" cy="4525962"/>
          </a:xfrm>
          <a:prstGeom prst="rect">
            <a:avLst/>
          </a:prstGeom>
          <a:noFill/>
        </p:spPr>
      </p:pic>
      <p:pic>
        <p:nvPicPr>
          <p:cNvPr id="6" name="Picture 2" descr="H:\Рабочий стол\2014-2015\социальное проектирование\3б,3в\2 полугодие  3б\IMG_6199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572000" y="2286000"/>
            <a:ext cx="4347631" cy="32607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45720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Работа с будущими музейными волонтерами</a:t>
            </a:r>
            <a:endParaRPr lang="ru-RU" b="1" dirty="0"/>
          </a:p>
        </p:txBody>
      </p:sp>
      <p:pic>
        <p:nvPicPr>
          <p:cNvPr id="23554" name="Picture 2" descr="H:\Рабочий стол\2014-2015\социальное проектирование\3б,3в\4 АНКЕТЫ\IMG_575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33400" y="1600200"/>
            <a:ext cx="4205816" cy="3154362"/>
          </a:xfrm>
          <a:prstGeom prst="rect">
            <a:avLst/>
          </a:prstGeom>
          <a:noFill/>
        </p:spPr>
      </p:pic>
      <p:pic>
        <p:nvPicPr>
          <p:cNvPr id="5" name="Picture 2" descr="H:\Рабочий стол\2014-2015\социальное проектирование\3б,3в\4 АНКЕТЫ\IMG_5749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876800" y="3581400"/>
            <a:ext cx="3738033" cy="2803525"/>
          </a:xfrm>
          <a:prstGeom prst="rect">
            <a:avLst/>
          </a:prstGeom>
          <a:noFill/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029200" y="1600200"/>
            <a:ext cx="3385502" cy="13817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3" descr="H:\Рабочий стол\2014-2015\социальное проектирование\3б,3в\4 АНКЕТЫ\IMG_5753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1600200" y="4953000"/>
            <a:ext cx="2315633" cy="17367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686800" cy="838200"/>
          </a:xfrm>
        </p:spPr>
        <p:txBody>
          <a:bodyPr>
            <a:noAutofit/>
          </a:bodyPr>
          <a:lstStyle/>
          <a:p>
            <a:pPr algn="ctr"/>
            <a:r>
              <a:rPr lang="ru-RU" sz="2400" dirty="0" smtClean="0">
                <a:solidFill>
                  <a:srgbClr val="7030A0"/>
                </a:solidFill>
                <a:latin typeface="Arial Black" pitchFamily="34" charset="0"/>
              </a:rPr>
              <a:t>Пополнение уголка боевой и трудовой славы  печатной продукцией </a:t>
            </a:r>
            <a:br>
              <a:rPr lang="ru-RU" sz="2400" dirty="0" smtClean="0">
                <a:solidFill>
                  <a:srgbClr val="7030A0"/>
                </a:solidFill>
                <a:latin typeface="Arial Black" pitchFamily="34" charset="0"/>
              </a:rPr>
            </a:br>
            <a:r>
              <a:rPr lang="ru-RU" sz="2400" dirty="0" smtClean="0">
                <a:solidFill>
                  <a:srgbClr val="7030A0"/>
                </a:solidFill>
                <a:latin typeface="Arial Black" pitchFamily="34" charset="0"/>
              </a:rPr>
              <a:t>(КРУЖОК «</a:t>
            </a:r>
            <a:r>
              <a:rPr lang="ru-RU" sz="2400" dirty="0" err="1" smtClean="0">
                <a:solidFill>
                  <a:srgbClr val="7030A0"/>
                </a:solidFill>
                <a:latin typeface="Arial Black" pitchFamily="34" charset="0"/>
              </a:rPr>
              <a:t>жУРНАЛИСТИКА</a:t>
            </a:r>
            <a:r>
              <a:rPr lang="ru-RU" sz="2400" dirty="0" smtClean="0">
                <a:solidFill>
                  <a:srgbClr val="7030A0"/>
                </a:solidFill>
                <a:latin typeface="Arial Black" pitchFamily="34" charset="0"/>
              </a:rPr>
              <a:t>»)</a:t>
            </a:r>
            <a:endParaRPr lang="ru-RU" sz="2400" dirty="0">
              <a:solidFill>
                <a:srgbClr val="7030A0"/>
              </a:solidFill>
              <a:latin typeface="Arial Black" pitchFamily="34" charset="0"/>
            </a:endParaRPr>
          </a:p>
        </p:txBody>
      </p:sp>
      <p:pic>
        <p:nvPicPr>
          <p:cNvPr id="7" name="Picture 2" descr="H:\Рабочий стол\2014-2015\музей\музей203-2014\книга о ВОВ\книга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124200" y="1676400"/>
            <a:ext cx="3056592" cy="2292444"/>
          </a:xfrm>
          <a:prstGeom prst="rect">
            <a:avLst/>
          </a:prstGeom>
          <a:noFill/>
        </p:spPr>
      </p:pic>
      <p:pic>
        <p:nvPicPr>
          <p:cNvPr id="27652" name="Picture 4" descr="H:\Рабочий стол\2014-2015\музей\музей203-2014\книга о ВОВ\Слайд3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85800" y="3048000"/>
            <a:ext cx="2235199" cy="1676400"/>
          </a:xfrm>
          <a:prstGeom prst="rect">
            <a:avLst/>
          </a:prstGeom>
          <a:noFill/>
        </p:spPr>
      </p:pic>
      <p:pic>
        <p:nvPicPr>
          <p:cNvPr id="9" name="Picture 3" descr="H:\Рабочий стол\2014-2015\музей\музей203-2014\книга о ВОВ\Слайд2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28600" y="1219200"/>
            <a:ext cx="2362200" cy="1771650"/>
          </a:xfrm>
          <a:prstGeom prst="rect">
            <a:avLst/>
          </a:prstGeom>
          <a:noFill/>
        </p:spPr>
      </p:pic>
      <p:pic>
        <p:nvPicPr>
          <p:cNvPr id="27653" name="Picture 5" descr="H:\Рабочий стол\2014-2015\музей\музей203-2014\книга о ВОВ\Слайд4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133600" y="4876800"/>
            <a:ext cx="2438400" cy="1828800"/>
          </a:xfrm>
          <a:prstGeom prst="rect">
            <a:avLst/>
          </a:prstGeom>
          <a:noFill/>
        </p:spPr>
      </p:pic>
      <p:pic>
        <p:nvPicPr>
          <p:cNvPr id="27654" name="Picture 6" descr="H:\Рабочий стол\2014-2015\музей\музей203-2014\книга о ВОВ\Слайд5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6604000" y="1295400"/>
            <a:ext cx="2235200" cy="1676400"/>
          </a:xfrm>
          <a:prstGeom prst="rect">
            <a:avLst/>
          </a:prstGeom>
          <a:noFill/>
        </p:spPr>
      </p:pic>
      <p:pic>
        <p:nvPicPr>
          <p:cNvPr id="27655" name="Picture 7" descr="H:\Рабочий стол\2014-2015\музей\музей203-2014\книга о ВОВ\Слайд6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6248400" y="3048000"/>
            <a:ext cx="2336800" cy="1752600"/>
          </a:xfrm>
          <a:prstGeom prst="rect">
            <a:avLst/>
          </a:prstGeom>
          <a:noFill/>
        </p:spPr>
      </p:pic>
      <p:pic>
        <p:nvPicPr>
          <p:cNvPr id="27656" name="Picture 8" descr="H:\Рабочий стол\2014-2015\музей\музей203-2014\книга о ВОВ\Слайд7.JPG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4876800" y="4876800"/>
            <a:ext cx="2362200" cy="17716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2000" y="228600"/>
            <a:ext cx="8229600" cy="5562600"/>
          </a:xfrm>
        </p:spPr>
        <p:txBody>
          <a:bodyPr>
            <a:noAutofit/>
          </a:bodyPr>
          <a:lstStyle/>
          <a:p>
            <a:r>
              <a:rPr lang="ru-RU" sz="4800" b="1" dirty="0" smtClean="0">
                <a:solidFill>
                  <a:schemeClr val="accent3">
                    <a:lumMod val="50000"/>
                  </a:schemeClr>
                </a:solidFill>
              </a:rPr>
              <a:t>Пополнение фотоматериалов  в фонд музея . Экспозиция </a:t>
            </a:r>
            <a:br>
              <a:rPr lang="ru-RU" sz="4800" b="1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sz="4800" b="1" dirty="0" smtClean="0">
                <a:solidFill>
                  <a:srgbClr val="FF0000"/>
                </a:solidFill>
              </a:rPr>
              <a:t>«Есть такая профессия родину защищать.</a:t>
            </a:r>
            <a:br>
              <a:rPr lang="ru-RU" sz="4800" b="1" dirty="0" smtClean="0">
                <a:solidFill>
                  <a:srgbClr val="FF0000"/>
                </a:solidFill>
              </a:rPr>
            </a:br>
            <a:r>
              <a:rPr lang="ru-RU" sz="4800" b="1" dirty="0" smtClean="0">
                <a:solidFill>
                  <a:srgbClr val="FF0000"/>
                </a:solidFill>
              </a:rPr>
              <a:t>Выпускники  на  защите  отечества».</a:t>
            </a:r>
            <a:endParaRPr lang="ru-RU" sz="4800" b="1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228600"/>
            <a:ext cx="8686800" cy="1069848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Есть такая профессия родину защищать.</a:t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>Выпускники  на  защите  отечества.</a:t>
            </a:r>
            <a:endParaRPr lang="ru-RU" b="1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5029200"/>
          </a:xfrm>
        </p:spPr>
        <p:txBody>
          <a:bodyPr>
            <a:normAutofit fontScale="92500" lnSpcReduction="20000"/>
          </a:bodyPr>
          <a:lstStyle/>
          <a:p>
            <a:pPr algn="ctr">
              <a:buNone/>
            </a:pPr>
            <a:endParaRPr lang="ru-RU" b="1" dirty="0" smtClean="0">
              <a:latin typeface="Arial Black" pitchFamily="34" charset="0"/>
            </a:endParaRPr>
          </a:p>
          <a:p>
            <a:pPr algn="ctr">
              <a:buNone/>
            </a:pPr>
            <a:endParaRPr lang="ru-RU" b="1" dirty="0" smtClean="0">
              <a:latin typeface="Arial Black" pitchFamily="34" charset="0"/>
            </a:endParaRPr>
          </a:p>
          <a:p>
            <a:pPr algn="ctr">
              <a:buNone/>
            </a:pPr>
            <a:endParaRPr lang="ru-RU" b="1" dirty="0" smtClean="0">
              <a:latin typeface="Arial Black" pitchFamily="34" charset="0"/>
            </a:endParaRPr>
          </a:p>
          <a:p>
            <a:pPr algn="ctr">
              <a:buNone/>
            </a:pPr>
            <a:endParaRPr lang="ru-RU" b="1" dirty="0" smtClean="0">
              <a:latin typeface="Arial Black" pitchFamily="34" charset="0"/>
            </a:endParaRPr>
          </a:p>
          <a:p>
            <a:pPr algn="ctr">
              <a:buNone/>
            </a:pPr>
            <a:endParaRPr lang="ru-RU" b="1" dirty="0" smtClean="0">
              <a:latin typeface="Arial Black" pitchFamily="34" charset="0"/>
            </a:endParaRPr>
          </a:p>
          <a:p>
            <a:pPr algn="ctr">
              <a:buNone/>
            </a:pPr>
            <a:endParaRPr lang="ru-RU" sz="2400" b="1" dirty="0" smtClean="0">
              <a:latin typeface="Arial Black" pitchFamily="34" charset="0"/>
            </a:endParaRPr>
          </a:p>
          <a:p>
            <a:pPr algn="ctr">
              <a:buNone/>
            </a:pPr>
            <a:endParaRPr lang="ru-RU" sz="2400" b="1" dirty="0" smtClean="0">
              <a:latin typeface="Arial Black" pitchFamily="34" charset="0"/>
            </a:endParaRPr>
          </a:p>
          <a:p>
            <a:pPr algn="ctr">
              <a:buNone/>
            </a:pPr>
            <a:endParaRPr lang="ru-RU" sz="2400" b="1" dirty="0" smtClean="0">
              <a:latin typeface="Arial Black" pitchFamily="34" charset="0"/>
            </a:endParaRPr>
          </a:p>
          <a:p>
            <a:pPr algn="ctr">
              <a:buNone/>
            </a:pPr>
            <a:r>
              <a:rPr lang="ru-RU" sz="2400" b="1" dirty="0" err="1" smtClean="0">
                <a:latin typeface="Arial Black" pitchFamily="34" charset="0"/>
              </a:rPr>
              <a:t>Шаемов</a:t>
            </a:r>
            <a:r>
              <a:rPr lang="ru-RU" sz="2400" b="1" dirty="0" smtClean="0">
                <a:latin typeface="Arial Black" pitchFamily="34" charset="0"/>
              </a:rPr>
              <a:t>  </a:t>
            </a:r>
            <a:r>
              <a:rPr lang="ru-RU" sz="2400" b="1" dirty="0" err="1" smtClean="0">
                <a:latin typeface="Arial Black" pitchFamily="34" charset="0"/>
              </a:rPr>
              <a:t>Ренат</a:t>
            </a:r>
            <a:r>
              <a:rPr lang="ru-RU" sz="2400" b="1" dirty="0" smtClean="0">
                <a:latin typeface="Arial Black" pitchFamily="34" charset="0"/>
              </a:rPr>
              <a:t> </a:t>
            </a:r>
          </a:p>
          <a:p>
            <a:pPr algn="ctr">
              <a:buNone/>
            </a:pPr>
            <a:r>
              <a:rPr lang="ru-RU" sz="2400" b="1" dirty="0" smtClean="0"/>
              <a:t>выпускник  2010 года</a:t>
            </a:r>
          </a:p>
          <a:p>
            <a:pPr algn="ctr">
              <a:buNone/>
            </a:pPr>
            <a:r>
              <a:rPr lang="ru-RU" sz="2400" b="1" dirty="0" smtClean="0"/>
              <a:t>МБОУ «СШ№23 с УИИЯ»</a:t>
            </a:r>
          </a:p>
          <a:p>
            <a:pPr algn="ctr">
              <a:buNone/>
            </a:pPr>
            <a:r>
              <a:rPr lang="ru-RU" sz="2400" b="1" dirty="0" smtClean="0">
                <a:latin typeface="Arial Black" pitchFamily="34" charset="0"/>
              </a:rPr>
              <a:t>Походил службу  в </a:t>
            </a:r>
          </a:p>
          <a:p>
            <a:pPr algn="ctr">
              <a:buNone/>
            </a:pPr>
            <a:r>
              <a:rPr lang="ru-RU" sz="2400" b="1" dirty="0" smtClean="0">
                <a:latin typeface="Arial Black" pitchFamily="34" charset="0"/>
              </a:rPr>
              <a:t>войсках связи </a:t>
            </a:r>
            <a:endParaRPr lang="ru-RU" sz="2400" b="1" dirty="0">
              <a:latin typeface="Arial Black" pitchFamily="34" charset="0"/>
            </a:endParaRPr>
          </a:p>
        </p:txBody>
      </p:sp>
      <p:pic>
        <p:nvPicPr>
          <p:cNvPr id="5" name="Содержимое 4" descr="C:\Documents and Settings\Педагог-организатор\Мои документы\Мои рисунки\Изображение\Изображение 204.jpg"/>
          <p:cNvPicPr>
            <a:picLocks noGrp="1"/>
          </p:cNvPicPr>
          <p:nvPr>
            <p:ph sz="half"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33400" y="1752600"/>
            <a:ext cx="3733800" cy="451059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6" name="Рисунок 5" descr="C:\Documents and Settings\Педагог-организатор\Мои документы\Мои рисунки\Изображение\Изображение 204.jpg"/>
          <p:cNvPicPr/>
          <p:nvPr/>
        </p:nvPicPr>
        <p:blipFill>
          <a:blip r:embed="rId4" cstate="email"/>
          <a:srcRect r="-4543"/>
          <a:stretch>
            <a:fillRect/>
          </a:stretch>
        </p:blipFill>
        <p:spPr bwMode="auto">
          <a:xfrm>
            <a:off x="5791200" y="1752600"/>
            <a:ext cx="1981200" cy="25146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Есть такая профессия родину защищать.</a:t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>Выпускники  на  защите  отечества.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57800" y="2057400"/>
            <a:ext cx="3505200" cy="4267200"/>
          </a:xfrm>
          <a:solidFill>
            <a:schemeClr val="bg2">
              <a:lumMod val="90000"/>
            </a:schemeClr>
          </a:solidFill>
        </p:spPr>
        <p:txBody>
          <a:bodyPr>
            <a:normAutofit fontScale="92500"/>
          </a:bodyPr>
          <a:lstStyle/>
          <a:p>
            <a:pPr algn="ctr">
              <a:buNone/>
            </a:pPr>
            <a:r>
              <a:rPr lang="ru-RU" b="1" dirty="0" smtClean="0">
                <a:latin typeface="Arial Black" pitchFamily="34" charset="0"/>
              </a:rPr>
              <a:t>Подгорных Иван</a:t>
            </a:r>
          </a:p>
          <a:p>
            <a:pPr algn="ctr">
              <a:buNone/>
            </a:pPr>
            <a:r>
              <a:rPr lang="ru-RU" sz="2400" b="1" dirty="0" smtClean="0">
                <a:latin typeface="Arial Black" pitchFamily="34" charset="0"/>
              </a:rPr>
              <a:t>выпускник </a:t>
            </a:r>
          </a:p>
          <a:p>
            <a:pPr algn="ctr">
              <a:buNone/>
            </a:pPr>
            <a:r>
              <a:rPr lang="ru-RU" sz="2400" b="1" dirty="0" smtClean="0">
                <a:latin typeface="Arial Black" pitchFamily="34" charset="0"/>
              </a:rPr>
              <a:t>2009 года</a:t>
            </a:r>
          </a:p>
          <a:p>
            <a:pPr algn="ctr">
              <a:buNone/>
            </a:pPr>
            <a:r>
              <a:rPr lang="ru-RU" sz="2200" b="1" dirty="0" smtClean="0">
                <a:latin typeface="+mj-lt"/>
              </a:rPr>
              <a:t>МБОУ «СШ№23 с УИИЯ».</a:t>
            </a:r>
          </a:p>
          <a:p>
            <a:pPr algn="ctr">
              <a:buNone/>
            </a:pPr>
            <a:r>
              <a:rPr lang="ru-RU" sz="2200" b="1" dirty="0" smtClean="0">
                <a:latin typeface="+mj-lt"/>
              </a:rPr>
              <a:t>В 2012-2013 году  </a:t>
            </a:r>
          </a:p>
          <a:p>
            <a:pPr algn="ctr">
              <a:buNone/>
            </a:pPr>
            <a:r>
              <a:rPr lang="ru-RU" sz="2200" b="1" dirty="0" smtClean="0">
                <a:latin typeface="+mj-lt"/>
              </a:rPr>
              <a:t>проходил службу в Ракетных войсках стратегического назначения </a:t>
            </a:r>
          </a:p>
          <a:p>
            <a:pPr algn="ctr">
              <a:buNone/>
            </a:pPr>
            <a:r>
              <a:rPr lang="ru-RU" sz="2200" b="1" dirty="0" smtClean="0">
                <a:latin typeface="+mj-lt"/>
              </a:rPr>
              <a:t>РВМС г.ЯСНЫЙ  </a:t>
            </a:r>
          </a:p>
          <a:p>
            <a:pPr algn="ctr">
              <a:buNone/>
            </a:pPr>
            <a:r>
              <a:rPr lang="ru-RU" sz="2200" b="1" dirty="0" smtClean="0">
                <a:latin typeface="+mj-lt"/>
              </a:rPr>
              <a:t>Оренбургской области  </a:t>
            </a:r>
          </a:p>
          <a:p>
            <a:pPr algn="ctr">
              <a:buNone/>
            </a:pPr>
            <a:r>
              <a:rPr lang="ru-RU" sz="2200" b="1" dirty="0" smtClean="0">
                <a:latin typeface="+mj-lt"/>
              </a:rPr>
              <a:t>ЗАТО  </a:t>
            </a:r>
            <a:r>
              <a:rPr lang="ru-RU" sz="2200" b="1" dirty="0" err="1" smtClean="0">
                <a:latin typeface="+mj-lt"/>
              </a:rPr>
              <a:t>Комаровский</a:t>
            </a:r>
            <a:endParaRPr lang="ru-RU" sz="2200" b="1" dirty="0" smtClean="0">
              <a:latin typeface="+mj-lt"/>
            </a:endParaRPr>
          </a:p>
        </p:txBody>
      </p:sp>
      <p:pic>
        <p:nvPicPr>
          <p:cNvPr id="5" name="Picture 2" descr="H:\Рабочий стол\2015-2016\музей\выпускники на защите отечества\подгорных иван сергеевич\DSC00939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81000" y="1828800"/>
            <a:ext cx="2717800" cy="203835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Picture 2" descr="H:\Рабочий стол\2015-2016\музей\выпускники на защите отечества\подгорных иван сергеевич\апрель 2013-на полигоне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981200" y="4191000"/>
            <a:ext cx="2933700" cy="2200275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686800" cy="1143000"/>
          </a:xfrm>
        </p:spPr>
        <p:txBody>
          <a:bodyPr>
            <a:noAutofit/>
          </a:bodyPr>
          <a:lstStyle/>
          <a:p>
            <a:r>
              <a:rPr lang="ru-RU" sz="2800" b="1" dirty="0" smtClean="0"/>
              <a:t>Экскурсия учащихся 4А класса в </a:t>
            </a:r>
            <a:r>
              <a:rPr lang="ru-RU" sz="2800" b="1" dirty="0" err="1" smtClean="0"/>
              <a:t>Нижневартовский</a:t>
            </a:r>
            <a:r>
              <a:rPr lang="ru-RU" sz="2800" b="1" dirty="0" smtClean="0"/>
              <a:t> музей Совета ветеранов</a:t>
            </a:r>
            <a:endParaRPr lang="ru-RU" sz="2800" b="1" dirty="0"/>
          </a:p>
        </p:txBody>
      </p:sp>
      <p:pic>
        <p:nvPicPr>
          <p:cNvPr id="4" name="Содержимое 3" descr="H:\Рабочий стол\2014-2015\социальное проектирование\2 полугодие\музей совета ветеранов -26.02.15\IMG_6285.jpg"/>
          <p:cNvPicPr>
            <a:picLocks noGrp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 bwMode="auto">
          <a:xfrm>
            <a:off x="1295400" y="1524001"/>
            <a:ext cx="6477000" cy="502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533400"/>
            <a:ext cx="8229600" cy="5715000"/>
          </a:xfrm>
        </p:spPr>
        <p:txBody>
          <a:bodyPr>
            <a:noAutofit/>
          </a:bodyPr>
          <a:lstStyle/>
          <a:p>
            <a:r>
              <a:rPr lang="ru-RU" sz="5400" b="1" dirty="0" smtClean="0">
                <a:solidFill>
                  <a:schemeClr val="accent3">
                    <a:lumMod val="50000"/>
                  </a:schemeClr>
                </a:solidFill>
              </a:rPr>
              <a:t>Пополнение фонда музея  фотоматериалами. Экспозиция </a:t>
            </a:r>
            <a:br>
              <a:rPr lang="ru-RU" sz="5400" b="1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sz="5400" b="1" dirty="0" smtClean="0">
                <a:solidFill>
                  <a:schemeClr val="accent3">
                    <a:lumMod val="50000"/>
                  </a:schemeClr>
                </a:solidFill>
              </a:rPr>
              <a:t>«они знали что такое честь, достоинство и совесть»</a:t>
            </a:r>
            <a:endParaRPr lang="ru-RU" sz="5400" b="1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90600" y="762000"/>
            <a:ext cx="7772400" cy="1470025"/>
          </a:xfrm>
        </p:spPr>
        <p:txBody>
          <a:bodyPr>
            <a:noAutofit/>
          </a:bodyPr>
          <a:lstStyle/>
          <a:p>
            <a:r>
              <a:rPr lang="ru-RU" sz="4000" b="1" dirty="0" smtClean="0">
                <a:solidFill>
                  <a:schemeClr val="accent3">
                    <a:lumMod val="75000"/>
                  </a:schemeClr>
                </a:solidFill>
                <a:latin typeface="Arial Black" pitchFamily="34" charset="0"/>
              </a:rPr>
              <a:t>фотоматериалы, представленные учащейся 3В класса</a:t>
            </a:r>
            <a:br>
              <a:rPr lang="ru-RU" sz="4000" b="1" dirty="0" smtClean="0">
                <a:solidFill>
                  <a:schemeClr val="accent3">
                    <a:lumMod val="75000"/>
                  </a:schemeClr>
                </a:solidFill>
                <a:latin typeface="Arial Black" pitchFamily="34" charset="0"/>
              </a:rPr>
            </a:br>
            <a:r>
              <a:rPr lang="ru-RU" sz="4000" b="1" dirty="0" smtClean="0">
                <a:solidFill>
                  <a:schemeClr val="accent3">
                    <a:lumMod val="75000"/>
                  </a:schemeClr>
                </a:solidFill>
                <a:latin typeface="Arial Black" pitchFamily="34" charset="0"/>
              </a:rPr>
              <a:t> Тур Викторией о дедушке </a:t>
            </a:r>
            <a:r>
              <a:rPr lang="ru-RU" sz="4000" b="1" dirty="0" smtClean="0">
                <a:solidFill>
                  <a:schemeClr val="accent3">
                    <a:lumMod val="75000"/>
                  </a:schemeClr>
                </a:solidFill>
                <a:latin typeface="Arial Black" pitchFamily="34" charset="0"/>
                <a:cs typeface="Times New Roman" panose="02020603050405020304" pitchFamily="18" charset="0"/>
              </a:rPr>
              <a:t>Кондратьеве Федоре Федоровиче</a:t>
            </a:r>
            <a:r>
              <a:rPr lang="ru-RU" sz="4000" b="1" dirty="0" smtClean="0">
                <a:solidFill>
                  <a:schemeClr val="accent3">
                    <a:lumMod val="75000"/>
                  </a:schemeClr>
                </a:solidFill>
                <a:latin typeface="Arial Black" pitchFamily="34" charset="0"/>
              </a:rPr>
              <a:t>, служившем в Афганистане</a:t>
            </a:r>
            <a:r>
              <a:rPr lang="ru-RU" sz="4000" b="1" dirty="0" smtClean="0">
                <a:solidFill>
                  <a:schemeClr val="accent3">
                    <a:lumMod val="75000"/>
                  </a:schemeClr>
                </a:solidFill>
                <a:latin typeface="Arial Black" pitchFamily="34" charset="0"/>
                <a:cs typeface="Times New Roman" panose="02020603050405020304" pitchFamily="18" charset="0"/>
              </a:rPr>
              <a:t>.</a:t>
            </a:r>
            <a:endParaRPr lang="ru-RU" sz="4000" b="1" dirty="0">
              <a:solidFill>
                <a:schemeClr val="accent3">
                  <a:lumMod val="75000"/>
                </a:schemeClr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31" name="Rectangle 11"/>
          <p:cNvSpPr>
            <a:spLocks noGrp="1" noChangeArrowheads="1"/>
          </p:cNvSpPr>
          <p:nvPr>
            <p:ph idx="1"/>
          </p:nvPr>
        </p:nvSpPr>
        <p:spPr>
          <a:xfrm>
            <a:off x="533400" y="228600"/>
            <a:ext cx="7924800" cy="1752600"/>
          </a:xfrm>
        </p:spPr>
        <p:txBody>
          <a:bodyPr>
            <a:normAutofit fontScale="55000" lnSpcReduction="20000"/>
          </a:bodyPr>
          <a:lstStyle/>
          <a:p>
            <a:pPr marL="0" indent="0" algn="ctr">
              <a:buNone/>
            </a:pPr>
            <a:r>
              <a:rPr lang="ru-RU" sz="3200" dirty="0" smtClean="0"/>
              <a:t>            </a:t>
            </a:r>
            <a:r>
              <a:rPr lang="ru-RU" sz="3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Кондратьев </a:t>
            </a:r>
            <a:r>
              <a:rPr lang="ru-RU" sz="3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Федор </a:t>
            </a:r>
            <a:r>
              <a:rPr lang="ru-RU" sz="3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Федорович.</a:t>
            </a:r>
          </a:p>
          <a:p>
            <a:pPr marL="0" indent="0" algn="ctr">
              <a:buNone/>
            </a:pP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sz="3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Родился в 1963 году в Красноярском крае.  В 1967 вся семья переехала в Тобольск (поселок </a:t>
            </a:r>
            <a:r>
              <a:rPr lang="ru-RU" sz="32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Алябьево</a:t>
            </a:r>
            <a:r>
              <a:rPr lang="ru-RU" sz="3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), и уже через  6 лет они жили в поселке Высокий, Нижневартовского района. </a:t>
            </a:r>
          </a:p>
          <a:p>
            <a:pPr marL="0" indent="0" algn="ctr">
              <a:buNone/>
            </a:pPr>
            <a:r>
              <a:rPr lang="ru-RU" sz="3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Оттуда его 18-и летним призывником забрали в армию (1981г).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ru-RU" sz="3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Солдаты успели пройти только учебку: меньше чем через год все они были отправлены </a:t>
            </a:r>
            <a:r>
              <a:rPr lang="ru-RU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Афганистан. 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33400" y="2667000"/>
            <a:ext cx="2310600" cy="32004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flipH="1">
            <a:off x="6096000" y="2514600"/>
            <a:ext cx="2590800" cy="336484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6" name="Объект 2"/>
          <p:cNvSpPr txBox="1">
            <a:spLocks/>
          </p:cNvSpPr>
          <p:nvPr/>
        </p:nvSpPr>
        <p:spPr>
          <a:xfrm>
            <a:off x="3200400" y="2514600"/>
            <a:ext cx="2667000" cy="4038601"/>
          </a:xfrm>
          <a:prstGeom prst="rect">
            <a:avLst/>
          </a:prstGeom>
        </p:spPr>
        <p:txBody>
          <a:bodyPr vert="horz">
            <a:normAutofit fontScale="85000" lnSpcReduction="1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</a:t>
            </a:r>
            <a:r>
              <a:rPr kumimoji="0" lang="ru-RU" sz="24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Попал он туда в марте 1982 года - вернулся в июле 1983.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kumimoji="0" lang="ru-RU" sz="24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  Служил в аэропорту дешифровщиком, отслеживал полеты самолетов, доставку грузов воздушным путем, следил за тем, сбросили ли бомбы, и если сбросили, то «где и как». </a:t>
            </a:r>
            <a:endParaRPr kumimoji="0" lang="ru-RU" sz="2400" b="0" i="1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5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4365104"/>
            <a:ext cx="9144000" cy="2376264"/>
          </a:xfrm>
        </p:spPr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для жизни солдат были минимальными,    первое время было особенно тяжело: жили в 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землянках, </a:t>
            </a: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голодали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хорошее пропитание появилось уже ближе к концу 1982 года – в начале 1983, а так им привозили </a:t>
            </a: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остатки сухарей 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другое скудное продовольствие.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43608" y="219089"/>
            <a:ext cx="6836586" cy="414601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15797102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5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8304" y="289358"/>
            <a:ext cx="7706144" cy="61936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Медали.</a:t>
            </a:r>
            <a:endParaRPr lang="ru-RU" sz="44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47256" y="1628800"/>
            <a:ext cx="2952328" cy="493984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652120" y="1628800"/>
            <a:ext cx="2952328" cy="493984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7" name="Прямоугольник 6"/>
          <p:cNvSpPr/>
          <p:nvPr/>
        </p:nvSpPr>
        <p:spPr>
          <a:xfrm>
            <a:off x="1979068" y="939480"/>
            <a:ext cx="554461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«От благодарного афганского народа»</a:t>
            </a:r>
          </a:p>
        </p:txBody>
      </p:sp>
    </p:spTree>
    <p:extLst>
      <p:ext uri="{BB962C8B-B14F-4D97-AF65-F5344CB8AC3E}">
        <p14:creationId xmlns:p14="http://schemas.microsoft.com/office/powerpoint/2010/main" xmlns="" val="39181461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5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179199" y="1554163"/>
            <a:ext cx="6938002" cy="4525962"/>
          </a:xfrm>
        </p:spPr>
      </p:pic>
      <p:sp>
        <p:nvSpPr>
          <p:cNvPr id="6" name="TextBox 5"/>
          <p:cNvSpPr txBox="1"/>
          <p:nvPr/>
        </p:nvSpPr>
        <p:spPr>
          <a:xfrm>
            <a:off x="5724128" y="548680"/>
            <a:ext cx="242198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b="0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Афганистан</a:t>
            </a:r>
            <a:endParaRPr lang="ru-RU" b="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91460645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5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7200" b="1" dirty="0" smtClean="0">
                <a:solidFill>
                  <a:schemeClr val="accent3">
                    <a:lumMod val="50000"/>
                  </a:schemeClr>
                </a:solidFill>
              </a:rPr>
              <a:t>Военные сборы</a:t>
            </a:r>
            <a:endParaRPr lang="ru-RU" sz="72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4" name="Содержимое 3" descr="C:\Users\ОБЖ\Desktop\ВЗЯЛА  из  43\СМОТРУ 2013 школа 23\Статьи для сайта\Статьи для сайта\Военно-прикладные виды спорта\Команда перед стартом.jpg"/>
          <p:cNvPicPr>
            <a:picLocks noGrp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81000" y="2667000"/>
            <a:ext cx="4038600" cy="327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DSC01740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648200" y="1524000"/>
            <a:ext cx="4267200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228600"/>
            <a:ext cx="8686800" cy="1066800"/>
          </a:xfrm>
        </p:spPr>
        <p:txBody>
          <a:bodyPr>
            <a:normAutofit/>
          </a:bodyPr>
          <a:lstStyle/>
          <a:p>
            <a:r>
              <a:rPr lang="ru-RU" sz="6000" b="1" dirty="0" smtClean="0">
                <a:solidFill>
                  <a:schemeClr val="accent3">
                    <a:lumMod val="50000"/>
                  </a:schemeClr>
                </a:solidFill>
              </a:rPr>
              <a:t>Военные сборы</a:t>
            </a:r>
            <a:endParaRPr lang="ru-RU" sz="6000" dirty="0"/>
          </a:p>
        </p:txBody>
      </p:sp>
      <p:pic>
        <p:nvPicPr>
          <p:cNvPr id="30722" name="Picture 2" descr="E:\ОВС\Школа 23 для Соловьева П.В\20130527_13164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81000" y="1295400"/>
            <a:ext cx="4064000" cy="3048000"/>
          </a:xfrm>
          <a:prstGeom prst="rect">
            <a:avLst/>
          </a:prstGeom>
          <a:noFill/>
        </p:spPr>
      </p:pic>
      <p:pic>
        <p:nvPicPr>
          <p:cNvPr id="7" name="Picture 3" descr="H:\Рабочий стол\2015-2016\музей\СБОРЫ\20130529_115733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516969" y="2895600"/>
            <a:ext cx="4368798" cy="3276599"/>
          </a:xfrm>
          <a:prstGeom prst="rect">
            <a:avLst/>
          </a:prstGeom>
          <a:noFill/>
        </p:spPr>
      </p:pic>
      <p:pic>
        <p:nvPicPr>
          <p:cNvPr id="10" name="Picture 2" descr="H:\Рабочий стол\2015-2016\музей\СБОРЫ\20130531_113859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81000" y="4724400"/>
            <a:ext cx="1909233" cy="1431925"/>
          </a:xfrm>
          <a:prstGeom prst="rect">
            <a:avLst/>
          </a:prstGeom>
          <a:noFill/>
        </p:spPr>
      </p:pic>
      <p:pic>
        <p:nvPicPr>
          <p:cNvPr id="11" name="Picture 3" descr="H:\Рабочий стол\2015-2016\музей\СБОРЫ\20130531_113342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362200" y="4724400"/>
            <a:ext cx="1905000" cy="1428750"/>
          </a:xfrm>
          <a:prstGeom prst="rect">
            <a:avLst/>
          </a:prstGeom>
          <a:noFill/>
        </p:spPr>
      </p:pic>
      <p:pic>
        <p:nvPicPr>
          <p:cNvPr id="12" name="Picture 4" descr="H:\Рабочий стол\2015-2016\музей\СБОРЫ\20130529_114251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6781800" y="1219200"/>
            <a:ext cx="2057400" cy="1543050"/>
          </a:xfrm>
          <a:prstGeom prst="rect">
            <a:avLst/>
          </a:prstGeom>
          <a:noFill/>
        </p:spPr>
      </p:pic>
      <p:pic>
        <p:nvPicPr>
          <p:cNvPr id="13" name="Picture 5" descr="H:\Рабочий стол\2015-2016\музей\СБОРЫ\20130529_114312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4572000" y="1219200"/>
            <a:ext cx="2010833" cy="15081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5400" dirty="0" smtClean="0">
                <a:latin typeface="Arial Black" pitchFamily="34" charset="0"/>
              </a:rPr>
              <a:t>Военные сборы</a:t>
            </a:r>
            <a:endParaRPr lang="ru-RU" sz="5400" dirty="0">
              <a:latin typeface="Arial Black" pitchFamily="34" charset="0"/>
            </a:endParaRPr>
          </a:p>
        </p:txBody>
      </p:sp>
      <p:pic>
        <p:nvPicPr>
          <p:cNvPr id="32770" name="Picture 2" descr="H:\Рабочий стол\2015-2016\музей\СБОРЫ\учебные сборы 2\20150528_08155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57200" y="1447800"/>
            <a:ext cx="3886200" cy="2914650"/>
          </a:xfrm>
          <a:prstGeom prst="rect">
            <a:avLst/>
          </a:prstGeom>
          <a:noFill/>
        </p:spPr>
      </p:pic>
      <p:pic>
        <p:nvPicPr>
          <p:cNvPr id="5" name="Picture 2" descr="H:\Рабочий стол\2015-2016\музей\СБОРЫ\учебные сборы 2\20150528_081604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572000" y="3429000"/>
            <a:ext cx="4191000" cy="3143251"/>
          </a:xfrm>
          <a:prstGeom prst="rect">
            <a:avLst/>
          </a:prstGeom>
          <a:noFill/>
        </p:spPr>
      </p:pic>
      <p:pic>
        <p:nvPicPr>
          <p:cNvPr id="6" name="Picture 2" descr="H:\Рабочий стол\2015-2016\музей\СБОРЫ\учебные сборы 2\20150526_081433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143000" y="4572000"/>
            <a:ext cx="2514600" cy="1885950"/>
          </a:xfrm>
          <a:prstGeom prst="rect">
            <a:avLst/>
          </a:prstGeom>
          <a:noFill/>
        </p:spPr>
      </p:pic>
      <p:pic>
        <p:nvPicPr>
          <p:cNvPr id="7" name="Picture 2" descr="H:\Рабочий стол\2015-2016\музей\СБОРЫ\учебные сборы 2\20150526_081701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715000" y="1447800"/>
            <a:ext cx="2286000" cy="17145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dirty="0" smtClean="0">
                <a:solidFill>
                  <a:srgbClr val="FF0000"/>
                </a:solidFill>
                <a:latin typeface="Arial Black" pitchFamily="34" charset="0"/>
              </a:rPr>
              <a:t>МЫ ПОМНИМ ГЕРОЕВ ОТЧИЗНЫ…</a:t>
            </a:r>
            <a:endParaRPr lang="ru-RU" sz="3200" dirty="0">
              <a:solidFill>
                <a:srgbClr val="FF0000"/>
              </a:solidFill>
              <a:latin typeface="Arial Black" pitchFamily="34" charset="0"/>
            </a:endParaRPr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524000" y="1728342"/>
            <a:ext cx="6304718" cy="421525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200" b="1" dirty="0" smtClean="0"/>
              <a:t>Экскурсия учащихся 4А класса в </a:t>
            </a:r>
            <a:r>
              <a:rPr lang="ru-RU" sz="3200" b="1" dirty="0" err="1" smtClean="0"/>
              <a:t>Нижневартовский</a:t>
            </a:r>
            <a:r>
              <a:rPr lang="ru-RU" sz="3200" b="1" dirty="0" smtClean="0"/>
              <a:t> музей Совета ветеранов</a:t>
            </a:r>
            <a:endParaRPr lang="ru-RU" sz="3200" dirty="0"/>
          </a:p>
        </p:txBody>
      </p:sp>
      <p:pic>
        <p:nvPicPr>
          <p:cNvPr id="4" name="Содержимое 3" descr="H:\Рабочий стол\2014-2015\социальное проектирование\4а\экскурсия  в совет ветеранов\IMG_6300.jpg"/>
          <p:cNvPicPr>
            <a:picLocks noGrp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 bwMode="auto">
          <a:xfrm>
            <a:off x="1066800" y="1524000"/>
            <a:ext cx="6705600" cy="51053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200" b="1" dirty="0" smtClean="0"/>
              <a:t>Экскурсия учащихся 4А класса в </a:t>
            </a:r>
            <a:r>
              <a:rPr lang="ru-RU" sz="3200" b="1" dirty="0" err="1" smtClean="0"/>
              <a:t>Нижневартовский</a:t>
            </a:r>
            <a:r>
              <a:rPr lang="ru-RU" sz="3200" b="1" dirty="0" smtClean="0"/>
              <a:t> музей Совета ветеранов</a:t>
            </a:r>
            <a:endParaRPr lang="ru-RU" sz="3200" dirty="0"/>
          </a:p>
        </p:txBody>
      </p:sp>
      <p:pic>
        <p:nvPicPr>
          <p:cNvPr id="4" name="Содержимое 3" descr="H:\Рабочий стол\2014-2015\социальное проектирование\4а\экскурсия  в совет ветеранов\IMG_6308.jpg"/>
          <p:cNvPicPr>
            <a:picLocks noGrp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 bwMode="auto">
          <a:xfrm>
            <a:off x="838200" y="1600200"/>
            <a:ext cx="7162800" cy="510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57200"/>
            <a:ext cx="8229600" cy="566896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7200" b="1" dirty="0" smtClean="0">
                <a:solidFill>
                  <a:srgbClr val="FF0000"/>
                </a:solidFill>
              </a:rPr>
              <a:t>Организация</a:t>
            </a:r>
          </a:p>
          <a:p>
            <a:pPr algn="ctr">
              <a:buNone/>
            </a:pPr>
            <a:r>
              <a:rPr lang="ru-RU" sz="7200" b="1" dirty="0" smtClean="0">
                <a:solidFill>
                  <a:srgbClr val="FF0000"/>
                </a:solidFill>
              </a:rPr>
              <a:t>сотрудничества  </a:t>
            </a:r>
          </a:p>
          <a:p>
            <a:pPr algn="ctr">
              <a:buNone/>
            </a:pPr>
            <a:r>
              <a:rPr lang="ru-RU" sz="7200" b="1" dirty="0" smtClean="0">
                <a:solidFill>
                  <a:srgbClr val="FF0000"/>
                </a:solidFill>
              </a:rPr>
              <a:t>с ЦДЮТТ «ПАТРИОТ»</a:t>
            </a:r>
          </a:p>
          <a:p>
            <a:endParaRPr lang="ru-RU" sz="7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200" b="1" dirty="0" smtClean="0">
                <a:solidFill>
                  <a:schemeClr val="accent3">
                    <a:lumMod val="50000"/>
                  </a:schemeClr>
                </a:solidFill>
              </a:rPr>
              <a:t>Музейные волонтеры на Окружном слете поисковых отрядов в ЦДЮТТ «Патриот»</a:t>
            </a:r>
            <a:endParaRPr lang="ru-RU" sz="32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40962" name="Picture 2" descr="H:\Рабочий стол\2014-2015\музей\патриот - слет поисковиков\IMG_560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066800" y="2819400"/>
            <a:ext cx="3505200" cy="2628900"/>
          </a:xfrm>
          <a:prstGeom prst="rect">
            <a:avLst/>
          </a:prstGeom>
          <a:noFill/>
        </p:spPr>
      </p:pic>
      <p:pic>
        <p:nvPicPr>
          <p:cNvPr id="40963" name="Picture 3" descr="H:\Рабочий стол\2014-2015\музей\патриот - слет поисковиков\IMG_5616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029200" y="4229100"/>
            <a:ext cx="3200400" cy="2400300"/>
          </a:xfrm>
          <a:prstGeom prst="rect">
            <a:avLst/>
          </a:prstGeom>
          <a:noFill/>
        </p:spPr>
      </p:pic>
      <p:pic>
        <p:nvPicPr>
          <p:cNvPr id="6" name="Picture 2" descr="H:\Рабочий стол\2014-2015\музей\патриот - слет поисковиков\IMG_5628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953000" y="1600200"/>
            <a:ext cx="3291417" cy="24685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1964</TotalTime>
  <Words>633</Words>
  <Application>Microsoft Office PowerPoint</Application>
  <PresentationFormat>Экран (4:3)</PresentationFormat>
  <Paragraphs>114</Paragraphs>
  <Slides>59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59</vt:i4>
      </vt:variant>
    </vt:vector>
  </HeadingPairs>
  <TitlesOfParts>
    <vt:vector size="60" baseType="lpstr">
      <vt:lpstr>Трек</vt:lpstr>
      <vt:lpstr>Слайд 1</vt:lpstr>
      <vt:lpstr>Слайд 2</vt:lpstr>
      <vt:lpstr>Слайд 3</vt:lpstr>
      <vt:lpstr>Экскурсия учащихся 4А класса в  Нижневартовский Музей Совета ветеранов</vt:lpstr>
      <vt:lpstr>Экскурсия учащихся 4А класса в Нижневартовский музей Совета ветеранов</vt:lpstr>
      <vt:lpstr>Экскурсия учащихся 4А класса в Нижневартовский музей Совета ветеранов</vt:lpstr>
      <vt:lpstr>Экскурсия учащихся 4А класса в Нижневартовский музей Совета ветеранов</vt:lpstr>
      <vt:lpstr>Слайд 8</vt:lpstr>
      <vt:lpstr>Музейные волонтеры на Окружном слете поисковых отрядов в ЦДЮТТ «Патриот»</vt:lpstr>
      <vt:lpstr>Музейные волонтеры на Окружном слете поисковых отрядов в музее ЦДЮТТ «Патриот»</vt:lpstr>
      <vt:lpstr>Учащиеся мбоу «сш№23 с уиия» В музее ЦДЮТТ «ПАТРИОТ»</vt:lpstr>
      <vt:lpstr>Учащиеся мбоу «сш№23 с уиия» В музее ЦДЮТТ «ПАТРИОТ»</vt:lpstr>
      <vt:lpstr>Слайд 13</vt:lpstr>
      <vt:lpstr>        Экскурсия учащихся 3Б класса в              Уголок Боевой и Трудовой Славы(февраль 2015г)</vt:lpstr>
      <vt:lpstr>Экскурсия воспитанников 3-го отряда пришкольного  лагеря «Диво-замок» в Уголок Боевой и Трудовой Славы (июнь 2015 г.)</vt:lpstr>
      <vt:lpstr>Экскурсия  учащихся 2б класса в  Уголок боевой  и  трудовой славы (Ноябрь 2015 года) </vt:lpstr>
      <vt:lpstr>Слайд 17</vt:lpstr>
      <vt:lpstr>Встреча с ветераном  Пивень николаем Алексеевичем</vt:lpstr>
      <vt:lpstr>  В гостях  у  труженика тыла  Будаевой Клавдии Карповны </vt:lpstr>
      <vt:lpstr>Приглашение ветерана  вов Гуцман Марии Сергеевны на концерт</vt:lpstr>
      <vt:lpstr>В гостях у участника великой отечественной войны гуцман марии сергеевны</vt:lpstr>
      <vt:lpstr>В гостях у участника великой отечественной войны гуцман марии сергеевны</vt:lpstr>
      <vt:lpstr> В гостях  у  участников  великой отечественной войны Рогожиных  леонида дмитриевича   и Маргариты  Ивановны     </vt:lpstr>
      <vt:lpstr>В  гостях у ветерана  великой отечественной войны   Тарасовой Евдокии Петровны </vt:lpstr>
      <vt:lpstr>В гостях у труженика тыла гусаровой надежды ивановны</vt:lpstr>
      <vt:lpstr>В  гостях  у  труженика тыла – рогожиной маргариты ивановны</vt:lpstr>
      <vt:lpstr>В гостях у еремеевой нины васильевны</vt:lpstr>
      <vt:lpstr>Аллея славы </vt:lpstr>
      <vt:lpstr>Слайд 29</vt:lpstr>
      <vt:lpstr>Участие в городской видеоконференции «книга памяти»</vt:lpstr>
      <vt:lpstr>      акция «Вахта памяти»                               2-5 мая 2015 год (1-9 классы)</vt:lpstr>
      <vt:lpstr>Слайд 32</vt:lpstr>
      <vt:lpstr>Слайд 33</vt:lpstr>
      <vt:lpstr>Слайд 34</vt:lpstr>
      <vt:lpstr>  Модель  танка,  выполненная учащимися МБОУ «СОШ№23 с УИИЯ» на уроке технологии  </vt:lpstr>
      <vt:lpstr>Модель «Пулемет «Максим»-творческая работа   Данилова Влада и Карпенко Ильи –учащихся 8Б класса</vt:lpstr>
      <vt:lpstr> Модель машины «Грузовая ЗИС»,творческая работа  Борисова Дмитрия – учащегося 9 Б класса  </vt:lpstr>
      <vt:lpstr> Модель вертолета  - творческая работа  Полихова Артема  – учащегося 6 Б класса  </vt:lpstr>
      <vt:lpstr> \  Диорама «Перед  боевым задание»- творческая  работа  Мухамбетова Тимура-учащегося 4А класса   </vt:lpstr>
      <vt:lpstr>Диорама «Взятие крепости»- творческая  работа  Егорова Егора  - учащегося 8А класса </vt:lpstr>
      <vt:lpstr> Пополнение экспонатов в фонд Уголка Боевой и Трудовой Славы «Возрождение» </vt:lpstr>
      <vt:lpstr>Пополнение экспонатов в фонд Уголка Боевой и Трудовой Славы «Возрождение»</vt:lpstr>
      <vt:lpstr>Социальный проект «Скажем войне: « нет!» Изготовление Поздравительной открытки  ветеранам вов</vt:lpstr>
      <vt:lpstr>Социальный проект «Скажем войне: « нет!»  Пополнение фонда музея видеопродукцией </vt:lpstr>
      <vt:lpstr>Работа с будущими музейными волонтерами</vt:lpstr>
      <vt:lpstr>Пополнение уголка боевой и трудовой славы  печатной продукцией  (КРУЖОК «жУРНАЛИСТИКА»)</vt:lpstr>
      <vt:lpstr>Пополнение фотоматериалов  в фонд музея . Экспозиция  «Есть такая профессия родину защищать. Выпускники  на  защите  отечества».</vt:lpstr>
      <vt:lpstr>Есть такая профессия родину защищать. Выпускники  на  защите  отечества.</vt:lpstr>
      <vt:lpstr>Есть такая профессия родину защищать. Выпускники  на  защите  отечества.</vt:lpstr>
      <vt:lpstr>Пополнение фонда музея  фотоматериалами. Экспозиция  «они знали что такое честь, достоинство и совесть»</vt:lpstr>
      <vt:lpstr>фотоматериалы, представленные учащейся 3В класса  Тур Викторией о дедушке Кондратьеве Федоре Федоровиче, служившем в Афганистане.</vt:lpstr>
      <vt:lpstr>Слайд 52</vt:lpstr>
      <vt:lpstr>Слайд 53</vt:lpstr>
      <vt:lpstr>Медали.</vt:lpstr>
      <vt:lpstr>Слайд 55</vt:lpstr>
      <vt:lpstr>Военные сборы</vt:lpstr>
      <vt:lpstr>Военные сборы</vt:lpstr>
      <vt:lpstr>Военные сборы</vt:lpstr>
      <vt:lpstr>МЫ ПОМНИМ ГЕРОЕВ ОТЧИЗНЫ…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Музей</dc:creator>
  <cp:lastModifiedBy>Музей</cp:lastModifiedBy>
  <cp:revision>207</cp:revision>
  <dcterms:modified xsi:type="dcterms:W3CDTF">2018-04-04T08:29:21Z</dcterms:modified>
</cp:coreProperties>
</file>