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8" r:id="rId4"/>
    <p:sldId id="265" r:id="rId5"/>
    <p:sldId id="26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Общ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logo.jpg"/>
          <p:cNvPicPr>
            <a:picLocks noChangeAspect="1"/>
          </p:cNvPicPr>
          <p:nvPr/>
        </p:nvPicPr>
        <p:blipFill>
          <a:blip r:embed="rId2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575" y="1571625"/>
            <a:ext cx="4519613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785813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 rot="16200000" flipH="1">
            <a:off x="-2928937" y="3000375"/>
            <a:ext cx="664368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fontScale="92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« Ш К О Л А  Р О С С И И »</a:t>
            </a:r>
          </a:p>
        </p:txBody>
      </p:sp>
      <p:pic>
        <p:nvPicPr>
          <p:cNvPr id="7" name="Рисунок 9" descr="logo_prosv1.t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6259513"/>
            <a:ext cx="12858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714356"/>
            <a:ext cx="7772400" cy="500066"/>
          </a:xfrm>
        </p:spPr>
        <p:txBody>
          <a:bodyPr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214422"/>
            <a:ext cx="5000660" cy="500066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081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56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0430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652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093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Общ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85813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 rot="16200000" flipH="1">
            <a:off x="-2928937" y="3000375"/>
            <a:ext cx="664368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fontScale="92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« Ш К О Л А  Р О С С И И »</a:t>
            </a:r>
          </a:p>
        </p:txBody>
      </p:sp>
      <p:pic>
        <p:nvPicPr>
          <p:cNvPr id="4" name="Рисунок 9" descr="logo_prosv1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6259513"/>
            <a:ext cx="12858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343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832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240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351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717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27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823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692696"/>
            <a:ext cx="7772400" cy="5184576"/>
          </a:xfrm>
        </p:spPr>
        <p:txBody>
          <a:bodyPr>
            <a:normAutofit/>
          </a:bodyPr>
          <a:lstStyle/>
          <a:p>
            <a:pPr algn="ctr"/>
            <a:r>
              <a:rPr lang="ru-RU" sz="4000" dirty="0" err="1" smtClean="0">
                <a:latin typeface="Georgia" panose="02040502050405020303" pitchFamily="18" charset="0"/>
              </a:rPr>
              <a:t>Учебно</a:t>
            </a:r>
            <a:r>
              <a:rPr lang="ru-RU" sz="4000" dirty="0" smtClean="0">
                <a:latin typeface="Georgia" panose="02040502050405020303" pitchFamily="18" charset="0"/>
              </a:rPr>
              <a:t> – методический комплекс</a:t>
            </a:r>
            <a:r>
              <a:rPr lang="ru-RU" dirty="0" smtClean="0">
                <a:latin typeface="Georgia" panose="02040502050405020303" pitchFamily="18" charset="0"/>
              </a:rPr>
              <a:t/>
            </a:r>
            <a:br>
              <a:rPr lang="ru-RU" dirty="0" smtClean="0">
                <a:latin typeface="Georgia" panose="02040502050405020303" pitchFamily="18" charset="0"/>
              </a:rPr>
            </a:br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«Школа России»</a:t>
            </a:r>
            <a:endParaRPr lang="ru-RU" sz="6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061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555066"/>
            <a:ext cx="7920880" cy="4538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>
                <a:latin typeface="Georgia" panose="02040502050405020303" pitchFamily="18" charset="0"/>
              </a:rPr>
              <a:t>Российская школа должна стать школой духовно-нравственного развития и воспитания гражданина нашего Отечества. </a:t>
            </a:r>
          </a:p>
          <a:p>
            <a:pPr algn="ctr">
              <a:lnSpc>
                <a:spcPct val="150000"/>
              </a:lnSpc>
            </a:pPr>
            <a:r>
              <a:rPr lang="ru-RU" sz="2800" dirty="0">
                <a:latin typeface="Georgia" panose="02040502050405020303" pitchFamily="18" charset="0"/>
              </a:rPr>
              <a:t>Ее основа - это современные достижения педагогической теории и практики и лучшие традиции отечественной школы, их исключительная ценность и значимость.</a:t>
            </a:r>
            <a:endParaRPr lang="ru-RU" sz="2800" dirty="0"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88640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Georgia" panose="02040502050405020303" pitchFamily="18" charset="0"/>
              </a:rPr>
              <a:t>Главная концептуальная идея программы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6511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latin typeface="Georgia" panose="02040502050405020303" pitchFamily="18" charset="0"/>
              </a:rPr>
              <a:t>Учебно-методический комплекс «Школа России» сегодня </a:t>
            </a:r>
            <a:r>
              <a:rPr lang="ru-RU" sz="3600" dirty="0" smtClean="0">
                <a:latin typeface="Georgia" panose="02040502050405020303" pitchFamily="18" charset="0"/>
              </a:rPr>
              <a:t>это</a:t>
            </a:r>
            <a:endParaRPr lang="ru-RU" sz="3600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7"/>
          </a:xfrm>
        </p:spPr>
        <p:txBody>
          <a:bodyPr>
            <a:noAutofit/>
          </a:bodyPr>
          <a:lstStyle/>
          <a:p>
            <a:pPr marL="514350" indent="-514350" algn="just">
              <a:buAutoNum type="arabicPeriod"/>
            </a:pPr>
            <a:r>
              <a:rPr lang="ru-RU" sz="2400" dirty="0" smtClean="0">
                <a:latin typeface="Georgia" panose="02040502050405020303" pitchFamily="18" charset="0"/>
              </a:rPr>
              <a:t>Мощный </a:t>
            </a:r>
            <a:r>
              <a:rPr lang="ru-RU" sz="2400" dirty="0">
                <a:latin typeface="Georgia" panose="02040502050405020303" pitchFamily="18" charset="0"/>
              </a:rPr>
              <a:t>потенциал для духовно-нравственного развития и воспитания личности гражданина России. </a:t>
            </a:r>
            <a:endParaRPr lang="ru-RU" sz="2400" dirty="0" smtClean="0">
              <a:latin typeface="Georgia" panose="02040502050405020303" pitchFamily="18" charset="0"/>
            </a:endParaRPr>
          </a:p>
          <a:p>
            <a:pPr marL="514350" indent="-514350" algn="just">
              <a:buAutoNum type="arabicPeriod"/>
            </a:pPr>
            <a:r>
              <a:rPr lang="ru-RU" sz="2400" dirty="0" smtClean="0">
                <a:latin typeface="Georgia" panose="02040502050405020303" pitchFamily="18" charset="0"/>
              </a:rPr>
              <a:t>Реальная </a:t>
            </a:r>
            <a:r>
              <a:rPr lang="ru-RU" sz="2400" dirty="0">
                <a:latin typeface="Georgia" panose="02040502050405020303" pitchFamily="18" charset="0"/>
              </a:rPr>
              <a:t>возможность достижения личностных, </a:t>
            </a:r>
            <a:r>
              <a:rPr lang="ru-RU" sz="2400" dirty="0" err="1">
                <a:latin typeface="Georgia" panose="02040502050405020303" pitchFamily="18" charset="0"/>
              </a:rPr>
              <a:t>межпредметных</a:t>
            </a:r>
            <a:r>
              <a:rPr lang="ru-RU" sz="2400" dirty="0">
                <a:latin typeface="Georgia" panose="02040502050405020303" pitchFamily="18" charset="0"/>
              </a:rPr>
              <a:t> и предметных результатов, соответствующих задачам современного образования. </a:t>
            </a:r>
            <a:endParaRPr lang="ru-RU" sz="2400" dirty="0" smtClean="0">
              <a:latin typeface="Georgia" panose="02040502050405020303" pitchFamily="18" charset="0"/>
            </a:endParaRPr>
          </a:p>
          <a:p>
            <a:pPr marL="514350" indent="-514350" algn="just">
              <a:buAutoNum type="arabicPeriod"/>
            </a:pPr>
            <a:r>
              <a:rPr lang="ru-RU" sz="2400" dirty="0" smtClean="0">
                <a:latin typeface="Georgia" panose="02040502050405020303" pitchFamily="18" charset="0"/>
              </a:rPr>
              <a:t>Эффективное </a:t>
            </a:r>
            <a:r>
              <a:rPr lang="ru-RU" sz="2400" dirty="0">
                <a:latin typeface="Georgia" panose="02040502050405020303" pitchFamily="18" charset="0"/>
              </a:rPr>
              <a:t>сочетание лучших традиций российского образования и проверенных практиками образовательного процесса инноваций</a:t>
            </a:r>
            <a:r>
              <a:rPr lang="ru-RU" sz="2400" dirty="0" smtClean="0">
                <a:latin typeface="Georgia" panose="02040502050405020303" pitchFamily="18" charset="0"/>
              </a:rPr>
              <a:t>.</a:t>
            </a:r>
          </a:p>
          <a:p>
            <a:pPr marL="514350" indent="-514350" algn="just">
              <a:buAutoNum type="arabicPeriod"/>
            </a:pPr>
            <a:r>
              <a:rPr lang="ru-RU" sz="2400" dirty="0" smtClean="0">
                <a:latin typeface="Georgia" panose="02040502050405020303" pitchFamily="18" charset="0"/>
              </a:rPr>
              <a:t>Постоянно </a:t>
            </a:r>
            <a:r>
              <a:rPr lang="ru-RU" sz="2400" dirty="0">
                <a:latin typeface="Georgia" panose="02040502050405020303" pitchFamily="18" charset="0"/>
              </a:rPr>
              <a:t>обновляющаяся, наиболее востребованная и понятная учителю образовательная система для начальной школы.</a:t>
            </a:r>
            <a:r>
              <a:rPr lang="ru-RU" sz="2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53687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80728"/>
            <a:ext cx="7920880" cy="4538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>
                <a:latin typeface="Georgia" panose="02040502050405020303" pitchFamily="18" charset="0"/>
              </a:rPr>
              <a:t>Учебники комплекта рекомендованы Министерством образования и науки РФ; отвечают требованиям действующего Государственного стандарта начального общего образования; обеспечивают преемственность с дошкольным и основным общим образованием. </a:t>
            </a:r>
            <a:endParaRPr lang="ru-RU" sz="2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805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80728"/>
            <a:ext cx="7920880" cy="4538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>
                <a:latin typeface="Georgia" panose="02040502050405020303" pitchFamily="18" charset="0"/>
              </a:rPr>
              <a:t>Несомненно, ценность комплекта состоит в том, что ему присущи такие характеристики, которые очень значимы для учителя не только сегодня, но и всегда, а именно: </a:t>
            </a:r>
            <a:r>
              <a:rPr lang="ru-RU" sz="2800" b="1" dirty="0">
                <a:latin typeface="Georgia" panose="02040502050405020303" pitchFamily="18" charset="0"/>
              </a:rPr>
              <a:t>фундаментальность, надежность, стабильность, открытость новому, вариативность.</a:t>
            </a:r>
            <a:endParaRPr lang="ru-RU" sz="2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737324"/>
      </p:ext>
    </p:extLst>
  </p:cSld>
  <p:clrMapOvr>
    <a:masterClrMapping/>
  </p:clrMapOvr>
</p:sld>
</file>

<file path=ppt/theme/theme1.xml><?xml version="1.0" encoding="utf-8"?>
<a:theme xmlns:a="http://schemas.openxmlformats.org/drawingml/2006/main" name="Школа России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Школа России</Template>
  <TotalTime>105</TotalTime>
  <Words>172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Школа России</vt:lpstr>
      <vt:lpstr>Учебно – методический комплекс «Школа России»</vt:lpstr>
      <vt:lpstr>Презентация PowerPoint</vt:lpstr>
      <vt:lpstr>Учебно-методический комплекс «Школа России» сегодня это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 – методический комплекс «Школа России»</dc:title>
  <dc:creator>Omega Electronics</dc:creator>
  <cp:lastModifiedBy>Omega Electronics</cp:lastModifiedBy>
  <cp:revision>7</cp:revision>
  <dcterms:created xsi:type="dcterms:W3CDTF">2017-04-10T05:16:33Z</dcterms:created>
  <dcterms:modified xsi:type="dcterms:W3CDTF">2017-04-23T16:04:49Z</dcterms:modified>
</cp:coreProperties>
</file>