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1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869160"/>
            <a:ext cx="8208912" cy="88211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Подготовка к контрольной работе.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980728"/>
            <a:ext cx="8352928" cy="3944729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b="1" dirty="0" smtClean="0"/>
              <a:t>Обобщающий урок       в 7 классе  по теме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«Прямоугольные  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треугольники»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Контрольная работа №11 Вариант II Вариант I 1. Дано: ∠АOD=90˚, C  Дано: ∠ВАD=∠BCD=90˚, ∠ ADB=15˚, ∠BDC=75˚ В С ∠ OAD=70˚, ∠OCB=20˚ A О B Доказать: AD // BC D  Доказать: AD // BC  А D  2. В треугольнике АВС ∠С=60˚, ∠В=90˚. Высота ВВ 1 равна 2см. Найдите АВ. 2. В треугольнике АВС ∠С=90˚, BC=10cм. Высота CC 1 равна 5см. Найдите ∠ САВ. 3. В остроугольном треугольнике MNP биссектриса угла М пересекает высоту NR в точке О, причем ОК = 9см. Найдите  расстояние от точки О до  прямой MN. 3.В прямоугольном треугольнике DСЕ с прямым углом С проведена  биссектриса EF, причем FC=13см. Найдите расстояние от  точки F до прямой DE. 4. Один из углов прямоугольного треугольника равен 60˚, а разность гипотенузы и меньшего катета равна 15см. Найдите гипотенузу. 4. Один из углов прямоугольного треугольника равен 60˚. А сумма гипотенузы и меньшего катета равна 42 см. Найдите гипотенузу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55"/>
          <a:stretch/>
        </p:blipFill>
        <p:spPr bwMode="auto">
          <a:xfrm>
            <a:off x="1" y="242138"/>
            <a:ext cx="9144000" cy="56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4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32656"/>
            <a:ext cx="8964488" cy="5976664"/>
          </a:xfrm>
        </p:spPr>
        <p:txBody>
          <a:bodyPr>
            <a:noAutofit/>
          </a:bodyPr>
          <a:lstStyle/>
          <a:p>
            <a:pPr marL="4572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Отметь знаком «+» правильные утверждения и знаком «-» ошибочные.</a:t>
            </a: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0"/>
              </a:spcAft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1.Прямоугольным называется треугольник, у которого все углы прямые.</a:t>
            </a:r>
            <a:endParaRPr lang="ru-RU" sz="2800" b="1" dirty="0">
              <a:latin typeface="Times New Roman"/>
              <a:ea typeface="Times New Roman"/>
            </a:endParaRPr>
          </a:p>
          <a:p>
            <a:pPr marL="45720" indent="0">
              <a:spcAft>
                <a:spcPts val="0"/>
              </a:spcAft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2. В прямоугольном треугольнике может быть только один прямой угол.</a:t>
            </a:r>
            <a:endParaRPr lang="ru-RU" sz="2800" b="1" dirty="0">
              <a:latin typeface="Times New Roman"/>
              <a:ea typeface="Times New Roman"/>
            </a:endParaRPr>
          </a:p>
          <a:p>
            <a:pPr marL="45720" indent="0">
              <a:spcAft>
                <a:spcPts val="0"/>
              </a:spcAft>
              <a:buNone/>
            </a:pPr>
            <a:r>
              <a:rPr lang="ru-RU" sz="2800" b="1" dirty="0" smtClean="0">
                <a:latin typeface="Calibri"/>
                <a:ea typeface="Calibri"/>
                <a:cs typeface="Times New Roman"/>
              </a:rPr>
              <a:t>3. 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Сумма двух острых углов прямоугольного треугольника равна 100</a:t>
            </a:r>
            <a:r>
              <a:rPr lang="ru-RU" sz="2800" b="1" baseline="30000" dirty="0">
                <a:latin typeface="Calibri"/>
                <a:ea typeface="Calibri"/>
                <a:cs typeface="Times New Roman"/>
              </a:rPr>
              <a:t>0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.</a:t>
            </a:r>
            <a:endParaRPr lang="ru-RU" sz="2800" b="1" dirty="0">
              <a:latin typeface="Times New Roman"/>
              <a:ea typeface="Times New Roman"/>
            </a:endParaRPr>
          </a:p>
          <a:p>
            <a:pPr marL="45720" indent="0">
              <a:spcAft>
                <a:spcPts val="0"/>
              </a:spcAft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4. Катет прямоугольного треугольника, лежащий против угла в 30</a:t>
            </a:r>
            <a:r>
              <a:rPr lang="ru-RU" sz="2800" b="1" baseline="30000" dirty="0">
                <a:latin typeface="Calibri"/>
                <a:ea typeface="Calibri"/>
                <a:cs typeface="Times New Roman"/>
              </a:rPr>
              <a:t>0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, равен половине  гипотенузы.</a:t>
            </a:r>
            <a:endParaRPr lang="ru-RU" sz="2800" b="1" dirty="0">
              <a:latin typeface="Times New Roman"/>
              <a:ea typeface="Times New Roman"/>
            </a:endParaRPr>
          </a:p>
          <a:p>
            <a:pPr marL="45720" indent="0">
              <a:spcAft>
                <a:spcPts val="0"/>
              </a:spcAft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5.Если катет и острый угол одного прямоугольного треугольника соответственно равны катету и острому углу другого</a:t>
            </a:r>
            <a:r>
              <a:rPr lang="ru-RU" sz="2800" b="1" dirty="0">
                <a:latin typeface="Times New Roman"/>
                <a:ea typeface="Times New Roman"/>
              </a:rPr>
              <a:t> 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прямоугольного треугольника, то такие треугольники равны</a:t>
            </a:r>
            <a:r>
              <a:rPr lang="ru-RU" sz="2800" b="1" dirty="0" smtClean="0">
                <a:latin typeface="Calibri"/>
                <a:ea typeface="Calibri"/>
                <a:cs typeface="Times New Roman"/>
              </a:rPr>
              <a:t>.</a:t>
            </a:r>
            <a:endParaRPr lang="ru-RU" sz="2800" b="1" dirty="0">
              <a:latin typeface="Times New Roman"/>
              <a:ea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4" y="0"/>
            <a:ext cx="9144000" cy="280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4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640960" cy="43204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Отметь знаком «+» правильные утверждения и знаком «-» ошибочные.</a:t>
            </a:r>
            <a:endParaRPr lang="ru-RU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spcAft>
                <a:spcPts val="0"/>
              </a:spcAft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6. Если гипотенуза и катет одного прямоугольного треугольника соответственно равны гипотенузе и катету другого прямоугольного треугольника, то такие треугольники равны.</a:t>
            </a:r>
            <a:endParaRPr lang="ru-RU" sz="2800" b="1" dirty="0">
              <a:latin typeface="Times New Roman"/>
              <a:ea typeface="Times New Roman"/>
            </a:endParaRPr>
          </a:p>
          <a:p>
            <a:pPr marL="45720" indent="0">
              <a:spcAft>
                <a:spcPts val="0"/>
              </a:spcAft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7. Перпендикуляр, проведенный из точки к прямой, меньше любой наклонной, проведенной из той же точки к этой прямой.</a:t>
            </a:r>
            <a:endParaRPr lang="ru-RU" sz="2800" b="1" dirty="0">
              <a:latin typeface="Times New Roman"/>
              <a:ea typeface="Times New Roman"/>
            </a:endParaRPr>
          </a:p>
          <a:p>
            <a:pPr marL="45720" indent="0">
              <a:spcAft>
                <a:spcPts val="0"/>
              </a:spcAft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8. Все точки каждой из двух параллельных прямых равноудалены от  другой прямой.</a:t>
            </a:r>
            <a:endParaRPr lang="ru-RU" sz="2800" b="1" dirty="0">
              <a:latin typeface="Times New Roman"/>
              <a:ea typeface="Times New Roman"/>
            </a:endParaRPr>
          </a:p>
          <a:p>
            <a:pPr marL="45720" indent="0">
              <a:buNone/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9. Длина наклонной, проведенной из точки к прямой, называется расстоянием от этой точки до прямой</a:t>
            </a:r>
            <a:endParaRPr lang="ru-RU" sz="2800" b="1" dirty="0"/>
          </a:p>
        </p:txBody>
      </p:sp>
      <p:pic>
        <p:nvPicPr>
          <p:cNvPr id="5" name="Picture 2" descr="Контрольная работа №11 Вариант II Вариант I 1. Дано: ∠АOD=90˚, C  Дано: ∠ВАD=∠BCD=90˚, ∠ ADB=15˚, ∠BDC=75˚ В С ∠ OAD=70˚, ∠OCB=20˚ A О B Доказать: AD // BC D  Доказать: AD // BC  А D  2. В треугольнике АВС ∠С=60˚, ∠В=90˚. Высота ВВ 1 равна 2см. Найдите АВ. 2. В треугольнике АВС ∠С=90˚, BC=10cм. Высота CC 1 равна 5см. Найдите ∠ САВ. 3. В остроугольном треугольнике MNP биссектриса угла М пересекает высоту NR в точке О, причем ОК = 9см. Найдите  расстояние от точки О до  прямой MN. 3.В прямоугольном треугольнике DСЕ с прямым углом С проведена  биссектриса EF, причем FC=13см. Найдите расстояние от  точки F до прямой DE. 4. Один из углов прямоугольного треугольника равен 60˚, а разность гипотенузы и меньшего катета равна 15см. Найдите гипотенузу. 4. Один из углов прямоугольного треугольника равен 60˚. А сумма гипотенузы и меньшего катета равна 42 см. Найдите гипотенузу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55"/>
          <a:stretch/>
        </p:blipFill>
        <p:spPr bwMode="auto">
          <a:xfrm>
            <a:off x="33181" y="0"/>
            <a:ext cx="9144000" cy="40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52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родолжите предлож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34" y="116632"/>
            <a:ext cx="8785653" cy="6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35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Устные упражнения  Докажите, что ВС=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96944" cy="649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4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№ 2. Найдите АВ , АD Решение задач на готовых чертежах № 1. Найдите ∠ ВЕА , СЕ , АС № 3. Найдите АВ , ∠ BCM, ∠ АM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13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85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6256" y="5301208"/>
            <a:ext cx="1429544" cy="21396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Контрольная работа №11 Вариант II Вариант I 1. Дано: ∠АOD=90˚, C  Дано: ∠ВАD=∠BCD=90˚, ∠ ADB=15˚, ∠BDC=75˚ В С ∠ OAD=70˚, ∠OCB=20˚ A О B Доказать: AD // BC D  Доказать: AD // BC  А D  2. В треугольнике АВС ∠С=60˚, ∠В=90˚. Высота ВВ 1 равна 2см. Найдите АВ. 2. В треугольнике АВС ∠С=90˚, BC=10cм. Высота CC 1 равна 5см. Найдите ∠ САВ. 3. В остроугольном треугольнике MNP биссектриса угла М пересекает высоту NR в точке О, причем ОК = 9см. Найдите  расстояние от точки О до  прямой MN. 3.В прямоугольном треугольнике DСЕ с прямым углом С проведена  биссектриса EF, причем FC=13см. Найдите расстояние от  точки F до прямой DE. 4. Один из углов прямоугольного треугольника равен 60˚, а разность гипотенузы и меньшего катета равна 15см. Найдите гипотенузу. 4. Один из углов прямоугольного треугольника равен 60˚. А сумма гипотенузы и меньшего катета равна 42 см. Найдите гипотенузу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55"/>
          <a:stretch/>
        </p:blipFill>
        <p:spPr bwMode="auto">
          <a:xfrm>
            <a:off x="1" y="242138"/>
            <a:ext cx="9144000" cy="56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26876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№1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45273" y="4509120"/>
            <a:ext cx="798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№2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268760"/>
            <a:ext cx="7056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/>
                <a:ea typeface="Times New Roman"/>
              </a:rPr>
              <a:t>В  </a:t>
            </a:r>
            <a:r>
              <a:rPr lang="ru-RU" sz="2800" b="1" dirty="0">
                <a:latin typeface="Times New Roman"/>
                <a:ea typeface="Times New Roman"/>
              </a:rPr>
              <a:t>прямоугольном треугольнике </a:t>
            </a:r>
            <a:r>
              <a:rPr lang="en-US" sz="2800" b="1" dirty="0">
                <a:latin typeface="Times New Roman"/>
                <a:ea typeface="Times New Roman"/>
              </a:rPr>
              <a:t>DCE </a:t>
            </a:r>
            <a:r>
              <a:rPr lang="ru-RU" sz="2800" b="1" dirty="0">
                <a:latin typeface="Times New Roman"/>
                <a:ea typeface="Times New Roman"/>
              </a:rPr>
              <a:t> с прямым углом С проведена биссектриса </a:t>
            </a:r>
            <a:r>
              <a:rPr lang="en-US" sz="2800" b="1" dirty="0">
                <a:latin typeface="Times New Roman"/>
                <a:ea typeface="Times New Roman"/>
              </a:rPr>
              <a:t>EF</a:t>
            </a:r>
            <a:r>
              <a:rPr lang="ru-RU" sz="2800" b="1" dirty="0">
                <a:latin typeface="Times New Roman"/>
                <a:ea typeface="Times New Roman"/>
              </a:rPr>
              <a:t>, причем </a:t>
            </a:r>
            <a:r>
              <a:rPr lang="en-US" sz="2800" b="1" dirty="0">
                <a:latin typeface="Times New Roman"/>
                <a:ea typeface="Times New Roman"/>
              </a:rPr>
              <a:t>FC</a:t>
            </a:r>
            <a:r>
              <a:rPr lang="ru-RU" sz="2800" b="1" dirty="0">
                <a:latin typeface="Times New Roman"/>
                <a:ea typeface="Times New Roman"/>
              </a:rPr>
              <a:t> = 13 см. Найдите расстояние от точки </a:t>
            </a:r>
            <a:r>
              <a:rPr lang="en-US" sz="2800" b="1" dirty="0">
                <a:latin typeface="Times New Roman"/>
                <a:ea typeface="Times New Roman"/>
              </a:rPr>
              <a:t>F</a:t>
            </a:r>
            <a:r>
              <a:rPr lang="ru-RU" sz="2800" b="1" dirty="0">
                <a:latin typeface="Times New Roman"/>
                <a:ea typeface="Times New Roman"/>
              </a:rPr>
              <a:t> до прямой  </a:t>
            </a:r>
            <a:r>
              <a:rPr lang="en-US" sz="2800" b="1" dirty="0">
                <a:latin typeface="Times New Roman"/>
                <a:ea typeface="Times New Roman"/>
              </a:rPr>
              <a:t>DE</a:t>
            </a:r>
            <a:r>
              <a:rPr lang="ru-RU" sz="2800" b="1" dirty="0">
                <a:latin typeface="Times New Roman"/>
                <a:ea typeface="Times New Roman"/>
              </a:rPr>
              <a:t>.</a:t>
            </a:r>
            <a:endParaRPr lang="ru-RU" sz="2800" b="1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187624" y="1124744"/>
            <a:ext cx="6356176" cy="3615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105835"/>
            <a:ext cx="806489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latin typeface="Times New Roman"/>
              <a:ea typeface="Times New Roman"/>
            </a:endParaRPr>
          </a:p>
          <a:p>
            <a:endParaRPr lang="ru-RU" sz="3200" dirty="0">
              <a:latin typeface="Times New Roman"/>
              <a:ea typeface="Times New Roman"/>
            </a:endParaRPr>
          </a:p>
          <a:p>
            <a:endParaRPr lang="ru-RU" sz="3200" dirty="0">
              <a:latin typeface="Times New Roman"/>
              <a:ea typeface="Times New Roman"/>
            </a:endParaRPr>
          </a:p>
          <a:p>
            <a:r>
              <a:rPr lang="ru-RU" sz="2800" b="1" dirty="0" smtClean="0">
                <a:latin typeface="Times New Roman"/>
                <a:ea typeface="Times New Roman"/>
              </a:rPr>
              <a:t>В </a:t>
            </a:r>
            <a:r>
              <a:rPr lang="ru-RU" sz="2800" b="1" dirty="0">
                <a:latin typeface="Times New Roman"/>
                <a:ea typeface="Times New Roman"/>
              </a:rPr>
              <a:t>треугольнике АВС  &lt; С = 60</a:t>
            </a:r>
            <a:r>
              <a:rPr lang="ru-RU" sz="2800" b="1" baseline="30000" dirty="0">
                <a:latin typeface="Times New Roman"/>
                <a:ea typeface="Times New Roman"/>
              </a:rPr>
              <a:t>0</a:t>
            </a:r>
            <a:r>
              <a:rPr lang="ru-RU" sz="2800" b="1" dirty="0">
                <a:latin typeface="Times New Roman"/>
                <a:ea typeface="Times New Roman"/>
              </a:rPr>
              <a:t>,  &lt; В = 90</a:t>
            </a:r>
            <a:r>
              <a:rPr lang="ru-RU" sz="2800" b="1" baseline="30000" dirty="0">
                <a:latin typeface="Times New Roman"/>
                <a:ea typeface="Times New Roman"/>
              </a:rPr>
              <a:t>0</a:t>
            </a:r>
            <a:r>
              <a:rPr lang="ru-RU" sz="2800" b="1" dirty="0">
                <a:latin typeface="Times New Roman"/>
                <a:ea typeface="Times New Roman"/>
              </a:rPr>
              <a:t>. Высота ВВ</a:t>
            </a:r>
            <a:r>
              <a:rPr lang="ru-RU" sz="2800" b="1" baseline="-25000" dirty="0">
                <a:latin typeface="Times New Roman"/>
                <a:ea typeface="Times New Roman"/>
              </a:rPr>
              <a:t>1</a:t>
            </a:r>
            <a:r>
              <a:rPr lang="ru-RU" sz="2800" b="1" dirty="0">
                <a:latin typeface="Times New Roman"/>
                <a:ea typeface="Times New Roman"/>
              </a:rPr>
              <a:t> = 4см. Найдите АВ.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697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799288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4000" b="1" dirty="0" smtClean="0"/>
          </a:p>
          <a:p>
            <a:pPr marL="45720" indent="0">
              <a:buNone/>
            </a:pPr>
            <a:r>
              <a:rPr lang="ru-RU" sz="4000" b="1" dirty="0" smtClean="0"/>
              <a:t>№3.</a:t>
            </a:r>
            <a:r>
              <a:rPr lang="ru-RU" sz="4000" b="1" dirty="0">
                <a:latin typeface="Times New Roman"/>
                <a:ea typeface="Times New Roman"/>
              </a:rPr>
              <a:t> В ∆ АВС  &lt;С = 90</a:t>
            </a:r>
            <a:r>
              <a:rPr lang="ru-RU" sz="4000" b="1" baseline="30000" dirty="0">
                <a:latin typeface="Times New Roman"/>
                <a:ea typeface="Times New Roman"/>
              </a:rPr>
              <a:t>0</a:t>
            </a:r>
            <a:r>
              <a:rPr lang="ru-RU" sz="4000" b="1" dirty="0">
                <a:latin typeface="Times New Roman"/>
                <a:ea typeface="Times New Roman"/>
              </a:rPr>
              <a:t>, СС</a:t>
            </a:r>
            <a:r>
              <a:rPr lang="ru-RU" sz="4000" b="1" baseline="-25000" dirty="0">
                <a:latin typeface="Times New Roman"/>
                <a:ea typeface="Times New Roman"/>
              </a:rPr>
              <a:t>1</a:t>
            </a:r>
            <a:r>
              <a:rPr lang="ru-RU" sz="4000" b="1" dirty="0">
                <a:latin typeface="Times New Roman"/>
                <a:ea typeface="Times New Roman"/>
              </a:rPr>
              <a:t>- высота, СС</a:t>
            </a:r>
            <a:r>
              <a:rPr lang="ru-RU" sz="4000" b="1" baseline="-25000" dirty="0">
                <a:latin typeface="Times New Roman"/>
                <a:ea typeface="Times New Roman"/>
              </a:rPr>
              <a:t>1</a:t>
            </a:r>
            <a:r>
              <a:rPr lang="ru-RU" sz="4000" b="1" dirty="0">
                <a:latin typeface="Times New Roman"/>
                <a:ea typeface="Times New Roman"/>
              </a:rPr>
              <a:t> = </a:t>
            </a:r>
            <a:r>
              <a:rPr lang="ru-RU" sz="4000" b="1" dirty="0" smtClean="0">
                <a:latin typeface="Times New Roman"/>
                <a:ea typeface="Times New Roman"/>
              </a:rPr>
              <a:t>6 </a:t>
            </a:r>
            <a:r>
              <a:rPr lang="ru-RU" sz="4000" b="1" dirty="0">
                <a:latin typeface="Times New Roman"/>
                <a:ea typeface="Times New Roman"/>
              </a:rPr>
              <a:t>см, ВС = </a:t>
            </a:r>
            <a:r>
              <a:rPr lang="ru-RU" sz="4000" b="1" dirty="0" smtClean="0">
                <a:latin typeface="Times New Roman"/>
                <a:ea typeface="Times New Roman"/>
              </a:rPr>
              <a:t>12 </a:t>
            </a:r>
            <a:r>
              <a:rPr lang="ru-RU" sz="4000" b="1" dirty="0">
                <a:latin typeface="Times New Roman"/>
                <a:ea typeface="Times New Roman"/>
              </a:rPr>
              <a:t>см. Найдите  &lt; САВ.</a:t>
            </a:r>
            <a:endParaRPr lang="ru-RU" sz="4000" b="1" dirty="0"/>
          </a:p>
        </p:txBody>
      </p:sp>
      <p:pic>
        <p:nvPicPr>
          <p:cNvPr id="4" name="Picture 2" descr="Контрольная работа №11 Вариант II Вариант I 1. Дано: ∠АOD=90˚, C  Дано: ∠ВАD=∠BCD=90˚, ∠ ADB=15˚, ∠BDC=75˚ В С ∠ OAD=70˚, ∠OCB=20˚ A О B Доказать: AD // BC D  Доказать: AD // BC  А D  2. В треугольнике АВС ∠С=60˚, ∠В=90˚. Высота ВВ 1 равна 2см. Найдите АВ. 2. В треугольнике АВС ∠С=90˚, BC=10cм. Высота CC 1 равна 5см. Найдите ∠ САВ. 3. В остроугольном треугольнике MNP биссектриса угла М пересекает высоту NR в точке О, причем ОК = 9см. Найдите  расстояние от точки О до  прямой MN. 3.В прямоугольном треугольнике DСЕ с прямым углом С проведена  биссектриса EF, причем FC=13см. Найдите расстояние от  точки F до прямой DE. 4. Один из углов прямоугольного треугольника равен 60˚, а разность гипотенузы и меньшего катета равна 15см. Найдите гипотенузу. 4. Один из углов прямоугольного треугольника равен 60˚. А сумма гипотенузы и меньшего катета равна 42 см. Найдите гипотенузу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55"/>
          <a:stretch/>
        </p:blipFill>
        <p:spPr bwMode="auto">
          <a:xfrm>
            <a:off x="1" y="116632"/>
            <a:ext cx="9144000" cy="56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1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372168"/>
            <a:ext cx="6336703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Желаю успешной подготовки!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4400" dirty="0" smtClean="0"/>
          </a:p>
          <a:p>
            <a:pPr marL="45720" indent="0">
              <a:buNone/>
            </a:pPr>
            <a:r>
              <a:rPr lang="ru-RU" sz="4400" dirty="0" smtClean="0"/>
              <a:t>Д/З решить </a:t>
            </a:r>
            <a:r>
              <a:rPr lang="ru-RU" sz="4400" dirty="0" smtClean="0"/>
              <a:t>карточку</a:t>
            </a:r>
          </a:p>
          <a:p>
            <a:pPr marL="45720" indent="0">
              <a:buNone/>
            </a:pPr>
            <a:r>
              <a:rPr lang="ru-RU" sz="4400" dirty="0"/>
              <a:t>и</a:t>
            </a:r>
            <a:r>
              <a:rPr lang="ru-RU" sz="4400" dirty="0" smtClean="0"/>
              <a:t> подготовиться к к/р.</a:t>
            </a:r>
            <a:endParaRPr lang="ru-RU" sz="4400" dirty="0"/>
          </a:p>
        </p:txBody>
      </p:sp>
      <p:pic>
        <p:nvPicPr>
          <p:cNvPr id="4" name="Picture 2" descr="Контрольная работа №11 Вариант II Вариант I 1. Дано: ∠АOD=90˚, C  Дано: ∠ВАD=∠BCD=90˚, ∠ ADB=15˚, ∠BDC=75˚ В С ∠ OAD=70˚, ∠OCB=20˚ A О B Доказать: AD // BC D  Доказать: AD // BC  А D  2. В треугольнике АВС ∠С=60˚, ∠В=90˚. Высота ВВ 1 равна 2см. Найдите АВ. 2. В треугольнике АВС ∠С=90˚, BC=10cм. Высота CC 1 равна 5см. Найдите ∠ САВ. 3. В остроугольном треугольнике MNP биссектриса угла М пересекает высоту NR в точке О, причем ОК = 9см. Найдите  расстояние от точки О до  прямой MN. 3.В прямоугольном треугольнике DСЕ с прямым углом С проведена  биссектриса EF, причем FC=13см. Найдите расстояние от  точки F до прямой DE. 4. Один из углов прямоугольного треугольника равен 60˚, а разность гипотенузы и меньшего катета равна 15см. Найдите гипотенузу. 4. Один из углов прямоугольного треугольника равен 60˚. А сумма гипотенузы и меньшего катета равна 42 см. Найдите гипотенузу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55"/>
          <a:stretch/>
        </p:blipFill>
        <p:spPr bwMode="auto">
          <a:xfrm>
            <a:off x="30266" y="116632"/>
            <a:ext cx="9036496" cy="56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4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106</TotalTime>
  <Words>276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Обобщающий урок       в 7 классе  по теме «Прямоугольные                треугольники»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Желаю успешной подготовки!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по теме «Прямоугольные треугольники»</dc:title>
  <dc:creator>Математика 2</dc:creator>
  <cp:lastModifiedBy>Математика 2</cp:lastModifiedBy>
  <cp:revision>8</cp:revision>
  <dcterms:created xsi:type="dcterms:W3CDTF">2018-04-23T11:45:33Z</dcterms:created>
  <dcterms:modified xsi:type="dcterms:W3CDTF">2018-05-04T17:07:30Z</dcterms:modified>
</cp:coreProperties>
</file>