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76" r:id="rId2"/>
    <p:sldId id="278" r:id="rId3"/>
    <p:sldId id="279" r:id="rId4"/>
    <p:sldId id="256" r:id="rId5"/>
    <p:sldId id="325" r:id="rId6"/>
    <p:sldId id="284" r:id="rId7"/>
    <p:sldId id="285" r:id="rId8"/>
    <p:sldId id="324" r:id="rId9"/>
    <p:sldId id="326" r:id="rId10"/>
    <p:sldId id="328" r:id="rId11"/>
    <p:sldId id="286" r:id="rId12"/>
    <p:sldId id="329" r:id="rId13"/>
    <p:sldId id="287" r:id="rId14"/>
    <p:sldId id="289" r:id="rId15"/>
    <p:sldId id="293" r:id="rId16"/>
    <p:sldId id="292" r:id="rId17"/>
    <p:sldId id="307" r:id="rId18"/>
    <p:sldId id="308" r:id="rId19"/>
    <p:sldId id="290" r:id="rId20"/>
    <p:sldId id="300" r:id="rId21"/>
    <p:sldId id="282" r:id="rId22"/>
    <p:sldId id="295" r:id="rId23"/>
    <p:sldId id="294" r:id="rId24"/>
    <p:sldId id="296" r:id="rId25"/>
    <p:sldId id="311" r:id="rId26"/>
    <p:sldId id="283" r:id="rId27"/>
    <p:sldId id="265" r:id="rId28"/>
    <p:sldId id="297" r:id="rId29"/>
    <p:sldId id="309" r:id="rId30"/>
    <p:sldId id="310" r:id="rId31"/>
    <p:sldId id="312" r:id="rId32"/>
    <p:sldId id="319" r:id="rId33"/>
    <p:sldId id="313" r:id="rId34"/>
    <p:sldId id="318" r:id="rId35"/>
    <p:sldId id="317" r:id="rId36"/>
    <p:sldId id="322" r:id="rId37"/>
    <p:sldId id="298" r:id="rId38"/>
    <p:sldId id="30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03" autoAdjust="0"/>
  </p:normalViewPr>
  <p:slideViewPr>
    <p:cSldViewPr>
      <p:cViewPr varScale="1">
        <p:scale>
          <a:sx n="72" d="100"/>
          <a:sy n="72" d="100"/>
        </p:scale>
        <p:origin x="-18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3043D9-FFCB-4DB0-8363-FB0EFB9E071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021650-E095-426E-AFD6-ADE702D06D70}">
      <dgm:prSet phldrT="[Текст]" phldr="1"/>
      <dgm:spPr/>
      <dgm:t>
        <a:bodyPr/>
        <a:lstStyle/>
        <a:p>
          <a:endParaRPr lang="ru-RU" dirty="0"/>
        </a:p>
      </dgm:t>
    </dgm:pt>
    <dgm:pt modelId="{58A5E145-06DF-4E76-8B3E-C3675E3E9542}" type="sibTrans" cxnId="{617F6BD0-918F-45B9-92F0-328024ADC2A7}">
      <dgm:prSet/>
      <dgm:spPr/>
      <dgm:t>
        <a:bodyPr/>
        <a:lstStyle/>
        <a:p>
          <a:endParaRPr lang="ru-RU"/>
        </a:p>
      </dgm:t>
    </dgm:pt>
    <dgm:pt modelId="{1AB53BB2-3B13-4EF7-96AA-DBB1BECDDD6A}" type="parTrans" cxnId="{617F6BD0-918F-45B9-92F0-328024ADC2A7}">
      <dgm:prSet/>
      <dgm:spPr/>
      <dgm:t>
        <a:bodyPr/>
        <a:lstStyle/>
        <a:p>
          <a:endParaRPr lang="ru-RU"/>
        </a:p>
      </dgm:t>
    </dgm:pt>
    <dgm:pt modelId="{078F7EF6-32FA-4CE5-B168-69970F5D7AE4}">
      <dgm:prSet/>
      <dgm:spPr>
        <a:solidFill>
          <a:srgbClr val="C00000"/>
        </a:solidFill>
        <a:ln w="38100"/>
      </dgm:spPr>
      <dgm:t>
        <a:bodyPr/>
        <a:lstStyle/>
        <a:p>
          <a:endParaRPr lang="ru-RU"/>
        </a:p>
      </dgm:t>
    </dgm:pt>
    <dgm:pt modelId="{FC9FDAF4-E091-410E-994D-F64431308B9D}" type="parTrans" cxnId="{909A3110-F5AC-4BCA-AC1C-D39F97F63A37}">
      <dgm:prSet/>
      <dgm:spPr/>
      <dgm:t>
        <a:bodyPr/>
        <a:lstStyle/>
        <a:p>
          <a:endParaRPr lang="ru-RU"/>
        </a:p>
      </dgm:t>
    </dgm:pt>
    <dgm:pt modelId="{1B41DBED-DF5D-4026-B328-07D585B4FED6}" type="sibTrans" cxnId="{909A3110-F5AC-4BCA-AC1C-D39F97F63A37}">
      <dgm:prSet/>
      <dgm:spPr/>
      <dgm:t>
        <a:bodyPr/>
        <a:lstStyle/>
        <a:p>
          <a:endParaRPr lang="ru-RU"/>
        </a:p>
      </dgm:t>
    </dgm:pt>
    <dgm:pt modelId="{E3D3E717-39F1-4015-9371-EF0A78635406}">
      <dgm:prSet/>
      <dgm:spPr>
        <a:solidFill>
          <a:srgbClr val="FFFF00"/>
        </a:solidFill>
        <a:ln w="38100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ru-RU" dirty="0" smtClean="0"/>
            <a:t>Всегда справлюсь</a:t>
          </a:r>
          <a:endParaRPr lang="ru-RU" dirty="0"/>
        </a:p>
      </dgm:t>
    </dgm:pt>
    <dgm:pt modelId="{CB547717-489B-4C1D-993E-6867BFF41C65}" type="parTrans" cxnId="{51C47164-7639-4DD4-8872-297BF316C9EC}">
      <dgm:prSet/>
      <dgm:spPr/>
      <dgm:t>
        <a:bodyPr/>
        <a:lstStyle/>
        <a:p>
          <a:endParaRPr lang="ru-RU"/>
        </a:p>
      </dgm:t>
    </dgm:pt>
    <dgm:pt modelId="{FA615DC0-58F2-4373-B222-6150BCB0656A}" type="sibTrans" cxnId="{51C47164-7639-4DD4-8872-297BF316C9EC}">
      <dgm:prSet/>
      <dgm:spPr/>
      <dgm:t>
        <a:bodyPr/>
        <a:lstStyle/>
        <a:p>
          <a:endParaRPr lang="ru-RU"/>
        </a:p>
      </dgm:t>
    </dgm:pt>
    <dgm:pt modelId="{74AAB97A-74F2-4A76-A4A3-04EDBCE6E3F1}" type="pres">
      <dgm:prSet presAssocID="{FA3043D9-FFCB-4DB0-8363-FB0EFB9E071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7E1543-A7C2-4578-BB4D-B80F18C38546}" type="pres">
      <dgm:prSet presAssocID="{FA3043D9-FFCB-4DB0-8363-FB0EFB9E0717}" presName="matrix" presStyleCnt="0"/>
      <dgm:spPr/>
    </dgm:pt>
    <dgm:pt modelId="{641C3566-5D18-48C4-A04C-7A48973DB0B8}" type="pres">
      <dgm:prSet presAssocID="{FA3043D9-FFCB-4DB0-8363-FB0EFB9E0717}" presName="tile1" presStyleLbl="node1" presStyleIdx="0" presStyleCnt="4"/>
      <dgm:spPr/>
      <dgm:t>
        <a:bodyPr/>
        <a:lstStyle/>
        <a:p>
          <a:endParaRPr lang="ru-RU"/>
        </a:p>
      </dgm:t>
    </dgm:pt>
    <dgm:pt modelId="{34439D73-26B9-4ACE-B953-573E71CFCF2E}" type="pres">
      <dgm:prSet presAssocID="{FA3043D9-FFCB-4DB0-8363-FB0EFB9E071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3870E-DAF9-4285-A0B7-62E36ECF84B5}" type="pres">
      <dgm:prSet presAssocID="{FA3043D9-FFCB-4DB0-8363-FB0EFB9E0717}" presName="tile2" presStyleLbl="node1" presStyleIdx="1" presStyleCnt="4"/>
      <dgm:spPr/>
      <dgm:t>
        <a:bodyPr/>
        <a:lstStyle/>
        <a:p>
          <a:endParaRPr lang="ru-RU"/>
        </a:p>
      </dgm:t>
    </dgm:pt>
    <dgm:pt modelId="{AFE41943-56BD-4730-9850-DB8554372C4B}" type="pres">
      <dgm:prSet presAssocID="{FA3043D9-FFCB-4DB0-8363-FB0EFB9E071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1ADF-6510-4E8A-A5FC-788D2D010DC8}" type="pres">
      <dgm:prSet presAssocID="{FA3043D9-FFCB-4DB0-8363-FB0EFB9E0717}" presName="tile3" presStyleLbl="node1" presStyleIdx="2" presStyleCnt="4"/>
      <dgm:spPr>
        <a:solidFill>
          <a:srgbClr val="00CC5C"/>
        </a:solidFill>
        <a:ln w="38100"/>
      </dgm:spPr>
      <dgm:t>
        <a:bodyPr/>
        <a:lstStyle/>
        <a:p>
          <a:endParaRPr lang="ru-RU"/>
        </a:p>
      </dgm:t>
    </dgm:pt>
    <dgm:pt modelId="{920EAC42-11B4-4F01-B6CB-CA2F3259546A}" type="pres">
      <dgm:prSet presAssocID="{FA3043D9-FFCB-4DB0-8363-FB0EFB9E071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BCF84-169F-4EC9-BF2E-C34EA6A025DE}" type="pres">
      <dgm:prSet presAssocID="{FA3043D9-FFCB-4DB0-8363-FB0EFB9E0717}" presName="tile4" presStyleLbl="node1" presStyleIdx="3" presStyleCnt="4"/>
      <dgm:spPr>
        <a:solidFill>
          <a:srgbClr val="0066FF"/>
        </a:solidFill>
        <a:ln w="38100"/>
      </dgm:spPr>
    </dgm:pt>
    <dgm:pt modelId="{C62041D2-6105-4924-8D16-AE6A4B77BBD8}" type="pres">
      <dgm:prSet presAssocID="{FA3043D9-FFCB-4DB0-8363-FB0EFB9E071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2E0A22A-7EC5-4B46-AFD0-195791D8626E}" type="pres">
      <dgm:prSet presAssocID="{FA3043D9-FFCB-4DB0-8363-FB0EFB9E071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D809CF5-F92E-4791-87B8-BB3F23CE4C08}" type="presOf" srcId="{E3D3E717-39F1-4015-9371-EF0A78635406}" destId="{2DD3870E-DAF9-4285-A0B7-62E36ECF84B5}" srcOrd="0" destOrd="0" presId="urn:microsoft.com/office/officeart/2005/8/layout/matrix1"/>
    <dgm:cxn modelId="{CEB9C8F9-8C42-4425-880E-F8937A3C978C}" type="presOf" srcId="{FA3043D9-FFCB-4DB0-8363-FB0EFB9E0717}" destId="{74AAB97A-74F2-4A76-A4A3-04EDBCE6E3F1}" srcOrd="0" destOrd="0" presId="urn:microsoft.com/office/officeart/2005/8/layout/matrix1"/>
    <dgm:cxn modelId="{97E8E157-EF54-49B4-8573-D365EA1DB439}" type="presOf" srcId="{078F7EF6-32FA-4CE5-B168-69970F5D7AE4}" destId="{641C3566-5D18-48C4-A04C-7A48973DB0B8}" srcOrd="0" destOrd="0" presId="urn:microsoft.com/office/officeart/2005/8/layout/matrix1"/>
    <dgm:cxn modelId="{909A3110-F5AC-4BCA-AC1C-D39F97F63A37}" srcId="{95021650-E095-426E-AFD6-ADE702D06D70}" destId="{078F7EF6-32FA-4CE5-B168-69970F5D7AE4}" srcOrd="0" destOrd="0" parTransId="{FC9FDAF4-E091-410E-994D-F64431308B9D}" sibTransId="{1B41DBED-DF5D-4026-B328-07D585B4FED6}"/>
    <dgm:cxn modelId="{617F6BD0-918F-45B9-92F0-328024ADC2A7}" srcId="{FA3043D9-FFCB-4DB0-8363-FB0EFB9E0717}" destId="{95021650-E095-426E-AFD6-ADE702D06D70}" srcOrd="0" destOrd="0" parTransId="{1AB53BB2-3B13-4EF7-96AA-DBB1BECDDD6A}" sibTransId="{58A5E145-06DF-4E76-8B3E-C3675E3E9542}"/>
    <dgm:cxn modelId="{DF569782-DBDA-43C3-9A35-EF1317BEA14E}" type="presOf" srcId="{95021650-E095-426E-AFD6-ADE702D06D70}" destId="{12E0A22A-7EC5-4B46-AFD0-195791D8626E}" srcOrd="0" destOrd="0" presId="urn:microsoft.com/office/officeart/2005/8/layout/matrix1"/>
    <dgm:cxn modelId="{A219F023-D806-40A6-A2D3-0813BF4469AF}" type="presOf" srcId="{078F7EF6-32FA-4CE5-B168-69970F5D7AE4}" destId="{34439D73-26B9-4ACE-B953-573E71CFCF2E}" srcOrd="1" destOrd="0" presId="urn:microsoft.com/office/officeart/2005/8/layout/matrix1"/>
    <dgm:cxn modelId="{71B595CD-52D2-4BED-8A4B-78282641CD92}" type="presOf" srcId="{E3D3E717-39F1-4015-9371-EF0A78635406}" destId="{AFE41943-56BD-4730-9850-DB8554372C4B}" srcOrd="1" destOrd="0" presId="urn:microsoft.com/office/officeart/2005/8/layout/matrix1"/>
    <dgm:cxn modelId="{51C47164-7639-4DD4-8872-297BF316C9EC}" srcId="{95021650-E095-426E-AFD6-ADE702D06D70}" destId="{E3D3E717-39F1-4015-9371-EF0A78635406}" srcOrd="1" destOrd="0" parTransId="{CB547717-489B-4C1D-993E-6867BFF41C65}" sibTransId="{FA615DC0-58F2-4373-B222-6150BCB0656A}"/>
    <dgm:cxn modelId="{623188A6-0F24-48CC-8B53-8D1657B56A23}" type="presParOf" srcId="{74AAB97A-74F2-4A76-A4A3-04EDBCE6E3F1}" destId="{2C7E1543-A7C2-4578-BB4D-B80F18C38546}" srcOrd="0" destOrd="0" presId="urn:microsoft.com/office/officeart/2005/8/layout/matrix1"/>
    <dgm:cxn modelId="{6F481029-42E4-4352-BAFF-226AB1F7449E}" type="presParOf" srcId="{2C7E1543-A7C2-4578-BB4D-B80F18C38546}" destId="{641C3566-5D18-48C4-A04C-7A48973DB0B8}" srcOrd="0" destOrd="0" presId="urn:microsoft.com/office/officeart/2005/8/layout/matrix1"/>
    <dgm:cxn modelId="{219976ED-1D96-4B13-A52E-A4FBBCAB4E21}" type="presParOf" srcId="{2C7E1543-A7C2-4578-BB4D-B80F18C38546}" destId="{34439D73-26B9-4ACE-B953-573E71CFCF2E}" srcOrd="1" destOrd="0" presId="urn:microsoft.com/office/officeart/2005/8/layout/matrix1"/>
    <dgm:cxn modelId="{18D49ADA-50E2-4EE3-9A74-A7E5A0E34DFC}" type="presParOf" srcId="{2C7E1543-A7C2-4578-BB4D-B80F18C38546}" destId="{2DD3870E-DAF9-4285-A0B7-62E36ECF84B5}" srcOrd="2" destOrd="0" presId="urn:microsoft.com/office/officeart/2005/8/layout/matrix1"/>
    <dgm:cxn modelId="{75F2BFAC-85BB-40AE-B8CC-5EB06D1C1945}" type="presParOf" srcId="{2C7E1543-A7C2-4578-BB4D-B80F18C38546}" destId="{AFE41943-56BD-4730-9850-DB8554372C4B}" srcOrd="3" destOrd="0" presId="urn:microsoft.com/office/officeart/2005/8/layout/matrix1"/>
    <dgm:cxn modelId="{BD56E51F-BA03-4BE7-94D7-5BDE6C06EF4A}" type="presParOf" srcId="{2C7E1543-A7C2-4578-BB4D-B80F18C38546}" destId="{51391ADF-6510-4E8A-A5FC-788D2D010DC8}" srcOrd="4" destOrd="0" presId="urn:microsoft.com/office/officeart/2005/8/layout/matrix1"/>
    <dgm:cxn modelId="{70665690-6971-401C-8E74-9EE86F6F627D}" type="presParOf" srcId="{2C7E1543-A7C2-4578-BB4D-B80F18C38546}" destId="{920EAC42-11B4-4F01-B6CB-CA2F3259546A}" srcOrd="5" destOrd="0" presId="urn:microsoft.com/office/officeart/2005/8/layout/matrix1"/>
    <dgm:cxn modelId="{0CC1924C-CD73-467B-82F9-BF63CCF11185}" type="presParOf" srcId="{2C7E1543-A7C2-4578-BB4D-B80F18C38546}" destId="{D3ABCF84-169F-4EC9-BF2E-C34EA6A025DE}" srcOrd="6" destOrd="0" presId="urn:microsoft.com/office/officeart/2005/8/layout/matrix1"/>
    <dgm:cxn modelId="{A3A8E9D6-B26F-4BD2-8FCF-03B0F7192CA9}" type="presParOf" srcId="{2C7E1543-A7C2-4578-BB4D-B80F18C38546}" destId="{C62041D2-6105-4924-8D16-AE6A4B77BBD8}" srcOrd="7" destOrd="0" presId="urn:microsoft.com/office/officeart/2005/8/layout/matrix1"/>
    <dgm:cxn modelId="{467C23C7-A802-43C2-AB15-2A14DF28242F}" type="presParOf" srcId="{74AAB97A-74F2-4A76-A4A3-04EDBCE6E3F1}" destId="{12E0A22A-7EC5-4B46-AFD0-195791D8626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1C3566-5D18-48C4-A04C-7A48973DB0B8}">
      <dsp:nvSpPr>
        <dsp:cNvPr id="0" name=""/>
        <dsp:cNvSpPr/>
      </dsp:nvSpPr>
      <dsp:spPr>
        <a:xfrm rot="16200000">
          <a:off x="571504" y="-571504"/>
          <a:ext cx="3214710" cy="4357718"/>
        </a:xfrm>
        <a:prstGeom prst="round1Rect">
          <a:avLst/>
        </a:prstGeom>
        <a:solidFill>
          <a:srgbClr val="C0000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/>
        </a:p>
      </dsp:txBody>
      <dsp:txXfrm rot="16200000">
        <a:off x="973342" y="-973342"/>
        <a:ext cx="2411032" cy="4357718"/>
      </dsp:txXfrm>
    </dsp:sp>
    <dsp:sp modelId="{2DD3870E-DAF9-4285-A0B7-62E36ECF84B5}">
      <dsp:nvSpPr>
        <dsp:cNvPr id="0" name=""/>
        <dsp:cNvSpPr/>
      </dsp:nvSpPr>
      <dsp:spPr>
        <a:xfrm>
          <a:off x="4357718" y="0"/>
          <a:ext cx="4357718" cy="3214710"/>
        </a:xfrm>
        <a:prstGeom prst="round1Rect">
          <a:avLst/>
        </a:prstGeom>
        <a:solidFill>
          <a:srgbClr val="FFFF00"/>
        </a:solidFill>
        <a:ln w="381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Всегда справлюсь</a:t>
          </a:r>
          <a:endParaRPr lang="ru-RU" sz="5700" kern="1200" dirty="0"/>
        </a:p>
      </dsp:txBody>
      <dsp:txXfrm>
        <a:off x="4357718" y="0"/>
        <a:ext cx="4357718" cy="2411032"/>
      </dsp:txXfrm>
    </dsp:sp>
    <dsp:sp modelId="{51391ADF-6510-4E8A-A5FC-788D2D010DC8}">
      <dsp:nvSpPr>
        <dsp:cNvPr id="0" name=""/>
        <dsp:cNvSpPr/>
      </dsp:nvSpPr>
      <dsp:spPr>
        <a:xfrm rot="10800000">
          <a:off x="0" y="3214710"/>
          <a:ext cx="4357718" cy="3214710"/>
        </a:xfrm>
        <a:prstGeom prst="round1Rect">
          <a:avLst/>
        </a:prstGeom>
        <a:solidFill>
          <a:srgbClr val="00CC5C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BCF84-169F-4EC9-BF2E-C34EA6A025DE}">
      <dsp:nvSpPr>
        <dsp:cNvPr id="0" name=""/>
        <dsp:cNvSpPr/>
      </dsp:nvSpPr>
      <dsp:spPr>
        <a:xfrm rot="5400000">
          <a:off x="4929222" y="2643206"/>
          <a:ext cx="3214710" cy="4357718"/>
        </a:xfrm>
        <a:prstGeom prst="round1Rect">
          <a:avLst/>
        </a:prstGeom>
        <a:solidFill>
          <a:srgbClr val="0066FF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0A22A-7EC5-4B46-AFD0-195791D8626E}">
      <dsp:nvSpPr>
        <dsp:cNvPr id="0" name=""/>
        <dsp:cNvSpPr/>
      </dsp:nvSpPr>
      <dsp:spPr>
        <a:xfrm>
          <a:off x="3050402" y="2411032"/>
          <a:ext cx="2614630" cy="160735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 dirty="0"/>
        </a:p>
      </dsp:txBody>
      <dsp:txXfrm>
        <a:off x="3050402" y="2411032"/>
        <a:ext cx="2614630" cy="1607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A834E-96F3-4DFA-8D6E-114764062622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E2771-F83A-4149-9BB0-E6C840455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C27645-02EC-46D0-B461-90E37E9246BB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90FFE7-E4E2-4435-941F-A2FE5AEAA76E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E2771-F83A-4149-9BB0-E6C840455FA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1E7BFC-390B-4E56-85FA-0DBC1E82D5A7}" type="slidenum">
              <a:rPr lang="ru-RU" altLang="ru-RU" smtClean="0"/>
              <a:pPr/>
              <a:t>30</a:t>
            </a:fld>
            <a:endParaRPr lang="ru-RU" altLang="ru-RU" smtClean="0"/>
          </a:p>
        </p:txBody>
      </p:sp>
      <p:sp>
        <p:nvSpPr>
          <p:cNvPr id="4710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2080" tIns="46040" rIns="92080" bIns="4604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FDDC1A-D37D-483F-89B6-5F69AAA6C144}" type="slidenum">
              <a:rPr lang="ru-RU" smtClean="0"/>
              <a:pPr/>
              <a:t>37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sz="3800" b="1" dirty="0" smtClean="0">
                <a:solidFill>
                  <a:schemeClr val="bg1"/>
                </a:solidFill>
              </a:rPr>
              <a:t>Уильям Джемс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Объект 2"/>
          <p:cNvSpPr>
            <a:spLocks noGrp="1"/>
          </p:cNvSpPr>
          <p:nvPr/>
        </p:nvSpPr>
        <p:spPr>
          <a:xfrm>
            <a:off x="2682044" y="2329693"/>
            <a:ext cx="6228184" cy="3667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100000"/>
              <a:buNone/>
              <a:defRPr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«Глубочайшим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свойством человеческой природы является страстное стремление людей быть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оцененными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достоинству»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2" descr="Уильям Джейм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2" y="860729"/>
            <a:ext cx="2520280" cy="3706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941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2492897"/>
          <a:ext cx="6726237" cy="3838961"/>
        </p:xfrm>
        <a:graphic>
          <a:graphicData uri="http://schemas.openxmlformats.org/drawingml/2006/table">
            <a:tbl>
              <a:tblPr/>
              <a:tblGrid>
                <a:gridCol w="2184400"/>
                <a:gridCol w="2274887"/>
                <a:gridCol w="2266950"/>
              </a:tblGrid>
              <a:tr h="37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Регулятивные универсальные учебные 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 универсальные учебные действия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Коммуникативные  универсальные учебные действия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Определять и сохранять цель урока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Находить ответы на вопросы, используя учебник, свой жизненный опыт и знания, полученные на уроке (преобразование информации)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Оформлять свою мысль в устной речи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Пересказывать  тексты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Проговаривать порядок действия (планирование)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Делать выводы на уроке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Умение слушать и понимать речь других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Высказывать своё предположение (версию)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Вступать в беседу на уроке и в жизни (диалоговая форма коммуникации)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6" name="Rectangle 1"/>
          <p:cNvSpPr>
            <a:spLocks noChangeArrowheads="1"/>
          </p:cNvSpPr>
          <p:nvPr/>
        </p:nvSpPr>
        <p:spPr bwMode="auto">
          <a:xfrm>
            <a:off x="539750" y="485301"/>
            <a:ext cx="64087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  </a:t>
            </a:r>
            <a:r>
              <a:rPr lang="ru-RU" altLang="ru-RU" sz="3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метапредметных</a:t>
            </a:r>
            <a:r>
              <a:rPr lang="ru-RU" alt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умений</a:t>
            </a:r>
            <a:endParaRPr lang="ru-RU" altLang="ru-RU" sz="105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Лист самооценки предметных умений</a:t>
            </a:r>
            <a:endParaRPr lang="ru-RU" b="1" dirty="0" smtClean="0"/>
          </a:p>
        </p:txBody>
      </p:sp>
      <p:pic>
        <p:nvPicPr>
          <p:cNvPr id="21507" name="Содержимое 3" descr="C:\Documents and Settings\Марина\Мои документы\Мои результаты сканировани\сканирование00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628775"/>
            <a:ext cx="7488238" cy="4176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7" y="2420888"/>
          <a:ext cx="8209607" cy="2313432"/>
        </p:xfrm>
        <a:graphic>
          <a:graphicData uri="http://schemas.openxmlformats.org/drawingml/2006/table">
            <a:tbl>
              <a:tblPr/>
              <a:tblGrid>
                <a:gridCol w="2664991"/>
                <a:gridCol w="1493564"/>
                <a:gridCol w="1374399"/>
                <a:gridCol w="1616941"/>
                <a:gridCol w="1059712"/>
              </a:tblGrid>
              <a:tr h="9788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Насколько уверенно ты чувствуешь себя в следующих ситуациях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Уверенно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Довольно уверенно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Неуверенно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 неуверенно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 могу высчитывать площадь квадрата и прямоугольника.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Лист самооценки предметных умений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1700808"/>
            <a:ext cx="8153400" cy="44958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Лист самооценки предметных умений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ru-RU" b="1" dirty="0" smtClean="0"/>
          </a:p>
          <a:p>
            <a:pPr>
              <a:buFontTx/>
              <a:buNone/>
              <a:defRPr/>
            </a:pPr>
            <a:endParaRPr lang="ru-RU" sz="9600" b="1" dirty="0" smtClean="0"/>
          </a:p>
          <a:p>
            <a:pPr>
              <a:buFontTx/>
              <a:buNone/>
              <a:defRPr/>
            </a:pPr>
            <a:r>
              <a:rPr lang="ru-RU" sz="9600" b="1" dirty="0" smtClean="0"/>
              <a:t>1. </a:t>
            </a:r>
            <a:r>
              <a:rPr lang="ru-RU" sz="9600" dirty="0" smtClean="0"/>
              <a:t>Я могу назвать определение уравнения.   -   1 б.</a:t>
            </a:r>
          </a:p>
          <a:p>
            <a:pPr>
              <a:buFontTx/>
              <a:buNone/>
              <a:defRPr/>
            </a:pPr>
            <a:r>
              <a:rPr lang="ru-RU" sz="9600" b="1" dirty="0" smtClean="0"/>
              <a:t>2 . </a:t>
            </a:r>
            <a:r>
              <a:rPr lang="ru-RU" sz="9600" dirty="0" smtClean="0"/>
              <a:t>Я умею находить уравнение среди других записей – 1 б.                    </a:t>
            </a:r>
          </a:p>
          <a:p>
            <a:pPr>
              <a:buFontTx/>
              <a:buNone/>
              <a:defRPr/>
            </a:pPr>
            <a:r>
              <a:rPr lang="ru-RU" sz="9600" b="1" dirty="0" smtClean="0"/>
              <a:t>3.  </a:t>
            </a:r>
            <a:r>
              <a:rPr lang="ru-RU" sz="9600" dirty="0" smtClean="0"/>
              <a:t>Могу объяснить, как найти  неизвестное слагаемое – 1 б.</a:t>
            </a:r>
          </a:p>
          <a:p>
            <a:pPr>
              <a:buFontTx/>
              <a:buNone/>
              <a:defRPr/>
            </a:pPr>
            <a:r>
              <a:rPr lang="ru-RU" sz="9600" dirty="0" smtClean="0"/>
              <a:t>     Могу объяснить, как найти  неизвестное уменьшаемое – 1 б.</a:t>
            </a:r>
          </a:p>
          <a:p>
            <a:pPr>
              <a:buFontTx/>
              <a:buNone/>
              <a:defRPr/>
            </a:pPr>
            <a:r>
              <a:rPr lang="ru-RU" sz="9600" dirty="0" smtClean="0"/>
              <a:t>     Могу объяснить, как найти  неизвестное вычитаемое – 1 б.</a:t>
            </a:r>
          </a:p>
          <a:p>
            <a:pPr>
              <a:buFontTx/>
              <a:buNone/>
              <a:defRPr/>
            </a:pPr>
            <a:r>
              <a:rPr lang="ru-RU" sz="9600" b="1" dirty="0" smtClean="0"/>
              <a:t>4.   </a:t>
            </a:r>
            <a:r>
              <a:rPr lang="ru-RU" sz="9600" dirty="0" smtClean="0"/>
              <a:t>Я</a:t>
            </a:r>
            <a:r>
              <a:rPr lang="ru-RU" sz="9600" b="1" dirty="0" smtClean="0"/>
              <a:t> </a:t>
            </a:r>
            <a:r>
              <a:rPr lang="ru-RU" sz="9600" dirty="0" smtClean="0"/>
              <a:t>умею решать: </a:t>
            </a:r>
          </a:p>
          <a:p>
            <a:pPr>
              <a:buFontTx/>
              <a:buNone/>
              <a:defRPr/>
            </a:pPr>
            <a:r>
              <a:rPr lang="ru-RU" sz="9600" dirty="0" smtClean="0"/>
              <a:t>               уравнение с неизвестным слагаемым – 1 б.</a:t>
            </a:r>
          </a:p>
          <a:p>
            <a:pPr>
              <a:buFontTx/>
              <a:buNone/>
              <a:defRPr/>
            </a:pPr>
            <a:r>
              <a:rPr lang="ru-RU" sz="9600" dirty="0" smtClean="0"/>
              <a:t>               уравнение с неизвестным уменьшаемым – 1 б.</a:t>
            </a:r>
          </a:p>
          <a:p>
            <a:pPr>
              <a:buFontTx/>
              <a:buNone/>
              <a:defRPr/>
            </a:pPr>
            <a:r>
              <a:rPr lang="ru-RU" sz="9600" dirty="0" smtClean="0"/>
              <a:t>               уравнение с неизвестным вычитаемым – 1 б.</a:t>
            </a:r>
          </a:p>
          <a:p>
            <a:pPr>
              <a:buFontTx/>
              <a:buNone/>
              <a:defRPr/>
            </a:pPr>
            <a:r>
              <a:rPr lang="ru-RU" sz="9600" b="1" dirty="0" smtClean="0"/>
              <a:t>5. </a:t>
            </a:r>
            <a:r>
              <a:rPr lang="ru-RU" sz="9600" dirty="0" smtClean="0"/>
              <a:t>Я могу составить и решить свое уравнение. - 2 б</a:t>
            </a:r>
          </a:p>
          <a:p>
            <a:pPr>
              <a:buFontTx/>
              <a:buNone/>
              <a:defRPr/>
            </a:pPr>
            <a:endParaRPr lang="ru-RU" sz="9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2988" y="1698910"/>
          <a:ext cx="6726237" cy="4067131"/>
        </p:xfrm>
        <a:graphic>
          <a:graphicData uri="http://schemas.openxmlformats.org/drawingml/2006/table">
            <a:tbl>
              <a:tblPr/>
              <a:tblGrid>
                <a:gridCol w="2184400"/>
                <a:gridCol w="2274887"/>
                <a:gridCol w="2266950"/>
              </a:tblGrid>
              <a:tr h="1052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Критерии выразительного чтения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самооценка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Учитель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1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Назвал автора и заглавие произведения.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Читал без ошибок.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1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Выделял голосом ключевые слова.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6" name="Rectangle 1"/>
          <p:cNvSpPr>
            <a:spLocks noChangeArrowheads="1"/>
          </p:cNvSpPr>
          <p:nvPr/>
        </p:nvSpPr>
        <p:spPr bwMode="auto">
          <a:xfrm>
            <a:off x="539750" y="562243"/>
            <a:ext cx="64087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 предметных умений</a:t>
            </a:r>
            <a:endParaRPr lang="ru-RU" alt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700808"/>
          <a:ext cx="8238405" cy="4657344"/>
        </p:xfrm>
        <a:graphic>
          <a:graphicData uri="http://schemas.openxmlformats.org/drawingml/2006/table">
            <a:tbl>
              <a:tblPr/>
              <a:tblGrid>
                <a:gridCol w="3696568"/>
                <a:gridCol w="2274887"/>
                <a:gridCol w="22669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Предметные умения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начале  урока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конце урока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1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1.Называть падежи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 Различать однокоренные слова и форму одного слова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1" dirty="0" smtClean="0"/>
                        <a:t>Условные обозначения:</a:t>
                      </a:r>
                    </a:p>
                    <a:p>
                      <a:r>
                        <a:rPr lang="ru-RU" sz="1600" b="1" dirty="0" smtClean="0"/>
                        <a:t>«+» – умею, «- +» –умею, но допускаю ошибки, «!» – трудно, «?» –есть вопрос.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+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Заголовок 15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Лист самооценки предметных умений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2988" y="2492895"/>
          <a:ext cx="6726237" cy="3329980"/>
        </p:xfrm>
        <a:graphic>
          <a:graphicData uri="http://schemas.openxmlformats.org/drawingml/2006/table">
            <a:tbl>
              <a:tblPr/>
              <a:tblGrid>
                <a:gridCol w="2184400"/>
                <a:gridCol w="2274887"/>
                <a:gridCol w="2266950"/>
              </a:tblGrid>
              <a:tr h="14886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Понял(а), что называется спряжением и научился(ась) его определять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Понял(а), что называется спряжением, но при определении спряжения глагола иногда допускаю ошибки.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понял(а), что называется спряжением, не могу определить спряжение глагола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1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6" name="Rectangle 1"/>
          <p:cNvSpPr>
            <a:spLocks noChangeArrowheads="1"/>
          </p:cNvSpPr>
          <p:nvPr/>
        </p:nvSpPr>
        <p:spPr bwMode="auto">
          <a:xfrm>
            <a:off x="539750" y="485301"/>
            <a:ext cx="64087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  предметных умений</a:t>
            </a:r>
            <a:endParaRPr lang="ru-RU" altLang="ru-RU" sz="105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700808"/>
          <a:ext cx="8352928" cy="4293480"/>
        </p:xfrm>
        <a:graphic>
          <a:graphicData uri="http://schemas.openxmlformats.org/drawingml/2006/table">
            <a:tbl>
              <a:tblPr/>
              <a:tblGrid>
                <a:gridCol w="2712681"/>
                <a:gridCol w="2825051"/>
                <a:gridCol w="2815196"/>
              </a:tblGrid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Критерии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Самооценка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Оценка учителя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2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1.Уметь делать пересказ-2 б.у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2.Пересказывать последовательно -3 б.у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3.Рассказывать выразительно -2б.у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4.Умеет пересказывать эмоционально – 1б.у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6" name="Rectangle 1"/>
          <p:cNvSpPr>
            <a:spLocks noChangeArrowheads="1"/>
          </p:cNvSpPr>
          <p:nvPr/>
        </p:nvSpPr>
        <p:spPr bwMode="auto">
          <a:xfrm>
            <a:off x="539750" y="485301"/>
            <a:ext cx="64087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  предметных умений. Пересказ.</a:t>
            </a:r>
            <a:endParaRPr lang="ru-RU" altLang="ru-RU" sz="105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FloraMasterPrew.jpg"/>
          <p:cNvPicPr>
            <a:picLocks noChangeAspect="1"/>
          </p:cNvPicPr>
          <p:nvPr/>
        </p:nvPicPr>
        <p:blipFill>
          <a:blip r:embed="rId2" cstate="print"/>
          <a:srcRect l="6250" r="1854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/>
        </p:nvGraphicFramePr>
        <p:xfrm>
          <a:off x="214282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Овал 4"/>
          <p:cNvSpPr/>
          <p:nvPr/>
        </p:nvSpPr>
        <p:spPr>
          <a:xfrm>
            <a:off x="3000364" y="2000240"/>
            <a:ext cx="3143272" cy="300039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571480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Ничего не понял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500042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85762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</a:rPr>
              <a:t>Всё понял</a:t>
            </a:r>
            <a:endParaRPr lang="ru-RU" sz="3200" b="1" i="1" dirty="0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1157" y="4042293"/>
            <a:ext cx="378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Никогда не справлюсь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2530942"/>
            <a:ext cx="30718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atin typeface="Cambria" pitchFamily="18" charset="0"/>
              </a:rPr>
              <a:t>Оценочное поле</a:t>
            </a:r>
            <a:endParaRPr lang="ru-RU" sz="4000" b="1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494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mtClean="0"/>
              <a:t>Словесные приёмы</a:t>
            </a:r>
            <a:br>
              <a:rPr lang="ru-RU" sz="3600" smtClean="0"/>
            </a:br>
            <a:r>
              <a:rPr lang="ru-RU" sz="3600" smtClean="0"/>
              <a:t>(опросники)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smtClean="0"/>
              <a:t>Выполнение этой работы мне понравилось (не понравилось) потому, что______________________</a:t>
            </a:r>
          </a:p>
          <a:p>
            <a:r>
              <a:rPr lang="ru-RU" sz="2800" smtClean="0"/>
              <a:t>Наиболее трудным мне показалось________________</a:t>
            </a:r>
          </a:p>
          <a:p>
            <a:r>
              <a:rPr lang="ru-RU" sz="2800" smtClean="0"/>
              <a:t>Я думаю, это потому, что_________________________</a:t>
            </a:r>
          </a:p>
          <a:p>
            <a:r>
              <a:rPr lang="ru-RU" sz="2800" smtClean="0"/>
              <a:t>Самым интересным было________________________</a:t>
            </a:r>
          </a:p>
          <a:p>
            <a:r>
              <a:rPr lang="ru-RU" sz="2800" smtClean="0"/>
              <a:t>Если бы я еще раз выполнял эту работу, то я бы сделал следующее </a:t>
            </a:r>
            <a:r>
              <a:rPr lang="ru-RU" sz="2000" smtClean="0"/>
              <a:t>____________________________________________________________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Правило  1.</a:t>
            </a:r>
            <a:r>
              <a:rPr lang="ru-RU" dirty="0" smtClean="0"/>
              <a:t> Что оцениваем?</a:t>
            </a:r>
          </a:p>
          <a:p>
            <a:r>
              <a:rPr lang="ru-RU" u="sng" dirty="0" smtClean="0"/>
              <a:t>Правило  2.</a:t>
            </a:r>
            <a:r>
              <a:rPr lang="ru-RU" dirty="0" smtClean="0"/>
              <a:t> Кто оценивает?</a:t>
            </a:r>
          </a:p>
          <a:p>
            <a:r>
              <a:rPr lang="ru-RU" u="sng" dirty="0" smtClean="0"/>
              <a:t>Правило  3.</a:t>
            </a:r>
            <a:r>
              <a:rPr lang="ru-RU" dirty="0" smtClean="0"/>
              <a:t> Сколько ставить отметок?</a:t>
            </a:r>
          </a:p>
          <a:p>
            <a:r>
              <a:rPr lang="ru-RU" u="sng" dirty="0" smtClean="0"/>
              <a:t>Правило  4.</a:t>
            </a:r>
            <a:r>
              <a:rPr lang="ru-RU" dirty="0" smtClean="0"/>
              <a:t> Где накапливать оценки и отметки?</a:t>
            </a:r>
          </a:p>
          <a:p>
            <a:r>
              <a:rPr lang="ru-RU" u="sng" dirty="0" smtClean="0"/>
              <a:t>Правило  5.</a:t>
            </a:r>
            <a:r>
              <a:rPr lang="ru-RU" dirty="0" smtClean="0"/>
              <a:t> Когда ставить оценки? </a:t>
            </a:r>
          </a:p>
          <a:p>
            <a:r>
              <a:rPr lang="ru-RU" u="sng" dirty="0" smtClean="0"/>
              <a:t>Правило 6.</a:t>
            </a:r>
            <a:r>
              <a:rPr lang="ru-RU" dirty="0" smtClean="0"/>
              <a:t> По каким критериям оценивать?</a:t>
            </a:r>
          </a:p>
          <a:p>
            <a:r>
              <a:rPr lang="ru-RU" dirty="0" smtClean="0"/>
              <a:t> Правило  7. Как определять итоговые оценки/отметки?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Опросник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Я хорошо учусь, если....</a:t>
            </a:r>
          </a:p>
          <a:p>
            <a:pPr>
              <a:defRPr/>
            </a:pPr>
            <a:r>
              <a:rPr lang="ru-RU" dirty="0" smtClean="0"/>
              <a:t>- внимательно слушаю на уроке, </a:t>
            </a:r>
          </a:p>
          <a:p>
            <a:pPr>
              <a:defRPr/>
            </a:pPr>
            <a:r>
              <a:rPr lang="ru-RU" dirty="0" smtClean="0"/>
              <a:t>- выполняю домашние задания,</a:t>
            </a:r>
          </a:p>
          <a:p>
            <a:pPr>
              <a:defRPr/>
            </a:pPr>
            <a:r>
              <a:rPr lang="ru-RU" dirty="0" smtClean="0"/>
              <a:t>- читаю учебник, </a:t>
            </a:r>
          </a:p>
          <a:p>
            <a:pPr>
              <a:defRPr/>
            </a:pPr>
            <a:r>
              <a:rPr lang="ru-RU" dirty="0" smtClean="0"/>
              <a:t>- работаю в паре, </a:t>
            </a:r>
          </a:p>
          <a:p>
            <a:pPr>
              <a:defRPr/>
            </a:pPr>
            <a:r>
              <a:rPr lang="ru-RU" dirty="0" smtClean="0"/>
              <a:t>- получаю помощь от взрослого.</a:t>
            </a:r>
          </a:p>
          <a:p>
            <a:pPr>
              <a:buFontTx/>
              <a:buNone/>
              <a:defRPr/>
            </a:pPr>
            <a:r>
              <a:rPr lang="ru-RU" dirty="0" smtClean="0"/>
              <a:t> (Всегда, иногда, никогда)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772817"/>
          <a:ext cx="8568952" cy="3888431"/>
        </p:xfrm>
        <a:graphic>
          <a:graphicData uri="http://schemas.openxmlformats.org/drawingml/2006/table">
            <a:tbl>
              <a:tblPr/>
              <a:tblGrid>
                <a:gridCol w="3528392"/>
                <a:gridCol w="2664296"/>
                <a:gridCol w="2376264"/>
              </a:tblGrid>
              <a:tr h="2906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Чему я научился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эту неделю?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Какие вопросы остались для меня  неясными?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Какие вопросы я задал бы ученикам, если был учителем, чтобы проверить поняли они материал или нет?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1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3412" marR="43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Техника недельных отчётов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Составление тестов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глагол</a:t>
            </a:r>
          </a:p>
          <a:p>
            <a:r>
              <a:rPr lang="ru-RU" dirty="0" smtClean="0"/>
              <a:t> - это часть  речи</a:t>
            </a:r>
          </a:p>
          <a:p>
            <a:r>
              <a:rPr lang="ru-RU" dirty="0" smtClean="0"/>
              <a:t>- часть слова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глаголы </a:t>
            </a:r>
          </a:p>
          <a:p>
            <a:r>
              <a:rPr lang="ru-RU" dirty="0" smtClean="0"/>
              <a:t>- склоняются </a:t>
            </a:r>
          </a:p>
          <a:p>
            <a:r>
              <a:rPr lang="ru-RU" dirty="0" smtClean="0"/>
              <a:t>-спрягаются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Кластерная карта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АЛГОРИТМ ПОСТРОЕНИЯ: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Тема, по которой будет составлена карта понятий.</a:t>
            </a:r>
          </a:p>
          <a:p>
            <a:pPr>
              <a:buNone/>
            </a:pPr>
            <a:r>
              <a:rPr lang="ru-RU" dirty="0" smtClean="0"/>
              <a:t> 2. Основные понятия темы. </a:t>
            </a:r>
          </a:p>
          <a:p>
            <a:pPr>
              <a:buNone/>
            </a:pPr>
            <a:r>
              <a:rPr lang="ru-RU" dirty="0" smtClean="0"/>
              <a:t>3.  Связи.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62800" y="2667000"/>
            <a:ext cx="1752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8229600" y="41148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15200" y="41148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1000" y="2438400"/>
            <a:ext cx="16002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33400" y="4648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7315200" y="38100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7954169" y="3780631"/>
            <a:ext cx="681038" cy="282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4114800" y="4800600"/>
            <a:ext cx="1143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114800" y="3886200"/>
            <a:ext cx="1143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191000" y="5791200"/>
            <a:ext cx="1143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657600" y="2667000"/>
            <a:ext cx="20574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3238501" y="4991100"/>
            <a:ext cx="29718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190500" y="40767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1524000" y="228600"/>
            <a:ext cx="60198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509664" y="533400"/>
            <a:ext cx="4421660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Имя </a:t>
            </a:r>
          </a:p>
          <a:p>
            <a:pPr algn="ctr">
              <a:defRPr/>
            </a:pPr>
            <a:r>
              <a:rPr lang="ru-RU" sz="44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существительное</a:t>
            </a:r>
          </a:p>
        </p:txBody>
      </p:sp>
      <p:cxnSp>
        <p:nvCxnSpPr>
          <p:cNvPr id="57" name="Прямая со стрелкой 56"/>
          <p:cNvCxnSpPr/>
          <p:nvPr/>
        </p:nvCxnSpPr>
        <p:spPr>
          <a:xfrm rot="10800000" flipV="1">
            <a:off x="1447800" y="21336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6200000" flipH="1">
            <a:off x="6743700" y="21717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5400000">
            <a:off x="4533901" y="2705100"/>
            <a:ext cx="3810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Овал 80"/>
          <p:cNvSpPr/>
          <p:nvPr/>
        </p:nvSpPr>
        <p:spPr>
          <a:xfrm>
            <a:off x="1066800" y="4495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1524000" y="4114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1828800" y="36576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0" y="4495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057400" y="3124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1" name="Прямая со стрелкой 110"/>
          <p:cNvCxnSpPr/>
          <p:nvPr/>
        </p:nvCxnSpPr>
        <p:spPr>
          <a:xfrm rot="5400000">
            <a:off x="381000" y="4343400"/>
            <a:ext cx="990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>
            <a:stCxn id="10" idx="4"/>
          </p:cNvCxnSpPr>
          <p:nvPr/>
        </p:nvCxnSpPr>
        <p:spPr>
          <a:xfrm rot="16200000" flipH="1">
            <a:off x="857250" y="4362450"/>
            <a:ext cx="8382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>
            <a:endCxn id="82" idx="4"/>
          </p:cNvCxnSpPr>
          <p:nvPr/>
        </p:nvCxnSpPr>
        <p:spPr>
          <a:xfrm rot="16200000" flipH="1">
            <a:off x="1295400" y="41910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>
            <a:off x="1752600" y="35814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>
            <a:stCxn id="10" idx="6"/>
          </p:cNvCxnSpPr>
          <p:nvPr/>
        </p:nvCxnSpPr>
        <p:spPr>
          <a:xfrm>
            <a:off x="1981200" y="3238500"/>
            <a:ext cx="3810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ЛЭПБУК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Алгоритм самооценки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 smtClean="0"/>
              <a:t>1 шаг.</a:t>
            </a:r>
            <a:r>
              <a:rPr lang="ru-RU" dirty="0" smtClean="0"/>
              <a:t> Что нужно было сделать в этом задании ? Какая была </a:t>
            </a:r>
            <a:r>
              <a:rPr lang="ru-RU" b="1" dirty="0" smtClean="0"/>
              <a:t>цель</a:t>
            </a:r>
            <a:r>
              <a:rPr lang="ru-RU" dirty="0" smtClean="0"/>
              <a:t>, что нужно было получить в результате? </a:t>
            </a:r>
          </a:p>
          <a:p>
            <a:pPr>
              <a:defRPr/>
            </a:pPr>
            <a:r>
              <a:rPr lang="ru-RU" b="1" dirty="0" smtClean="0"/>
              <a:t>2 шаг.</a:t>
            </a:r>
            <a:r>
              <a:rPr lang="ru-RU" dirty="0" smtClean="0"/>
              <a:t> Удалось получить </a:t>
            </a:r>
            <a:r>
              <a:rPr lang="ru-RU" b="1" dirty="0" smtClean="0"/>
              <a:t>результат</a:t>
            </a:r>
            <a:r>
              <a:rPr lang="ru-RU" dirty="0" smtClean="0"/>
              <a:t>? Найдено решение, ответ? </a:t>
            </a:r>
          </a:p>
          <a:p>
            <a:pPr>
              <a:defRPr/>
            </a:pPr>
            <a:r>
              <a:rPr lang="ru-RU" b="1" dirty="0" smtClean="0"/>
              <a:t>3 шаг.</a:t>
            </a:r>
            <a:r>
              <a:rPr lang="ru-RU" dirty="0" smtClean="0"/>
              <a:t> Справился полностью </a:t>
            </a:r>
            <a:r>
              <a:rPr lang="ru-RU" b="1" dirty="0" smtClean="0"/>
              <a:t>правильно</a:t>
            </a:r>
            <a:r>
              <a:rPr lang="ru-RU" dirty="0" smtClean="0"/>
              <a:t> или с незначительной ошибкой (какой, в чем)?</a:t>
            </a:r>
          </a:p>
          <a:p>
            <a:pPr>
              <a:defRPr/>
            </a:pPr>
            <a:r>
              <a:rPr lang="ru-RU" b="1" dirty="0" smtClean="0"/>
              <a:t>4 шаг.</a:t>
            </a:r>
            <a:r>
              <a:rPr lang="ru-RU" dirty="0" smtClean="0"/>
              <a:t> Справился полностью </a:t>
            </a:r>
            <a:r>
              <a:rPr lang="ru-RU" b="1" dirty="0" smtClean="0"/>
              <a:t>самостоятельно</a:t>
            </a:r>
            <a:r>
              <a:rPr lang="ru-RU" dirty="0" smtClean="0"/>
              <a:t> или с небольшой помощью (кто помогал, в чем)?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7" name="Прямоугольник 6"/>
          <p:cNvSpPr/>
          <p:nvPr/>
        </p:nvSpPr>
        <p:spPr>
          <a:xfrm>
            <a:off x="1835696" y="908720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ВЫПОЛНИЛ</a:t>
            </a:r>
          </a:p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ПОЛНОСТЬЮ</a:t>
            </a:r>
          </a:p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САМ </a:t>
            </a:r>
          </a:p>
        </p:txBody>
      </p:sp>
    </p:spTree>
    <p:extLst>
      <p:ext uri="{BB962C8B-B14F-4D97-AF65-F5344CB8AC3E}">
        <p14:creationId xmlns="" xmlns:p14="http://schemas.microsoft.com/office/powerpoint/2010/main" val="24861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900113" y="1700213"/>
          <a:ext cx="8244656" cy="3402550"/>
        </p:xfrm>
        <a:graphic>
          <a:graphicData uri="http://schemas.openxmlformats.org/drawingml/2006/table">
            <a:tbl>
              <a:tblPr/>
              <a:tblGrid>
                <a:gridCol w="1413671"/>
                <a:gridCol w="369567"/>
                <a:gridCol w="371069"/>
                <a:gridCol w="372572"/>
                <a:gridCol w="371070"/>
                <a:gridCol w="371069"/>
                <a:gridCol w="371070"/>
                <a:gridCol w="371069"/>
                <a:gridCol w="371070"/>
                <a:gridCol w="396609"/>
                <a:gridCol w="398111"/>
                <a:gridCol w="398112"/>
                <a:gridCol w="1239402"/>
                <a:gridCol w="1430195"/>
              </a:tblGrid>
              <a:tr h="17922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Ф.И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уч-ся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баллов по заданиям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Тесто-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балл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Отметка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7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 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 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ученик 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 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70" name="Rectangle 1"/>
          <p:cNvSpPr>
            <a:spLocks noChangeArrowheads="1"/>
          </p:cNvSpPr>
          <p:nvPr/>
        </p:nvSpPr>
        <p:spPr bwMode="auto">
          <a:xfrm>
            <a:off x="468313" y="-366404"/>
            <a:ext cx="82804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sz="2400" b="1" i="1" dirty="0">
              <a:ea typeface="Times New Roman" pitchFamily="18" charset="0"/>
              <a:cs typeface="Arial" charset="0"/>
            </a:endParaRPr>
          </a:p>
          <a:p>
            <a:pPr fontAlgn="t"/>
            <a:r>
              <a:rPr lang="ru-RU" sz="2400" b="1" i="1" dirty="0">
                <a:ea typeface="Times New Roman" pitchFamily="18" charset="0"/>
                <a:cs typeface="Arial" charset="0"/>
              </a:rPr>
              <a:t> </a:t>
            </a:r>
            <a:r>
              <a:rPr lang="ru-RU" sz="2400" b="1" i="1" dirty="0" smtClean="0">
                <a:ea typeface="Times New Roman" pitchFamily="18" charset="0"/>
                <a:cs typeface="Arial" charset="0"/>
              </a:rPr>
              <a:t> Соотношение </a:t>
            </a:r>
            <a:r>
              <a:rPr lang="ru-RU" sz="2400" b="1" i="1" dirty="0">
                <a:ea typeface="Times New Roman" pitchFamily="18" charset="0"/>
                <a:cs typeface="Arial" charset="0"/>
              </a:rPr>
              <a:t>балла и отметки</a:t>
            </a:r>
            <a:r>
              <a:rPr lang="ru-RU" sz="2400" b="1" i="1" dirty="0" smtClean="0">
                <a:ea typeface="Times New Roman" pitchFamily="18" charset="0"/>
                <a:cs typeface="Arial" charset="0"/>
              </a:rPr>
              <a:t>.</a:t>
            </a:r>
            <a:r>
              <a:rPr lang="ru-RU" sz="2400" dirty="0" smtClean="0">
                <a:ea typeface="Times New Roman" pitchFamily="18" charset="0"/>
                <a:cs typeface="Arial" charset="0"/>
              </a:rPr>
              <a:t> </a:t>
            </a:r>
          </a:p>
          <a:p>
            <a:pPr fontAlgn="t"/>
            <a:r>
              <a:rPr lang="ru-RU" sz="2400" dirty="0" smtClean="0">
                <a:ea typeface="Times New Roman" pitchFamily="18" charset="0"/>
                <a:cs typeface="Arial" charset="0"/>
              </a:rPr>
              <a:t>11б -«5»,  10 -9б - «4»,   7 – 8б - «3», 0 – 5б -«2».</a:t>
            </a:r>
          </a:p>
          <a:p>
            <a:pPr eaLnBrk="1" fontAlgn="t" hangingPunct="1"/>
            <a:r>
              <a:rPr lang="ru-RU" sz="2400" b="1" i="1" dirty="0" smtClean="0">
                <a:ea typeface="Times New Roman" pitchFamily="18" charset="0"/>
                <a:cs typeface="Arial" charset="0"/>
              </a:rPr>
              <a:t> </a:t>
            </a:r>
            <a:endParaRPr lang="ru-RU" sz="2400" b="1" i="1" dirty="0">
              <a:ea typeface="Times New Roman" pitchFamily="18" charset="0"/>
              <a:cs typeface="Arial" charset="0"/>
            </a:endParaRPr>
          </a:p>
          <a:p>
            <a:pPr eaLnBrk="1" fontAlgn="t" hangingPunct="1"/>
            <a:endParaRPr lang="ru-RU" sz="2400" b="1" i="1" dirty="0" smtClean="0">
              <a:ea typeface="Times New Roman" pitchFamily="18" charset="0"/>
              <a:cs typeface="Arial" charset="0"/>
            </a:endParaRPr>
          </a:p>
          <a:p>
            <a:pPr eaLnBrk="1" fontAlgn="t" hangingPunct="1"/>
            <a:endParaRPr lang="ru-RU" sz="1400" b="1" i="1" dirty="0">
              <a:ea typeface="Times New Roman" pitchFamily="18" charset="0"/>
              <a:cs typeface="Arial" charset="0"/>
            </a:endParaRPr>
          </a:p>
          <a:p>
            <a:pPr eaLnBrk="1" hangingPunct="1"/>
            <a:endParaRPr lang="ru-RU" b="1" dirty="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Листы достижений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высокий уровень - 85-100%;</a:t>
            </a:r>
          </a:p>
          <a:p>
            <a:pPr lvl="0"/>
            <a:r>
              <a:rPr lang="ru-RU" dirty="0" smtClean="0"/>
              <a:t>уровень выше среднего - 70-84 %;</a:t>
            </a:r>
          </a:p>
          <a:p>
            <a:pPr lvl="0"/>
            <a:r>
              <a:rPr lang="ru-RU" dirty="0" smtClean="0"/>
              <a:t>средний уровень - 50-69 %;</a:t>
            </a:r>
          </a:p>
          <a:p>
            <a:pPr lvl="0"/>
            <a:r>
              <a:rPr lang="ru-RU" dirty="0" smtClean="0"/>
              <a:t>уровень ниже среднего — 30-49 %;</a:t>
            </a:r>
          </a:p>
          <a:p>
            <a:pPr lvl="0"/>
            <a:r>
              <a:rPr lang="ru-RU" dirty="0" smtClean="0"/>
              <a:t>низкий уровень — менее 30 %.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7991475" cy="18732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0338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Impact"/>
              </a:rPr>
              <a:t>Какие УУД развивает </a:t>
            </a:r>
          </a:p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Impact"/>
              </a:rPr>
              <a:t>технология оценивания?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3168650" cy="15525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altLang="ru-RU" sz="2400" b="1" u="sng" dirty="0">
                <a:solidFill>
                  <a:srgbClr val="990033"/>
                </a:solidFill>
              </a:rPr>
              <a:t>Организационные</a:t>
            </a:r>
            <a:r>
              <a:rPr lang="ru-RU" altLang="ru-RU" sz="2400" dirty="0"/>
              <a:t> (умение определять достигнут ли результат)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331913" y="4508500"/>
            <a:ext cx="3168650" cy="15525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altLang="ru-RU" sz="2400" b="1" u="sng">
                <a:solidFill>
                  <a:srgbClr val="990033"/>
                </a:solidFill>
              </a:rPr>
              <a:t>Коммуникативные </a:t>
            </a:r>
            <a:r>
              <a:rPr lang="ru-RU" altLang="ru-RU" sz="2400"/>
              <a:t>(аргументированно отстаивать свою точку зрения)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4932363" y="4508500"/>
            <a:ext cx="3168650" cy="15525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altLang="ru-RU" sz="2400" b="1" u="sng" dirty="0">
                <a:solidFill>
                  <a:srgbClr val="990033"/>
                </a:solidFill>
              </a:rPr>
              <a:t>Интеллектуальные </a:t>
            </a:r>
            <a:r>
              <a:rPr lang="ru-RU" altLang="ru-RU" sz="2400" dirty="0"/>
              <a:t>(логически обосновывать свои выводы)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508625" y="2636838"/>
            <a:ext cx="3168650" cy="15525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altLang="ru-RU" sz="2400" b="1" u="sng">
                <a:solidFill>
                  <a:srgbClr val="990033"/>
                </a:solidFill>
              </a:rPr>
              <a:t>Оценочные </a:t>
            </a:r>
            <a:r>
              <a:rPr lang="ru-RU" altLang="ru-RU" sz="2400"/>
              <a:t>(толерантное отношение к иным решениям)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>
            <a:off x="2268538" y="1989138"/>
            <a:ext cx="1079500" cy="6477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5651500" y="1989138"/>
            <a:ext cx="936625" cy="647700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3995738" y="2276475"/>
            <a:ext cx="0" cy="2016125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5148263" y="2205038"/>
            <a:ext cx="0" cy="2087562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 animBg="1"/>
      <p:bldP spid="16394" grpId="0" animBg="1"/>
      <p:bldP spid="16395" grpId="0" animBg="1"/>
      <p:bldP spid="16396" grpId="0" animBg="1"/>
      <p:bldP spid="1639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AutoShape 2"/>
          <p:cNvSpPr>
            <a:spLocks noChangeArrowheads="1"/>
          </p:cNvSpPr>
          <p:nvPr/>
        </p:nvSpPr>
        <p:spPr bwMode="gray">
          <a:xfrm>
            <a:off x="358775" y="152400"/>
            <a:ext cx="8605838" cy="647700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ПОРТФОЛИО</a:t>
            </a:r>
            <a:endParaRPr lang="ru-RU" alt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3527425" y="1557338"/>
            <a:ext cx="2447925" cy="9001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altLang="ru-RU" b="1">
                <a:latin typeface="Arial" panose="020B0604020202020204" pitchFamily="34" charset="0"/>
              </a:rPr>
              <a:t>Русский язык</a:t>
            </a:r>
          </a:p>
          <a:p>
            <a:pPr algn="ctr">
              <a:defRPr/>
            </a:pPr>
            <a:r>
              <a:rPr lang="ru-RU" altLang="ru-RU" b="1">
                <a:latin typeface="Arial" panose="020B0604020202020204" pitchFamily="34" charset="0"/>
              </a:rPr>
              <a:t>Литературное чтение</a:t>
            </a:r>
          </a:p>
          <a:p>
            <a:pPr algn="ctr">
              <a:defRPr/>
            </a:pPr>
            <a:r>
              <a:rPr lang="ru-RU" altLang="ru-RU" b="1">
                <a:latin typeface="Arial" panose="020B0604020202020204" pitchFamily="34" charset="0"/>
              </a:rPr>
              <a:t>Иностранный язык</a:t>
            </a: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6010275" y="1557338"/>
            <a:ext cx="3133725" cy="9001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диктанты, изложения</a:t>
            </a:r>
            <a:r>
              <a:rPr lang="ru-RU" altLang="ru-RU" sz="1600" b="1" dirty="0" smtClean="0">
                <a:latin typeface="Arial" panose="020B0604020202020204" pitchFamily="34" charset="0"/>
              </a:rPr>
              <a:t>,</a:t>
            </a:r>
          </a:p>
          <a:p>
            <a:pPr>
              <a:buFontTx/>
              <a:buChar char="•"/>
              <a:defRPr/>
            </a:pPr>
            <a:r>
              <a:rPr lang="ru-RU" altLang="ru-RU" sz="1600" b="1" dirty="0" smtClean="0">
                <a:latin typeface="Arial" panose="020B0604020202020204" pitchFamily="34" charset="0"/>
              </a:rPr>
              <a:t> сочинения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3525838" y="2600325"/>
            <a:ext cx="2447925" cy="900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altLang="ru-RU" b="1">
                <a:latin typeface="Arial" panose="020B0604020202020204" pitchFamily="34" charset="0"/>
              </a:rPr>
              <a:t>Математика</a:t>
            </a: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6010275" y="2601913"/>
            <a:ext cx="3133725" cy="9001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математические диктанты</a:t>
            </a:r>
          </a:p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мини-исследования и </a:t>
            </a:r>
            <a:r>
              <a:rPr lang="ru-RU" altLang="ru-RU" sz="1600" b="1" dirty="0" smtClean="0">
                <a:latin typeface="Arial" panose="020B0604020202020204" pitchFamily="34" charset="0"/>
              </a:rPr>
              <a:t>мини</a:t>
            </a:r>
          </a:p>
          <a:p>
            <a:pPr>
              <a:defRPr/>
            </a:pPr>
            <a:r>
              <a:rPr lang="ru-RU" altLang="ru-RU" sz="1600" b="1" dirty="0" smtClean="0">
                <a:latin typeface="Arial" panose="020B0604020202020204" pitchFamily="34" charset="0"/>
              </a:rPr>
              <a:t>-</a:t>
            </a:r>
            <a:r>
              <a:rPr lang="ru-RU" altLang="ru-RU" sz="1600" b="1" dirty="0">
                <a:latin typeface="Arial" panose="020B0604020202020204" pitchFamily="34" charset="0"/>
              </a:rPr>
              <a:t>проекты,</a:t>
            </a:r>
          </a:p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модели, решения </a:t>
            </a:r>
            <a:r>
              <a:rPr lang="ru-RU" altLang="ru-RU" sz="1600" b="1" dirty="0" smtClean="0">
                <a:latin typeface="Arial" panose="020B0604020202020204" pitchFamily="34" charset="0"/>
              </a:rPr>
              <a:t>задач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3525838" y="3644900"/>
            <a:ext cx="2447925" cy="900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CFFCC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altLang="ru-RU" b="1">
                <a:latin typeface="Arial" panose="020B0604020202020204" pitchFamily="34" charset="0"/>
              </a:rPr>
              <a:t>Окружающий мир</a:t>
            </a:r>
            <a:r>
              <a:rPr lang="ru-RU" altLang="ru-RU">
                <a:solidFill>
                  <a:schemeClr val="bg2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4872" name="Rectangle 8"/>
          <p:cNvSpPr>
            <a:spLocks noChangeArrowheads="1"/>
          </p:cNvSpPr>
          <p:nvPr/>
        </p:nvSpPr>
        <p:spPr bwMode="auto">
          <a:xfrm>
            <a:off x="6010275" y="3645024"/>
            <a:ext cx="3133725" cy="900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CFFCC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/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дневники наблюдений</a:t>
            </a:r>
          </a:p>
          <a:p>
            <a:pPr>
              <a:buFontTx/>
              <a:buChar char="•"/>
              <a:defRPr/>
            </a:pPr>
            <a:r>
              <a:rPr lang="ru-RU" altLang="ru-RU" sz="1600" b="1" dirty="0">
                <a:latin typeface="Arial" panose="020B0604020202020204" pitchFamily="34" charset="0"/>
              </a:rPr>
              <a:t>мини-исследования и </a:t>
            </a:r>
            <a:endParaRPr lang="ru-RU" altLang="ru-RU" sz="1600" b="1" dirty="0" smtClean="0">
              <a:latin typeface="Arial" panose="020B0604020202020204" pitchFamily="34" charset="0"/>
            </a:endParaRPr>
          </a:p>
          <a:p>
            <a:pPr>
              <a:buFontTx/>
              <a:buChar char="•"/>
              <a:defRPr/>
            </a:pPr>
            <a:r>
              <a:rPr lang="ru-RU" altLang="ru-RU" sz="1600" b="1" dirty="0" smtClean="0">
                <a:latin typeface="Arial" panose="020B0604020202020204" pitchFamily="34" charset="0"/>
              </a:rPr>
              <a:t>мини-проекты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4210050" y="981075"/>
            <a:ext cx="453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215900" y="1052736"/>
            <a:ext cx="3167063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ru-RU" altLang="ru-RU" sz="2400" b="1" dirty="0"/>
              <a:t>Примерный состав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0" y="1844824"/>
            <a:ext cx="3455988" cy="36955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457200" indent="-457200">
              <a:spcAft>
                <a:spcPct val="10000"/>
              </a:spcAft>
              <a:buFontTx/>
              <a:buAutoNum type="arabicPeriod"/>
            </a:pPr>
            <a:r>
              <a:rPr lang="ru-RU" altLang="ru-RU" b="1" dirty="0"/>
              <a:t>Выборки детских работ</a:t>
            </a:r>
          </a:p>
          <a:p>
            <a:pPr marL="457200" indent="-457200">
              <a:spcAft>
                <a:spcPct val="10000"/>
              </a:spcAft>
              <a:buFontTx/>
              <a:buAutoNum type="arabicPeriod"/>
            </a:pPr>
            <a:r>
              <a:rPr lang="ru-RU" altLang="ru-RU" b="1" dirty="0"/>
              <a:t>Результаты стартовой</a:t>
            </a:r>
          </a:p>
          <a:p>
            <a:pPr marL="457200" indent="-457200">
              <a:spcAft>
                <a:spcPct val="10000"/>
              </a:spcAft>
            </a:pPr>
            <a:r>
              <a:rPr lang="ru-RU" altLang="ru-RU" b="1" dirty="0"/>
              <a:t>       диагностики</a:t>
            </a:r>
          </a:p>
          <a:p>
            <a:pPr marL="457200" indent="-457200">
              <a:spcAft>
                <a:spcPct val="10000"/>
              </a:spcAft>
              <a:buFontTx/>
              <a:buAutoNum type="arabicPeriod" startAt="3"/>
            </a:pPr>
            <a:r>
              <a:rPr lang="ru-RU" altLang="ru-RU" b="1" dirty="0"/>
              <a:t>Материалы текущей</a:t>
            </a:r>
          </a:p>
          <a:p>
            <a:pPr marL="457200" indent="-457200">
              <a:spcAft>
                <a:spcPct val="10000"/>
              </a:spcAft>
            </a:pPr>
            <a:r>
              <a:rPr lang="ru-RU" altLang="ru-RU" b="1" dirty="0"/>
              <a:t>       оценки: листы </a:t>
            </a:r>
            <a:r>
              <a:rPr lang="ru-RU" altLang="ru-RU" b="1" dirty="0" err="1" smtClean="0"/>
              <a:t>наблюде</a:t>
            </a:r>
            <a:r>
              <a:rPr lang="ru-RU" altLang="ru-RU" b="1" dirty="0"/>
              <a:t>-</a:t>
            </a:r>
          </a:p>
          <a:p>
            <a:pPr marL="457200" indent="-457200">
              <a:spcAft>
                <a:spcPct val="10000"/>
              </a:spcAft>
            </a:pPr>
            <a:r>
              <a:rPr lang="ru-RU" altLang="ru-RU" b="1" dirty="0"/>
              <a:t>       </a:t>
            </a:r>
            <a:r>
              <a:rPr lang="ru-RU" altLang="ru-RU" b="1" dirty="0" err="1"/>
              <a:t>ний</a:t>
            </a:r>
            <a:r>
              <a:rPr lang="ru-RU" altLang="ru-RU" b="1" dirty="0"/>
              <a:t>, оценочные листы</a:t>
            </a:r>
          </a:p>
          <a:p>
            <a:pPr marL="457200" indent="-457200">
              <a:spcAft>
                <a:spcPct val="10000"/>
              </a:spcAft>
              <a:buFontTx/>
              <a:buAutoNum type="arabicPeriod" startAt="4"/>
            </a:pPr>
            <a:r>
              <a:rPr lang="ru-RU" altLang="ru-RU" b="1" dirty="0"/>
              <a:t>Результаты и </a:t>
            </a:r>
            <a:r>
              <a:rPr lang="ru-RU" altLang="ru-RU" b="1" dirty="0" smtClean="0"/>
              <a:t>материалы </a:t>
            </a:r>
            <a:r>
              <a:rPr lang="ru-RU" altLang="ru-RU" b="1" dirty="0"/>
              <a:t>тематических работ</a:t>
            </a:r>
          </a:p>
          <a:p>
            <a:pPr marL="457200" indent="-457200">
              <a:spcAft>
                <a:spcPct val="10000"/>
              </a:spcAft>
              <a:buFontTx/>
              <a:buAutoNum type="arabicPeriod" startAt="4"/>
            </a:pPr>
            <a:r>
              <a:rPr lang="ru-RU" altLang="ru-RU" b="1" dirty="0"/>
              <a:t>Результаты и матери-</a:t>
            </a:r>
          </a:p>
          <a:p>
            <a:pPr marL="457200" indent="-457200">
              <a:spcAft>
                <a:spcPct val="10000"/>
              </a:spcAft>
            </a:pPr>
            <a:r>
              <a:rPr lang="ru-RU" altLang="ru-RU" b="1" dirty="0"/>
              <a:t>       алы итогового контроля</a:t>
            </a:r>
          </a:p>
          <a:p>
            <a:pPr marL="457200" indent="-457200">
              <a:spcAft>
                <a:spcPct val="10000"/>
              </a:spcAft>
              <a:buFontTx/>
              <a:buAutoNum type="arabicPeriod" startAt="6"/>
            </a:pPr>
            <a:r>
              <a:rPr lang="ru-RU" altLang="ru-RU" b="1" dirty="0"/>
              <a:t>Достижения во </a:t>
            </a:r>
            <a:r>
              <a:rPr lang="ru-RU" altLang="ru-RU" b="1" dirty="0" err="1"/>
              <a:t>внеучеб</a:t>
            </a:r>
            <a:r>
              <a:rPr lang="ru-RU" altLang="ru-RU" b="1" dirty="0"/>
              <a:t>-</a:t>
            </a:r>
          </a:p>
          <a:p>
            <a:pPr marL="457200" indent="-457200">
              <a:spcAft>
                <a:spcPct val="10000"/>
              </a:spcAft>
            </a:pPr>
            <a:r>
              <a:rPr lang="ru-RU" altLang="ru-RU" b="1" dirty="0"/>
              <a:t>       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КРИТЕРИАЛЬНОЕ ОЦЕНИВАНИЕ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КРИТЕРИАЛЬНОЕ ОЦЕНИВАНИЕ</a:t>
            </a:r>
            <a:r>
              <a:rPr lang="ru-RU" dirty="0" smtClean="0"/>
              <a:t>-процесс оценивания, основанный на сравнении учебных достижений учащихся с четко определенными, коллективно выработанными, заранее известными всем участникам образовательного процесса критериями, соответствующими целям и содержанию образования.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При </a:t>
            </a:r>
            <a:r>
              <a:rPr lang="ru-RU" b="1" dirty="0" err="1" smtClean="0"/>
              <a:t>критериальном</a:t>
            </a:r>
            <a:r>
              <a:rPr lang="ru-RU" b="1" dirty="0" smtClean="0"/>
              <a:t> оценивании:</a:t>
            </a:r>
            <a:endParaRPr lang="ru-RU" dirty="0" smtClean="0"/>
          </a:p>
          <a:p>
            <a:pPr lvl="0"/>
            <a:r>
              <a:rPr lang="ru-RU" dirty="0" smtClean="0"/>
              <a:t>ученик становится настоящим субъектом своего обучения</a:t>
            </a:r>
          </a:p>
          <a:p>
            <a:pPr lvl="0"/>
            <a:r>
              <a:rPr lang="ru-RU" dirty="0" smtClean="0"/>
              <a:t>снижается школьная тревожность ученика</a:t>
            </a:r>
          </a:p>
          <a:p>
            <a:pPr lvl="0"/>
            <a:r>
              <a:rPr lang="ru-RU" dirty="0" smtClean="0"/>
              <a:t>учитель от роли “судьи в последней инстанции” переходит к роли консультанта, специалиста, </a:t>
            </a:r>
            <a:r>
              <a:rPr lang="ru-RU" dirty="0" err="1" smtClean="0"/>
              <a:t>тьютора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684213" y="1196975"/>
            <a:ext cx="7488237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</a:rPr>
              <a:t>К каждому виду работы должны быть разработаны свои критерии оценивания.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4" y="1700807"/>
          <a:ext cx="6240289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8730"/>
                <a:gridCol w="1301559"/>
              </a:tblGrid>
              <a:tr h="401765">
                <a:tc gridSpan="2"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76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Баллы</a:t>
                      </a:r>
                      <a:endParaRPr lang="ru-RU" sz="2400" dirty="0"/>
                    </a:p>
                  </a:txBody>
                  <a:tcPr/>
                </a:tc>
              </a:tr>
              <a:tr h="56247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распознавать звуки: согласные и гласные 2б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40176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парные по звонкости, глухости 2б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136600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непарные по звонкости, глухости 2б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парные по твёрдости, мягкости 2б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работать самостоятельно 1б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работать по алгоритму 1б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</a:p>
                    <a:p>
                      <a:r>
                        <a:rPr lang="ru-RU" sz="2400" dirty="0" smtClean="0"/>
                        <a:t>2</a:t>
                      </a:r>
                    </a:p>
                    <a:p>
                      <a:r>
                        <a:rPr lang="ru-RU" sz="2400" dirty="0" smtClean="0"/>
                        <a:t>1</a:t>
                      </a:r>
                    </a:p>
                    <a:p>
                      <a:r>
                        <a:rPr lang="ru-RU" sz="2400" dirty="0" smtClean="0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Критериально</a:t>
            </a:r>
            <a:r>
              <a:rPr lang="ru-RU" sz="3600" dirty="0" smtClean="0"/>
              <a:t> -оценочный лист по теме "</a:t>
            </a:r>
            <a:r>
              <a:rPr lang="ru-RU" sz="3600" dirty="0" err="1" smtClean="0"/>
              <a:t>Звуко-буквенный</a:t>
            </a:r>
            <a:r>
              <a:rPr lang="ru-RU" sz="3600" dirty="0" smtClean="0"/>
              <a:t> анализ слова"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Критерии перевода балла в отметку: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9-10 б –«5»; </a:t>
            </a:r>
          </a:p>
          <a:p>
            <a:r>
              <a:rPr lang="ru-RU" dirty="0" smtClean="0"/>
              <a:t>7-8 б – «4»; </a:t>
            </a:r>
          </a:p>
          <a:p>
            <a:r>
              <a:rPr lang="ru-RU" dirty="0" smtClean="0"/>
              <a:t>5-6 б - «3»; </a:t>
            </a:r>
          </a:p>
          <a:p>
            <a:r>
              <a:rPr lang="ru-RU" dirty="0" smtClean="0"/>
              <a:t>3-4 б - «2»; </a:t>
            </a:r>
          </a:p>
          <a:p>
            <a:r>
              <a:rPr lang="ru-RU" dirty="0" smtClean="0"/>
              <a:t>0-2 б - «1»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Ты  продемонстрировал очень незначительное знание по теме..... .Тебе необходимо повторить следующие правила.. 0-5 баллов;</a:t>
            </a:r>
          </a:p>
          <a:p>
            <a:r>
              <a:rPr lang="ru-RU" dirty="0" smtClean="0"/>
              <a:t>Ты продемонстрировал удовлетворительное знание и понимание пройденного материала, все же  необходимо еще поработать 5-10 баллов;</a:t>
            </a:r>
          </a:p>
          <a:p>
            <a:r>
              <a:rPr lang="ru-RU" dirty="0" smtClean="0"/>
              <a:t>Ты продемонстрировал  великолепное знание и полное понимание пройденного...10-15 баллов.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141128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51" name="Picture 2" descr="C:\Users\Макс\Documents\Программы\(5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7188" y="1520825"/>
            <a:ext cx="25304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C:\Users\Макс\Documents\Программы\(3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1075" y="4768850"/>
            <a:ext cx="211137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C:\Users\Макс\Documents\Программы\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456113"/>
            <a:ext cx="252095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C:\Users\Макс\Documents\Программы\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3" y="2492375"/>
            <a:ext cx="24368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6" descr="C:\Users\Макс\Documents\Программы\(4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4632325"/>
            <a:ext cx="20621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7" descr="C:\Users\Макс\Documents\Программы\whi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25" y="1844675"/>
            <a:ext cx="2573338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9243" y="260648"/>
            <a:ext cx="8365205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«Шесть шляп мышления»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(</a:t>
            </a:r>
            <a:r>
              <a:rPr lang="ru-RU" sz="3200" dirty="0" smtClean="0"/>
              <a:t>белая) Никаких эмоций и чувств. Выявить  только факты.</a:t>
            </a:r>
          </a:p>
          <a:p>
            <a:pPr>
              <a:buNone/>
            </a:pPr>
            <a:r>
              <a:rPr lang="ru-RU" sz="3200" dirty="0" smtClean="0"/>
              <a:t>(красная) Проанализировать  ситуацию с позиции чувств и эмоций. </a:t>
            </a:r>
          </a:p>
          <a:p>
            <a:pPr>
              <a:buNone/>
            </a:pPr>
            <a:r>
              <a:rPr lang="ru-RU" sz="3200" dirty="0" smtClean="0"/>
              <a:t>(чёрная)  Проблемы и негативные стороны.</a:t>
            </a:r>
          </a:p>
          <a:p>
            <a:pPr>
              <a:buNone/>
            </a:pPr>
            <a:r>
              <a:rPr lang="ru-RU" sz="3200" dirty="0" smtClean="0"/>
              <a:t>(жёлтая) Раскрыть позитивное, положительное.</a:t>
            </a:r>
          </a:p>
          <a:p>
            <a:pPr>
              <a:buNone/>
            </a:pPr>
            <a:r>
              <a:rPr lang="ru-RU" sz="3200" dirty="0" smtClean="0"/>
              <a:t>(зелёная)  Предложить творческие идеи, мысли и подходы для решения проблемы.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8083624" cy="352839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Техники и приёмы формирующего оценивания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227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Шкала Г. </a:t>
            </a:r>
            <a:r>
              <a:rPr lang="ru-RU" b="1" dirty="0" err="1" smtClean="0"/>
              <a:t>А.Цукерман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9220" name="Picture 2" descr="http://festival.1september.ru/articles/538063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89138"/>
            <a:ext cx="38957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Трехцветный индикатор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Красный   - </a:t>
            </a:r>
            <a:r>
              <a:rPr lang="ru-RU" dirty="0" smtClean="0"/>
              <a:t>«Знаю, умею»;</a:t>
            </a:r>
          </a:p>
          <a:p>
            <a:pPr>
              <a:buFontTx/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Жёлтый  -</a:t>
            </a:r>
            <a:r>
              <a:rPr lang="ru-RU" dirty="0" smtClean="0"/>
              <a:t> «Сомневаюсь, не уверен»; 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Зелёный - </a:t>
            </a:r>
            <a:r>
              <a:rPr lang="ru-RU" dirty="0" smtClean="0"/>
              <a:t>«Я не знаю, прошу помощи».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Знаковые приемы самооценки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dirty="0" smtClean="0"/>
              <a:t>      Оцени свои успехи знаками:</a:t>
            </a:r>
          </a:p>
          <a:p>
            <a:pPr>
              <a:buNone/>
            </a:pPr>
            <a:r>
              <a:rPr lang="ru-RU" dirty="0" smtClean="0"/>
              <a:t>«+» - знаю, умею, могу.</a:t>
            </a:r>
          </a:p>
          <a:p>
            <a:pPr>
              <a:buNone/>
            </a:pPr>
            <a:r>
              <a:rPr lang="ru-RU" dirty="0" smtClean="0"/>
              <a:t>«?» - сомневаюсь.</a:t>
            </a:r>
          </a:p>
          <a:p>
            <a:pPr>
              <a:buNone/>
            </a:pPr>
            <a:r>
              <a:rPr lang="ru-RU" dirty="0" smtClean="0"/>
              <a:t>«-» – трудно, сложно.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V</a:t>
            </a:r>
            <a:r>
              <a:rPr lang="ru-RU" dirty="0" smtClean="0"/>
              <a:t> – УЖЕ ЗНАЛ ЭТО;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</a:t>
            </a:r>
            <a:r>
              <a:rPr lang="ru-RU" dirty="0" smtClean="0"/>
              <a:t>  - НОВОЕ;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?</a:t>
            </a:r>
            <a:r>
              <a:rPr lang="ru-RU" dirty="0" smtClean="0"/>
              <a:t> – НЕ ПОНЯЛ, ВОЗНИК ВОПРОС;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 – ДУМАЛ ИНАЧЕ.</a:t>
            </a:r>
          </a:p>
          <a:p>
            <a:pPr>
              <a:buFontTx/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"Лесенка"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Рисунок 23" descr="http://yamal-obr.ru/content/yamal/pics/gallery/1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08920"/>
            <a:ext cx="40036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Лист самооценки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Лист самооценки – метод, который обратную связь между учителем и учеником.</a:t>
            </a:r>
          </a:p>
          <a:p>
            <a:pPr marL="742950" indent="-742950">
              <a:buAutoNum type="arabicPeriod"/>
            </a:pPr>
            <a:r>
              <a:rPr lang="ru-RU" sz="4400" dirty="0" smtClean="0"/>
              <a:t>Листы самооценки предметных умений;</a:t>
            </a:r>
          </a:p>
          <a:p>
            <a:pPr marL="742950" indent="-742950">
              <a:buFont typeface="Wingdings"/>
              <a:buAutoNum type="arabicPeriod"/>
            </a:pPr>
            <a:r>
              <a:rPr lang="ru-RU" sz="4400" dirty="0" smtClean="0"/>
              <a:t>Листы самооценки </a:t>
            </a:r>
            <a:r>
              <a:rPr lang="ru-RU" sz="4400" dirty="0" err="1" smtClean="0"/>
              <a:t>метапредметных</a:t>
            </a:r>
            <a:r>
              <a:rPr lang="ru-RU" sz="4400" dirty="0" smtClean="0"/>
              <a:t> умений.</a:t>
            </a:r>
          </a:p>
          <a:p>
            <a:pPr marL="742950" indent="-742950">
              <a:buAutoNum type="arabicPeriod"/>
            </a:pPr>
            <a:endParaRPr lang="ru-RU" sz="4400" dirty="0" smtClean="0"/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1135</TotalTime>
  <Words>1154</Words>
  <Application>Microsoft Office PowerPoint</Application>
  <PresentationFormat>Экран (4:3)</PresentationFormat>
  <Paragraphs>333</Paragraphs>
  <Slides>38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Обычная</vt:lpstr>
      <vt:lpstr>Слайд 1</vt:lpstr>
      <vt:lpstr>Технология оценивания</vt:lpstr>
      <vt:lpstr>Слайд 3</vt:lpstr>
      <vt:lpstr>Техники и приёмы формирующего оценивания</vt:lpstr>
      <vt:lpstr>Шкала Г. А.Цукерман</vt:lpstr>
      <vt:lpstr>Трехцветный индикатор  </vt:lpstr>
      <vt:lpstr>Знаковые приемы самооценки. </vt:lpstr>
      <vt:lpstr>"Лесенка"</vt:lpstr>
      <vt:lpstr>Лист самооценки </vt:lpstr>
      <vt:lpstr>Слайд 10</vt:lpstr>
      <vt:lpstr>Лист самооценки предметных умений</vt:lpstr>
      <vt:lpstr>Лист самооценки предметных умений</vt:lpstr>
      <vt:lpstr>Лист самооценки предметных умений </vt:lpstr>
      <vt:lpstr>       </vt:lpstr>
      <vt:lpstr>Лист самооценки предметных умений</vt:lpstr>
      <vt:lpstr>Слайд 16</vt:lpstr>
      <vt:lpstr>Слайд 17</vt:lpstr>
      <vt:lpstr>Слайд 18</vt:lpstr>
      <vt:lpstr>Словесные приёмы (опросники)</vt:lpstr>
      <vt:lpstr>Опросник</vt:lpstr>
      <vt:lpstr>Техника недельных отчётов</vt:lpstr>
      <vt:lpstr>Составление тестов</vt:lpstr>
      <vt:lpstr>Кластерная карта</vt:lpstr>
      <vt:lpstr>Слайд 24</vt:lpstr>
      <vt:lpstr>ЛЭПБУК</vt:lpstr>
      <vt:lpstr>Алгоритм самооценки</vt:lpstr>
      <vt:lpstr>Слайд 27</vt:lpstr>
      <vt:lpstr>Слайд 28</vt:lpstr>
      <vt:lpstr>Листы достижений</vt:lpstr>
      <vt:lpstr>Слайд 30</vt:lpstr>
      <vt:lpstr>КРИТЕРИАЛЬНОЕ ОЦЕНИВАНИЕ</vt:lpstr>
      <vt:lpstr>Слайд 32</vt:lpstr>
      <vt:lpstr>Слайд 33</vt:lpstr>
      <vt:lpstr>Критериально -оценочный лист по теме "Звуко-буквенный анализ слова"</vt:lpstr>
      <vt:lpstr>Критерии перевода балла в отметку: 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 Балаганская</cp:lastModifiedBy>
  <cp:revision>118</cp:revision>
  <dcterms:created xsi:type="dcterms:W3CDTF">2017-01-08T05:27:49Z</dcterms:created>
  <dcterms:modified xsi:type="dcterms:W3CDTF">2017-05-02T13:06:25Z</dcterms:modified>
</cp:coreProperties>
</file>