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1" r:id="rId4"/>
    <p:sldId id="257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сентябрь2015</c:v>
                </c:pt>
                <c:pt idx="1">
                  <c:v>сентябрь2016</c:v>
                </c:pt>
                <c:pt idx="2">
                  <c:v>сентябрь2017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80</c:v>
                </c:pt>
                <c:pt idx="1">
                  <c:v>68</c:v>
                </c:pt>
                <c:pt idx="2">
                  <c:v>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40859648"/>
        <c:axId val="35907264"/>
        <c:axId val="0"/>
      </c:bar3DChart>
      <c:catAx>
        <c:axId val="40859648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35907264"/>
        <c:crosses val="autoZero"/>
        <c:auto val="1"/>
        <c:lblAlgn val="ctr"/>
        <c:lblOffset val="100"/>
        <c:noMultiLvlLbl val="0"/>
      </c:catAx>
      <c:valAx>
        <c:axId val="35907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859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73D5C-8018-4982-904D-A1B90BC35CEC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998C34-AB4D-4495-B2EA-6D2C05D68AAF}">
      <dgm:prSet phldrT="[Текст]" custT="1"/>
      <dgm:spPr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r>
            <a:rPr lang="ru-RU" sz="800" dirty="0" smtClean="0"/>
            <a:t>.</a:t>
          </a:r>
          <a:endParaRPr lang="ru-RU" sz="800" dirty="0"/>
        </a:p>
      </dgm:t>
    </dgm:pt>
    <dgm:pt modelId="{122B77A9-F4F9-4744-8000-456B2E372B50}" type="parTrans" cxnId="{7F1EA080-9DEE-49B8-8495-3345B1A7FFF0}">
      <dgm:prSet/>
      <dgm:spPr/>
      <dgm:t>
        <a:bodyPr/>
        <a:lstStyle/>
        <a:p>
          <a:endParaRPr lang="ru-RU"/>
        </a:p>
      </dgm:t>
    </dgm:pt>
    <dgm:pt modelId="{930D5E64-CB92-4C62-B3E5-B81613902062}" type="sibTrans" cxnId="{7F1EA080-9DEE-49B8-8495-3345B1A7FFF0}">
      <dgm:prSet/>
      <dgm:spPr/>
      <dgm:t>
        <a:bodyPr/>
        <a:lstStyle/>
        <a:p>
          <a:endParaRPr lang="ru-RU"/>
        </a:p>
      </dgm:t>
    </dgm:pt>
    <dgm:pt modelId="{299C5F4C-4850-461F-B553-C8259C119338}">
      <dgm:prSet phldrT="[Текст]"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9D84DE23-EA9E-4A2E-A202-132CE60C2880}" type="parTrans" cxnId="{19C80659-B55A-4DEA-8642-916089239AB2}">
      <dgm:prSet/>
      <dgm:spPr/>
      <dgm:t>
        <a:bodyPr/>
        <a:lstStyle/>
        <a:p>
          <a:endParaRPr lang="ru-RU"/>
        </a:p>
      </dgm:t>
    </dgm:pt>
    <dgm:pt modelId="{5EA4DE30-88F7-46FC-BBA5-F413ABEC99AD}" type="sibTrans" cxnId="{19C80659-B55A-4DEA-8642-916089239AB2}">
      <dgm:prSet/>
      <dgm:spPr/>
      <dgm:t>
        <a:bodyPr/>
        <a:lstStyle/>
        <a:p>
          <a:endParaRPr lang="ru-RU"/>
        </a:p>
      </dgm:t>
    </dgm:pt>
    <dgm:pt modelId="{E9F8FFDF-268C-4E6D-8DB3-AB1B622C2DF5}">
      <dgm:prSet phldrT="[Текст]"/>
      <dgm:spPr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312770CF-7390-4FF4-A1F9-9799497837E9}" type="parTrans" cxnId="{6D450805-44E1-49ED-AC35-1CE4BBAEF546}">
      <dgm:prSet/>
      <dgm:spPr/>
      <dgm:t>
        <a:bodyPr/>
        <a:lstStyle/>
        <a:p>
          <a:endParaRPr lang="ru-RU"/>
        </a:p>
      </dgm:t>
    </dgm:pt>
    <dgm:pt modelId="{184FDC9E-814E-4960-9745-678318670DB8}" type="sibTrans" cxnId="{6D450805-44E1-49ED-AC35-1CE4BBAEF546}">
      <dgm:prSet/>
      <dgm:spPr/>
      <dgm:t>
        <a:bodyPr/>
        <a:lstStyle/>
        <a:p>
          <a:endParaRPr lang="ru-RU"/>
        </a:p>
      </dgm:t>
    </dgm:pt>
    <dgm:pt modelId="{984478B6-B123-413A-A524-03FBB06B5C6A}">
      <dgm:prSet phldrT="[Текст]"/>
      <dgm:spPr>
        <a:blipFill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CAB6745-DFAE-4D06-B932-0DFF425B05F8}" type="parTrans" cxnId="{24BEFCA6-B558-4608-BA64-11C8522A0278}">
      <dgm:prSet/>
      <dgm:spPr/>
      <dgm:t>
        <a:bodyPr/>
        <a:lstStyle/>
        <a:p>
          <a:endParaRPr lang="ru-RU"/>
        </a:p>
      </dgm:t>
    </dgm:pt>
    <dgm:pt modelId="{45D22DE4-CF32-4CC4-9F38-53A350184141}" type="sibTrans" cxnId="{24BEFCA6-B558-4608-BA64-11C8522A0278}">
      <dgm:prSet/>
      <dgm:spPr/>
      <dgm:t>
        <a:bodyPr/>
        <a:lstStyle/>
        <a:p>
          <a:endParaRPr lang="ru-RU"/>
        </a:p>
      </dgm:t>
    </dgm:pt>
    <dgm:pt modelId="{9108D6DB-D3AF-4DD5-9B92-79B382081A6E}">
      <dgm:prSet phldrT="[Текст]"/>
      <dgm:spPr>
        <a:blipFill rotWithShape="0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3BB74B0-5CCE-4C11-B21F-39689BFCD263}" type="parTrans" cxnId="{E966C64B-576F-4E1B-A242-79920626F7A8}">
      <dgm:prSet/>
      <dgm:spPr/>
      <dgm:t>
        <a:bodyPr/>
        <a:lstStyle/>
        <a:p>
          <a:endParaRPr lang="ru-RU"/>
        </a:p>
      </dgm:t>
    </dgm:pt>
    <dgm:pt modelId="{B37D9868-D84E-4603-B6EC-8BA56F857C0B}" type="sibTrans" cxnId="{E966C64B-576F-4E1B-A242-79920626F7A8}">
      <dgm:prSet/>
      <dgm:spPr/>
      <dgm:t>
        <a:bodyPr/>
        <a:lstStyle/>
        <a:p>
          <a:endParaRPr lang="ru-RU"/>
        </a:p>
      </dgm:t>
    </dgm:pt>
    <dgm:pt modelId="{3783D35D-ECFC-4E49-97CF-59DBB2CE1F67}" type="pres">
      <dgm:prSet presAssocID="{7AA73D5C-8018-4982-904D-A1B90BC35CE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AF5303-4A61-46F8-9298-41790BA0A98B}" type="pres">
      <dgm:prSet presAssocID="{6C998C34-AB4D-4495-B2EA-6D2C05D68AAF}" presName="node" presStyleLbl="node1" presStyleIdx="0" presStyleCnt="5" custScaleX="145420" custScaleY="163205" custRadScaleRad="82523" custRadScaleInc="-36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867E0-F901-4DC0-90EC-49F3FA0F70A4}" type="pres">
      <dgm:prSet presAssocID="{6C998C34-AB4D-4495-B2EA-6D2C05D68AAF}" presName="spNode" presStyleCnt="0"/>
      <dgm:spPr/>
    </dgm:pt>
    <dgm:pt modelId="{1E51062F-C959-4814-8AE2-EF82AE1E6018}" type="pres">
      <dgm:prSet presAssocID="{930D5E64-CB92-4C62-B3E5-B81613902062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A6826F2-9C1A-4C1D-8F97-BC59C8956E25}" type="pres">
      <dgm:prSet presAssocID="{299C5F4C-4850-461F-B553-C8259C119338}" presName="node" presStyleLbl="node1" presStyleIdx="1" presStyleCnt="5" custScaleX="154143" custScaleY="126602" custRadScaleRad="104599" custRadScaleInc="14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D1783-2943-44E2-9D94-C267A452A14F}" type="pres">
      <dgm:prSet presAssocID="{299C5F4C-4850-461F-B553-C8259C119338}" presName="spNode" presStyleCnt="0"/>
      <dgm:spPr/>
    </dgm:pt>
    <dgm:pt modelId="{02EF8BE0-DCB8-4CFF-AAB5-88DC0380C510}" type="pres">
      <dgm:prSet presAssocID="{5EA4DE30-88F7-46FC-BBA5-F413ABEC99AD}" presName="sibTrans" presStyleLbl="sibTrans1D1" presStyleIdx="1" presStyleCnt="5"/>
      <dgm:spPr/>
      <dgm:t>
        <a:bodyPr/>
        <a:lstStyle/>
        <a:p>
          <a:endParaRPr lang="ru-RU"/>
        </a:p>
      </dgm:t>
    </dgm:pt>
    <dgm:pt modelId="{FF0DC0E9-A3BD-49B6-ACEA-44D4D5E33C4A}" type="pres">
      <dgm:prSet presAssocID="{E9F8FFDF-268C-4E6D-8DB3-AB1B622C2DF5}" presName="node" presStyleLbl="node1" presStyleIdx="2" presStyleCnt="5" custScaleX="139869" custScaleY="190725" custRadScaleRad="74098" custRadScaleInc="-30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F69E1-BBC0-43AD-A0DD-B2B027E5CDDF}" type="pres">
      <dgm:prSet presAssocID="{E9F8FFDF-268C-4E6D-8DB3-AB1B622C2DF5}" presName="spNode" presStyleCnt="0"/>
      <dgm:spPr/>
    </dgm:pt>
    <dgm:pt modelId="{D20E22DB-4D67-4A56-B500-BEC6EE49C3EC}" type="pres">
      <dgm:prSet presAssocID="{184FDC9E-814E-4960-9745-678318670DB8}" presName="sibTrans" presStyleLbl="sibTrans1D1" presStyleIdx="2" presStyleCnt="5"/>
      <dgm:spPr/>
      <dgm:t>
        <a:bodyPr/>
        <a:lstStyle/>
        <a:p>
          <a:endParaRPr lang="ru-RU"/>
        </a:p>
      </dgm:t>
    </dgm:pt>
    <dgm:pt modelId="{15344852-ED4A-4086-9987-D6EF1236F496}" type="pres">
      <dgm:prSet presAssocID="{984478B6-B123-413A-A524-03FBB06B5C6A}" presName="node" presStyleLbl="node1" presStyleIdx="3" presStyleCnt="5" custScaleX="106216" custScaleY="161216" custRadScaleRad="84577" custRadScaleInc="31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E0ECC7-7E5B-4958-AC3C-0E78EBFE47C6}" type="pres">
      <dgm:prSet presAssocID="{984478B6-B123-413A-A524-03FBB06B5C6A}" presName="spNode" presStyleCnt="0"/>
      <dgm:spPr/>
    </dgm:pt>
    <dgm:pt modelId="{EE3D1FD0-0F3B-494F-86FA-8EDCB72DF1E1}" type="pres">
      <dgm:prSet presAssocID="{45D22DE4-CF32-4CC4-9F38-53A350184141}" presName="sibTrans" presStyleLbl="sibTrans1D1" presStyleIdx="3" presStyleCnt="5"/>
      <dgm:spPr/>
      <dgm:t>
        <a:bodyPr/>
        <a:lstStyle/>
        <a:p>
          <a:endParaRPr lang="ru-RU"/>
        </a:p>
      </dgm:t>
    </dgm:pt>
    <dgm:pt modelId="{3DAB7F21-F0E6-4FA4-9E1A-B2A165042EBA}" type="pres">
      <dgm:prSet presAssocID="{9108D6DB-D3AF-4DD5-9B92-79B382081A6E}" presName="node" presStyleLbl="node1" presStyleIdx="4" presStyleCnt="5" custScaleX="131833" custScaleY="168486" custRadScaleRad="91383" custRadScaleInc="-7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03A87-6F3F-455C-9028-A62D54BABE25}" type="pres">
      <dgm:prSet presAssocID="{9108D6DB-D3AF-4DD5-9B92-79B382081A6E}" presName="spNode" presStyleCnt="0"/>
      <dgm:spPr/>
    </dgm:pt>
    <dgm:pt modelId="{65E09C0B-4D50-43E6-9525-5493690E7DA1}" type="pres">
      <dgm:prSet presAssocID="{B37D9868-D84E-4603-B6EC-8BA56F857C0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8308F7B1-599E-4BA1-8D44-48D6422647D1}" type="presOf" srcId="{299C5F4C-4850-461F-B553-C8259C119338}" destId="{DA6826F2-9C1A-4C1D-8F97-BC59C8956E25}" srcOrd="0" destOrd="0" presId="urn:microsoft.com/office/officeart/2005/8/layout/cycle6"/>
    <dgm:cxn modelId="{24BEFCA6-B558-4608-BA64-11C8522A0278}" srcId="{7AA73D5C-8018-4982-904D-A1B90BC35CEC}" destId="{984478B6-B123-413A-A524-03FBB06B5C6A}" srcOrd="3" destOrd="0" parTransId="{ECAB6745-DFAE-4D06-B932-0DFF425B05F8}" sibTransId="{45D22DE4-CF32-4CC4-9F38-53A350184141}"/>
    <dgm:cxn modelId="{6F51C264-4789-4582-AE83-C92F15C28831}" type="presOf" srcId="{184FDC9E-814E-4960-9745-678318670DB8}" destId="{D20E22DB-4D67-4A56-B500-BEC6EE49C3EC}" srcOrd="0" destOrd="0" presId="urn:microsoft.com/office/officeart/2005/8/layout/cycle6"/>
    <dgm:cxn modelId="{E5542346-3872-4444-9B8D-C557321E2BF6}" type="presOf" srcId="{930D5E64-CB92-4C62-B3E5-B81613902062}" destId="{1E51062F-C959-4814-8AE2-EF82AE1E6018}" srcOrd="0" destOrd="0" presId="urn:microsoft.com/office/officeart/2005/8/layout/cycle6"/>
    <dgm:cxn modelId="{1DB0C18B-5831-4A1B-AB04-E9BC214E5236}" type="presOf" srcId="{45D22DE4-CF32-4CC4-9F38-53A350184141}" destId="{EE3D1FD0-0F3B-494F-86FA-8EDCB72DF1E1}" srcOrd="0" destOrd="0" presId="urn:microsoft.com/office/officeart/2005/8/layout/cycle6"/>
    <dgm:cxn modelId="{D80DB928-B734-4CB6-B796-90AF74069020}" type="presOf" srcId="{E9F8FFDF-268C-4E6D-8DB3-AB1B622C2DF5}" destId="{FF0DC0E9-A3BD-49B6-ACEA-44D4D5E33C4A}" srcOrd="0" destOrd="0" presId="urn:microsoft.com/office/officeart/2005/8/layout/cycle6"/>
    <dgm:cxn modelId="{ABCF6F89-B756-4841-BE94-BE4956C131A4}" type="presOf" srcId="{5EA4DE30-88F7-46FC-BBA5-F413ABEC99AD}" destId="{02EF8BE0-DCB8-4CFF-AAB5-88DC0380C510}" srcOrd="0" destOrd="0" presId="urn:microsoft.com/office/officeart/2005/8/layout/cycle6"/>
    <dgm:cxn modelId="{F9DDA3D0-2E69-407B-895F-59C1055EEFD8}" type="presOf" srcId="{984478B6-B123-413A-A524-03FBB06B5C6A}" destId="{15344852-ED4A-4086-9987-D6EF1236F496}" srcOrd="0" destOrd="0" presId="urn:microsoft.com/office/officeart/2005/8/layout/cycle6"/>
    <dgm:cxn modelId="{42A60446-4407-4C4E-A185-F0FC2DAA6426}" type="presOf" srcId="{9108D6DB-D3AF-4DD5-9B92-79B382081A6E}" destId="{3DAB7F21-F0E6-4FA4-9E1A-B2A165042EBA}" srcOrd="0" destOrd="0" presId="urn:microsoft.com/office/officeart/2005/8/layout/cycle6"/>
    <dgm:cxn modelId="{E966C64B-576F-4E1B-A242-79920626F7A8}" srcId="{7AA73D5C-8018-4982-904D-A1B90BC35CEC}" destId="{9108D6DB-D3AF-4DD5-9B92-79B382081A6E}" srcOrd="4" destOrd="0" parTransId="{A3BB74B0-5CCE-4C11-B21F-39689BFCD263}" sibTransId="{B37D9868-D84E-4603-B6EC-8BA56F857C0B}"/>
    <dgm:cxn modelId="{89256F7C-EB61-4F72-904F-25893699E276}" type="presOf" srcId="{6C998C34-AB4D-4495-B2EA-6D2C05D68AAF}" destId="{70AF5303-4A61-46F8-9298-41790BA0A98B}" srcOrd="0" destOrd="0" presId="urn:microsoft.com/office/officeart/2005/8/layout/cycle6"/>
    <dgm:cxn modelId="{7F1EA080-9DEE-49B8-8495-3345B1A7FFF0}" srcId="{7AA73D5C-8018-4982-904D-A1B90BC35CEC}" destId="{6C998C34-AB4D-4495-B2EA-6D2C05D68AAF}" srcOrd="0" destOrd="0" parTransId="{122B77A9-F4F9-4744-8000-456B2E372B50}" sibTransId="{930D5E64-CB92-4C62-B3E5-B81613902062}"/>
    <dgm:cxn modelId="{19C80659-B55A-4DEA-8642-916089239AB2}" srcId="{7AA73D5C-8018-4982-904D-A1B90BC35CEC}" destId="{299C5F4C-4850-461F-B553-C8259C119338}" srcOrd="1" destOrd="0" parTransId="{9D84DE23-EA9E-4A2E-A202-132CE60C2880}" sibTransId="{5EA4DE30-88F7-46FC-BBA5-F413ABEC99AD}"/>
    <dgm:cxn modelId="{A724D0B5-E3B6-4684-B680-8C4E71CC4196}" type="presOf" srcId="{B37D9868-D84E-4603-B6EC-8BA56F857C0B}" destId="{65E09C0B-4D50-43E6-9525-5493690E7DA1}" srcOrd="0" destOrd="0" presId="urn:microsoft.com/office/officeart/2005/8/layout/cycle6"/>
    <dgm:cxn modelId="{6D450805-44E1-49ED-AC35-1CE4BBAEF546}" srcId="{7AA73D5C-8018-4982-904D-A1B90BC35CEC}" destId="{E9F8FFDF-268C-4E6D-8DB3-AB1B622C2DF5}" srcOrd="2" destOrd="0" parTransId="{312770CF-7390-4FF4-A1F9-9799497837E9}" sibTransId="{184FDC9E-814E-4960-9745-678318670DB8}"/>
    <dgm:cxn modelId="{71400E48-19F5-4E1C-97D3-318D46AEEDBD}" type="presOf" srcId="{7AA73D5C-8018-4982-904D-A1B90BC35CEC}" destId="{3783D35D-ECFC-4E49-97CF-59DBB2CE1F67}" srcOrd="0" destOrd="0" presId="urn:microsoft.com/office/officeart/2005/8/layout/cycle6"/>
    <dgm:cxn modelId="{4D250398-EE30-4AB0-AC90-59DED9334D02}" type="presParOf" srcId="{3783D35D-ECFC-4E49-97CF-59DBB2CE1F67}" destId="{70AF5303-4A61-46F8-9298-41790BA0A98B}" srcOrd="0" destOrd="0" presId="urn:microsoft.com/office/officeart/2005/8/layout/cycle6"/>
    <dgm:cxn modelId="{84294245-EBF0-4B3B-BFEA-CCD4B2ED15D7}" type="presParOf" srcId="{3783D35D-ECFC-4E49-97CF-59DBB2CE1F67}" destId="{A9B867E0-F901-4DC0-90EC-49F3FA0F70A4}" srcOrd="1" destOrd="0" presId="urn:microsoft.com/office/officeart/2005/8/layout/cycle6"/>
    <dgm:cxn modelId="{E3D4E83D-EB65-462E-A219-C34E3B6B6248}" type="presParOf" srcId="{3783D35D-ECFC-4E49-97CF-59DBB2CE1F67}" destId="{1E51062F-C959-4814-8AE2-EF82AE1E6018}" srcOrd="2" destOrd="0" presId="urn:microsoft.com/office/officeart/2005/8/layout/cycle6"/>
    <dgm:cxn modelId="{CAC55809-682C-4B7B-9478-3F53240BE400}" type="presParOf" srcId="{3783D35D-ECFC-4E49-97CF-59DBB2CE1F67}" destId="{DA6826F2-9C1A-4C1D-8F97-BC59C8956E25}" srcOrd="3" destOrd="0" presId="urn:microsoft.com/office/officeart/2005/8/layout/cycle6"/>
    <dgm:cxn modelId="{A645E758-C3CF-4518-9260-DF524C6FD7B6}" type="presParOf" srcId="{3783D35D-ECFC-4E49-97CF-59DBB2CE1F67}" destId="{462D1783-2943-44E2-9D94-C267A452A14F}" srcOrd="4" destOrd="0" presId="urn:microsoft.com/office/officeart/2005/8/layout/cycle6"/>
    <dgm:cxn modelId="{80176B31-A9C6-44A6-B8DB-63B9D3748870}" type="presParOf" srcId="{3783D35D-ECFC-4E49-97CF-59DBB2CE1F67}" destId="{02EF8BE0-DCB8-4CFF-AAB5-88DC0380C510}" srcOrd="5" destOrd="0" presId="urn:microsoft.com/office/officeart/2005/8/layout/cycle6"/>
    <dgm:cxn modelId="{9B2BE16E-A90F-49EC-AA14-2A4177965CD0}" type="presParOf" srcId="{3783D35D-ECFC-4E49-97CF-59DBB2CE1F67}" destId="{FF0DC0E9-A3BD-49B6-ACEA-44D4D5E33C4A}" srcOrd="6" destOrd="0" presId="urn:microsoft.com/office/officeart/2005/8/layout/cycle6"/>
    <dgm:cxn modelId="{D5C6EFBF-3BA2-4DAD-995F-18E5942368BC}" type="presParOf" srcId="{3783D35D-ECFC-4E49-97CF-59DBB2CE1F67}" destId="{046F69E1-BBC0-43AD-A0DD-B2B027E5CDDF}" srcOrd="7" destOrd="0" presId="urn:microsoft.com/office/officeart/2005/8/layout/cycle6"/>
    <dgm:cxn modelId="{30F33874-7863-4D69-8E6B-5CF4375417DF}" type="presParOf" srcId="{3783D35D-ECFC-4E49-97CF-59DBB2CE1F67}" destId="{D20E22DB-4D67-4A56-B500-BEC6EE49C3EC}" srcOrd="8" destOrd="0" presId="urn:microsoft.com/office/officeart/2005/8/layout/cycle6"/>
    <dgm:cxn modelId="{E1AE35F9-2CCF-460D-BB8E-99E912F3B042}" type="presParOf" srcId="{3783D35D-ECFC-4E49-97CF-59DBB2CE1F67}" destId="{15344852-ED4A-4086-9987-D6EF1236F496}" srcOrd="9" destOrd="0" presId="urn:microsoft.com/office/officeart/2005/8/layout/cycle6"/>
    <dgm:cxn modelId="{231A8BA2-0FCB-457D-86E4-7D220E2DEAC4}" type="presParOf" srcId="{3783D35D-ECFC-4E49-97CF-59DBB2CE1F67}" destId="{E6E0ECC7-7E5B-4958-AC3C-0E78EBFE47C6}" srcOrd="10" destOrd="0" presId="urn:microsoft.com/office/officeart/2005/8/layout/cycle6"/>
    <dgm:cxn modelId="{CDCA0462-5527-4C17-AAFD-21D57385CD8B}" type="presParOf" srcId="{3783D35D-ECFC-4E49-97CF-59DBB2CE1F67}" destId="{EE3D1FD0-0F3B-494F-86FA-8EDCB72DF1E1}" srcOrd="11" destOrd="0" presId="urn:microsoft.com/office/officeart/2005/8/layout/cycle6"/>
    <dgm:cxn modelId="{BAE48DDE-9682-4E59-BFFB-B01AA64706CD}" type="presParOf" srcId="{3783D35D-ECFC-4E49-97CF-59DBB2CE1F67}" destId="{3DAB7F21-F0E6-4FA4-9E1A-B2A165042EBA}" srcOrd="12" destOrd="0" presId="urn:microsoft.com/office/officeart/2005/8/layout/cycle6"/>
    <dgm:cxn modelId="{8E18D1EA-57F6-4E68-8433-A044D319AEC4}" type="presParOf" srcId="{3783D35D-ECFC-4E49-97CF-59DBB2CE1F67}" destId="{EAB03A87-6F3F-455C-9028-A62D54BABE25}" srcOrd="13" destOrd="0" presId="urn:microsoft.com/office/officeart/2005/8/layout/cycle6"/>
    <dgm:cxn modelId="{5BE91116-3AD4-42A5-A51A-40D9EB451070}" type="presParOf" srcId="{3783D35D-ECFC-4E49-97CF-59DBB2CE1F67}" destId="{65E09C0B-4D50-43E6-9525-5493690E7DA1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AF5303-4A61-46F8-9298-41790BA0A98B}">
      <dsp:nvSpPr>
        <dsp:cNvPr id="0" name=""/>
        <dsp:cNvSpPr/>
      </dsp:nvSpPr>
      <dsp:spPr>
        <a:xfrm>
          <a:off x="2771803" y="-2"/>
          <a:ext cx="3275605" cy="2389539"/>
        </a:xfrm>
        <a:prstGeom prst="roundRect">
          <a:avLst/>
        </a:prstGeom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.</a:t>
          </a:r>
          <a:endParaRPr lang="ru-RU" sz="800" kern="1200" dirty="0"/>
        </a:p>
      </dsp:txBody>
      <dsp:txXfrm>
        <a:off x="2888451" y="116646"/>
        <a:ext cx="3042309" cy="2156243"/>
      </dsp:txXfrm>
    </dsp:sp>
    <dsp:sp modelId="{1E51062F-C959-4814-8AE2-EF82AE1E6018}">
      <dsp:nvSpPr>
        <dsp:cNvPr id="0" name=""/>
        <dsp:cNvSpPr/>
      </dsp:nvSpPr>
      <dsp:spPr>
        <a:xfrm>
          <a:off x="3250684" y="1799380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2806262" y="2372"/>
              </a:moveTo>
              <a:arcTo wR="2924033" hR="2924033" stAng="16061500" swAng="110493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6826F2-9C1A-4C1D-8F97-BC59C8956E25}">
      <dsp:nvSpPr>
        <dsp:cNvPr id="0" name=""/>
        <dsp:cNvSpPr/>
      </dsp:nvSpPr>
      <dsp:spPr>
        <a:xfrm>
          <a:off x="5671907" y="1916830"/>
          <a:ext cx="3472092" cy="1853622"/>
        </a:xfrm>
        <a:prstGeom prst="roundRect">
          <a:avLst/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762393" y="2007316"/>
        <a:ext cx="3291120" cy="1672650"/>
      </dsp:txXfrm>
    </dsp:sp>
    <dsp:sp modelId="{02EF8BE0-DCB8-4CFF-AAB5-88DC0380C510}">
      <dsp:nvSpPr>
        <dsp:cNvPr id="0" name=""/>
        <dsp:cNvSpPr/>
      </dsp:nvSpPr>
      <dsp:spPr>
        <a:xfrm>
          <a:off x="4068905" y="-2033220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3422803" y="5805214"/>
              </a:moveTo>
              <a:arcTo wR="2924033" hR="2924033" stAng="4810722" swAng="103572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DC0E9-A3BD-49B6-ACEA-44D4D5E33C4A}">
      <dsp:nvSpPr>
        <dsp:cNvPr id="0" name=""/>
        <dsp:cNvSpPr/>
      </dsp:nvSpPr>
      <dsp:spPr>
        <a:xfrm>
          <a:off x="4355982" y="3789051"/>
          <a:ext cx="3150568" cy="2792469"/>
        </a:xfrm>
        <a:prstGeom prst="roundRect">
          <a:avLst/>
        </a:prstGeom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492299" y="3925368"/>
        <a:ext cx="2877934" cy="2519835"/>
      </dsp:txXfrm>
    </dsp:sp>
    <dsp:sp modelId="{D20E22DB-4D67-4A56-B500-BEC6EE49C3EC}">
      <dsp:nvSpPr>
        <dsp:cNvPr id="0" name=""/>
        <dsp:cNvSpPr/>
      </dsp:nvSpPr>
      <dsp:spPr>
        <a:xfrm>
          <a:off x="-303398" y="494807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4655448" y="5280339"/>
              </a:moveTo>
              <a:arcTo wR="2924033" hR="2924033" stAng="3221492" swAng="5632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344852-ED4A-4086-9987-D6EF1236F496}">
      <dsp:nvSpPr>
        <dsp:cNvPr id="0" name=""/>
        <dsp:cNvSpPr/>
      </dsp:nvSpPr>
      <dsp:spPr>
        <a:xfrm>
          <a:off x="1547668" y="4221087"/>
          <a:ext cx="2392529" cy="2360418"/>
        </a:xfrm>
        <a:prstGeom prst="roundRect">
          <a:avLst/>
        </a:prstGeom>
        <a:blipFill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1662894" y="4336313"/>
        <a:ext cx="2162077" cy="2129966"/>
      </dsp:txXfrm>
    </dsp:sp>
    <dsp:sp modelId="{EE3D1FD0-0F3B-494F-86FA-8EDCB72DF1E1}">
      <dsp:nvSpPr>
        <dsp:cNvPr id="0" name=""/>
        <dsp:cNvSpPr/>
      </dsp:nvSpPr>
      <dsp:spPr>
        <a:xfrm>
          <a:off x="403057" y="-1333655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1645211" y="5553593"/>
              </a:moveTo>
              <a:arcTo wR="2924033" hR="2924033" stAng="6956091" swAng="3033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B7F21-F0E6-4FA4-9E1A-B2A165042EBA}">
      <dsp:nvSpPr>
        <dsp:cNvPr id="0" name=""/>
        <dsp:cNvSpPr/>
      </dsp:nvSpPr>
      <dsp:spPr>
        <a:xfrm>
          <a:off x="395550" y="1628799"/>
          <a:ext cx="2969556" cy="2466860"/>
        </a:xfrm>
        <a:prstGeom prst="roundRect">
          <a:avLst/>
        </a:prstGeom>
        <a:blipFill rotWithShape="0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15972" y="1749221"/>
        <a:ext cx="2728712" cy="2226016"/>
      </dsp:txXfrm>
    </dsp:sp>
    <dsp:sp modelId="{65E09C0B-4D50-43E6-9525-5493690E7DA1}">
      <dsp:nvSpPr>
        <dsp:cNvPr id="0" name=""/>
        <dsp:cNvSpPr/>
      </dsp:nvSpPr>
      <dsp:spPr>
        <a:xfrm>
          <a:off x="-2823072" y="136295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5475001" y="1494859"/>
              </a:moveTo>
              <a:arcTo wR="2924033" hR="2924033" stAng="19844422" swAng="31126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pt4web.ru/images/23/1359/640/im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45365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МБДОУ </a:t>
            </a:r>
            <a:r>
              <a:rPr lang="ru-RU" b="1" dirty="0" err="1" smtClean="0"/>
              <a:t>д</a:t>
            </a:r>
            <a:r>
              <a:rPr lang="ru-RU" b="1" dirty="0" smtClean="0"/>
              <a:t>/с пос. Долгоруково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МАСТЕР – 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«Артикуляционная гимнастика как средство развития речи дошкольника»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Подготовила: воспитатель </a:t>
            </a:r>
            <a:br>
              <a:rPr lang="ru-RU" dirty="0" smtClean="0"/>
            </a:br>
            <a:r>
              <a:rPr lang="ru-RU" dirty="0" smtClean="0"/>
              <a:t>Тюрина О.И.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Documents and Settings\Admin\Мои документы\для оформления тит. листов рамочки\картинки для оформления\иконки\balloonp006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3248" flipV="1">
            <a:off x="6176419" y="4725030"/>
            <a:ext cx="1800138" cy="1915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Дыхательные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Покатай карандаш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Бабочки летят</a:t>
            </a:r>
            <a:endParaRPr lang="ru-RU" dirty="0"/>
          </a:p>
        </p:txBody>
      </p:sp>
      <p:pic>
        <p:nvPicPr>
          <p:cNvPr id="6" name="Рисунок 5" descr="https://ds04.infourok.ru/uploads/ex/09bd/000b19c4-c4bf97a7/310/img1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331236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DCIM\100CANON\IMG_166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352839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Упражнения </a:t>
            </a:r>
            <a:r>
              <a:rPr lang="ru-RU" b="1" dirty="0"/>
              <a:t>для </a:t>
            </a:r>
            <a:r>
              <a:rPr lang="ru-RU" b="1" dirty="0" smtClean="0"/>
              <a:t>губ</a:t>
            </a:r>
            <a:br>
              <a:rPr lang="ru-RU" b="1" dirty="0" smtClean="0"/>
            </a:br>
            <a:r>
              <a:rPr lang="ru-RU" b="1" dirty="0">
                <a:solidFill>
                  <a:srgbClr val="FF0000"/>
                </a:solidFill>
              </a:rPr>
              <a:t>«Улыбочка»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2700" dirty="0" smtClean="0"/>
              <a:t>Улыбнуться, с напряжением обнажив сомкнутые зубы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http://lib.podelise.ru/tw_files2/urls_35/2/d-1793/1793_html_md035cb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6624736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888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«Трубочка»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> </a:t>
            </a:r>
            <a:r>
              <a:rPr lang="ru-RU" sz="2700" dirty="0" smtClean="0"/>
              <a:t>Губы и зубы сомкнуты. С напряжением вытянуть губы вперед трубочкой. Удерживать их в таком положении на счет до пяти.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7" descr="__386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56084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Упражнения </a:t>
            </a:r>
            <a:r>
              <a:rPr lang="ru-RU" b="1" dirty="0"/>
              <a:t>для губ и щек</a:t>
            </a:r>
            <a:r>
              <a:rPr lang="ru-RU" dirty="0"/>
              <a:t/>
            </a:r>
            <a:br>
              <a:rPr lang="ru-RU" dirty="0"/>
            </a:br>
            <a:r>
              <a:rPr lang="ru-RU" sz="3100" b="1" dirty="0">
                <a:solidFill>
                  <a:srgbClr val="FF0000"/>
                </a:solidFill>
              </a:rPr>
              <a:t> 1.Похлопывание и растирание щек. </a:t>
            </a:r>
            <a:r>
              <a:rPr lang="ru-RU" dirty="0"/>
              <a:t/>
            </a:r>
            <a:br>
              <a:rPr lang="ru-RU" dirty="0"/>
            </a:br>
            <a:r>
              <a:rPr lang="ru-RU" sz="3100" dirty="0">
                <a:solidFill>
                  <a:srgbClr val="FF0000"/>
                </a:solidFill>
              </a:rPr>
              <a:t> 2. «</a:t>
            </a:r>
            <a:r>
              <a:rPr lang="ru-RU" sz="3100" b="1" dirty="0">
                <a:solidFill>
                  <a:srgbClr val="FF0000"/>
                </a:solidFill>
              </a:rPr>
              <a:t>Сытый хомячок</a:t>
            </a:r>
            <a:r>
              <a:rPr lang="ru-RU" sz="3100" b="1" dirty="0" smtClean="0">
                <a:solidFill>
                  <a:srgbClr val="FF0000"/>
                </a:solidFill>
              </a:rPr>
              <a:t>»</a:t>
            </a:r>
            <a:r>
              <a:rPr lang="ru-RU" sz="3100" dirty="0" smtClean="0">
                <a:solidFill>
                  <a:srgbClr val="FF0000"/>
                </a:solidFill>
              </a:rPr>
              <a:t>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700" dirty="0"/>
              <a:t>Надуть обе щеки, потом надувать щеки поочередно.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1746" name="Picture 2" descr="https://fs00.infourok.ru/images/doc/153/177003/310/img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3528392" cy="3812634"/>
          </a:xfrm>
          <a:prstGeom prst="rect">
            <a:avLst/>
          </a:prstGeom>
          <a:noFill/>
        </p:spPr>
      </p:pic>
      <p:pic>
        <p:nvPicPr>
          <p:cNvPr id="31748" name="Picture 4" descr="https://fs00.infourok.ru/images/doc/153/177003/310/img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950" y="2348880"/>
            <a:ext cx="4338482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r>
              <a:rPr lang="ru-RU" sz="4000" b="1" dirty="0">
                <a:solidFill>
                  <a:srgbClr val="FF0000"/>
                </a:solidFill>
              </a:rPr>
              <a:t>. «Голодный хомячок». 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2700" dirty="0" smtClean="0"/>
              <a:t>Втянуть </a:t>
            </a:r>
            <a:r>
              <a:rPr lang="ru-RU" sz="2700" dirty="0"/>
              <a:t>щеки.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9938" name="Picture 2" descr="https://arhivurokov.ru/kopilka/uploads/user_file_581da663daf10/img_user_file_581da663daf10_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6752"/>
            <a:ext cx="3888432" cy="5103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«Шарик»</a:t>
            </a:r>
            <a:r>
              <a:rPr lang="ru-RU" dirty="0"/>
              <a:t/>
            </a:r>
            <a:br>
              <a:rPr lang="ru-RU" dirty="0"/>
            </a:br>
            <a:r>
              <a:rPr lang="ru-RU" sz="2700" dirty="0"/>
              <a:t>Рот закрыт. Бить кулачком по надутым щекам, в результате чего воздух выходит с силой и шумом</a:t>
            </a:r>
          </a:p>
        </p:txBody>
      </p:sp>
      <p:pic>
        <p:nvPicPr>
          <p:cNvPr id="40962" name="Picture 2" descr="картинки артикуляционная гимнастика для дошкольник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88840"/>
            <a:ext cx="8837345" cy="30243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2924944"/>
            <a:ext cx="792088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2 Этап.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Отработка звуков в скороговорках и </a:t>
            </a:r>
            <a:r>
              <a:rPr lang="ru-RU" b="1" dirty="0" err="1"/>
              <a:t>чистоговорках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Скороговорки и </a:t>
            </a:r>
            <a:r>
              <a:rPr lang="ru-RU" dirty="0" err="1"/>
              <a:t>чистоговорки</a:t>
            </a:r>
            <a:r>
              <a:rPr lang="ru-RU" dirty="0"/>
              <a:t> – это своеобразный речевой материал, который специально предназначен для отработки четкой дикции человека.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Артикуляционная сказка «Малыш»</a:t>
            </a:r>
            <a:endParaRPr lang="ru-RU" b="1" dirty="0"/>
          </a:p>
        </p:txBody>
      </p:sp>
      <p:pic>
        <p:nvPicPr>
          <p:cNvPr id="4" name="Рисунок 3" descr="артикуляционная гимнастика в картинках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784887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артикуляционная гимнастика в картинках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792088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артикуляционная гимнастика в картинках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799288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артикуляционная гимнастика в картинках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784887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ртикуляционная гимнастика в картинках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9848"/>
            <a:ext cx="777686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 </a:t>
            </a:r>
            <a:r>
              <a:rPr lang="ru-RU" b="1" dirty="0"/>
              <a:t>Этап.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Работа с родителями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sz="3100" b="1" dirty="0" smtClean="0"/>
              <a:t>1.Подготовка памяток.</a:t>
            </a:r>
            <a:br>
              <a:rPr lang="ru-RU" sz="3100" b="1" dirty="0" smtClean="0"/>
            </a:br>
            <a:r>
              <a:rPr lang="ru-RU" sz="3100" b="1" dirty="0" smtClean="0"/>
              <a:t>2.Устные и наглядные рекомендации.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1986" name="Picture 2" descr="https://bashny.net/uploads/images/00/00/13/2013/08/22/4917bfc7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6808356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http://900igr.net/up/datai/200855/0001-001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 Этап. Самообразование.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5061" name="Picture 5" descr="https://resobr.ru/images/articles/61466/p22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6159976" cy="4176464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http://nepomnyashaja.ucoz.ru/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266429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epomnyashaja.ucoz.ru/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255535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nepomnyashaja.ucoz.ru/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89040"/>
            <a:ext cx="295232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0.liveinternet.ru/images/foto/c/1/apps/4/981/4981434_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67100"/>
            <a:ext cx="25908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pt4web.ru/images/23/1359/640/im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00192" y="5301208"/>
            <a:ext cx="158417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ыноска-облако 3"/>
          <p:cNvSpPr/>
          <p:nvPr/>
        </p:nvSpPr>
        <p:spPr>
          <a:xfrm>
            <a:off x="1403648" y="1124744"/>
            <a:ext cx="6552728" cy="396044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язык - главная мышца органов речи</a:t>
            </a:r>
          </a:p>
        </p:txBody>
      </p:sp>
      <p:pic>
        <p:nvPicPr>
          <p:cNvPr id="4" name="Picture 2" descr="http://zolotayarybka.ucoz.ru/_si/0/609874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9145016" cy="455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pt4web.ru/images/23/1359/640/im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156176" y="5013176"/>
            <a:ext cx="2016224" cy="86409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899592" y="1700808"/>
            <a:ext cx="7272808" cy="25202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РЕЧЬ – СПОСОБ ПОЗНАНИЯ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899592" y="620688"/>
          <a:ext cx="780052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1907704" y="0"/>
            <a:ext cx="5904656" cy="6858000"/>
            <a:chOff x="321" y="411"/>
            <a:chExt cx="11600" cy="15018"/>
          </a:xfrm>
        </p:grpSpPr>
        <p:sp>
          <p:nvSpPr>
            <p:cNvPr id="30723" name="Rectangle 3"/>
            <p:cNvSpPr>
              <a:spLocks noChangeArrowheads="1"/>
            </p:cNvSpPr>
            <p:nvPr/>
          </p:nvSpPr>
          <p:spPr bwMode="auto">
            <a:xfrm>
              <a:off x="321" y="411"/>
              <a:ext cx="11600" cy="150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24" name="Rectangle 4"/>
            <p:cNvSpPr>
              <a:spLocks noChangeArrowheads="1"/>
            </p:cNvSpPr>
            <p:nvPr/>
          </p:nvSpPr>
          <p:spPr bwMode="auto">
            <a:xfrm>
              <a:off x="354" y="444"/>
              <a:ext cx="11527" cy="1790"/>
            </a:xfrm>
            <a:prstGeom prst="rect">
              <a:avLst/>
            </a:prstGeom>
            <a:solidFill>
              <a:srgbClr val="E36C0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28600" tIns="45720" rIns="22860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МУНИЦИПАЛЬНОЕ БЮДЖЕТНОЕ ДОШКОЛЬНОЕ ОБРАЗОВАТЕЛЬНОЕ УЧРЕЖДЕНИЕ «ДЕТСКИЙ САД ПОСЁЛКА ДОЛГОРУКОВО»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25" name="Rectangle 5"/>
            <p:cNvSpPr>
              <a:spLocks noChangeArrowheads="1"/>
            </p:cNvSpPr>
            <p:nvPr/>
          </p:nvSpPr>
          <p:spPr bwMode="auto">
            <a:xfrm>
              <a:off x="354" y="9607"/>
              <a:ext cx="2860" cy="1073"/>
            </a:xfrm>
            <a:prstGeom prst="rect">
              <a:avLst/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26" name="Rectangle 6"/>
            <p:cNvSpPr>
              <a:spLocks noChangeArrowheads="1"/>
            </p:cNvSpPr>
            <p:nvPr/>
          </p:nvSpPr>
          <p:spPr bwMode="auto">
            <a:xfrm>
              <a:off x="3245" y="9607"/>
              <a:ext cx="2860" cy="1073"/>
            </a:xfrm>
            <a:prstGeom prst="rect">
              <a:avLst/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27" name="Rectangle 7"/>
            <p:cNvSpPr>
              <a:spLocks noChangeArrowheads="1"/>
            </p:cNvSpPr>
            <p:nvPr/>
          </p:nvSpPr>
          <p:spPr bwMode="auto">
            <a:xfrm>
              <a:off x="6137" y="9607"/>
              <a:ext cx="2860" cy="1073"/>
            </a:xfrm>
            <a:prstGeom prst="rect">
              <a:avLst/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28" name="Rectangle 8"/>
            <p:cNvSpPr>
              <a:spLocks noChangeArrowheads="1"/>
            </p:cNvSpPr>
            <p:nvPr/>
          </p:nvSpPr>
          <p:spPr bwMode="auto">
            <a:xfrm>
              <a:off x="9028" y="9607"/>
              <a:ext cx="2860" cy="1073"/>
            </a:xfrm>
            <a:prstGeom prst="rect">
              <a:avLst/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smtClean="0">
                  <a:ln>
                    <a:noFill/>
                  </a:ln>
                  <a:solidFill>
                    <a:srgbClr val="DBE5F1"/>
                  </a:solidFill>
                  <a:effectLst/>
                  <a:latin typeface="Cambria" pitchFamily="18" charset="0"/>
                  <a:cs typeface="Arial" pitchFamily="34" charset="0"/>
                </a:rPr>
                <a:t>2017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354" y="2263"/>
              <a:ext cx="8643" cy="7316"/>
            </a:xfrm>
            <a:prstGeom prst="rect">
              <a:avLst/>
            </a:prstGeom>
            <a:solidFill>
              <a:srgbClr val="9BBB5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28600" tIns="45720" rIns="22860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Сборник артикуляционной гимнастики для воспитателей ДОУ</a:t>
              </a:r>
              <a:endParaRPr kumimoji="0" lang="ru-RU" sz="3600" b="0" i="0" u="none" strike="noStrike" cap="none" normalizeH="0" baseline="0" smtClean="0">
                <a:ln>
                  <a:noFill/>
                </a:ln>
                <a:solidFill>
                  <a:srgbClr val="622423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Подготовила воспитатель 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Тюрина О.И.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9028" y="2263"/>
              <a:ext cx="2859" cy="7316"/>
            </a:xfrm>
            <a:prstGeom prst="rect">
              <a:avLst/>
            </a:prstGeom>
            <a:solidFill>
              <a:srgbClr val="DBE5F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31" name="Rectangle 11"/>
            <p:cNvSpPr>
              <a:spLocks noChangeArrowheads="1"/>
            </p:cNvSpPr>
            <p:nvPr/>
          </p:nvSpPr>
          <p:spPr bwMode="auto">
            <a:xfrm>
              <a:off x="354" y="10710"/>
              <a:ext cx="8643" cy="3937"/>
            </a:xfrm>
            <a:prstGeom prst="rect">
              <a:avLst/>
            </a:prstGeom>
            <a:solidFill>
              <a:srgbClr val="C0504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32" name="Rectangle 12"/>
            <p:cNvSpPr>
              <a:spLocks noChangeArrowheads="1"/>
            </p:cNvSpPr>
            <p:nvPr/>
          </p:nvSpPr>
          <p:spPr bwMode="auto">
            <a:xfrm>
              <a:off x="9028" y="10710"/>
              <a:ext cx="2859" cy="3937"/>
            </a:xfrm>
            <a:prstGeom prst="rect">
              <a:avLst/>
            </a:prstGeom>
            <a:solidFill>
              <a:srgbClr val="78C0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33" name="Rectangle 13"/>
            <p:cNvSpPr>
              <a:spLocks noChangeArrowheads="1"/>
            </p:cNvSpPr>
            <p:nvPr/>
          </p:nvSpPr>
          <p:spPr bwMode="auto">
            <a:xfrm>
              <a:off x="354" y="14677"/>
              <a:ext cx="11527" cy="716"/>
            </a:xfrm>
            <a:prstGeom prst="rect">
              <a:avLst/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п.Долгоруково, 2017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Рекомендации по проведению артикуляционной гимнастики в соответствии с ФГОС и требованиями Сан </a:t>
            </a:r>
            <a:r>
              <a:rPr lang="ru-RU" sz="3200" dirty="0" err="1" smtClean="0"/>
              <a:t>ПиН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Комната должна быть чистой, хорошо </a:t>
            </a:r>
            <a:r>
              <a:rPr lang="ru-RU" dirty="0" smtClean="0"/>
              <a:t>проветренной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У педагога должны быть чистые руки.</a:t>
            </a:r>
          </a:p>
          <a:p>
            <a:pPr lvl="0"/>
            <a:r>
              <a:rPr lang="ru-RU" dirty="0"/>
              <a:t>Проводить артикуляционную гимнастику нужно ежедневно, чтобы вырабатываемые у детей навыки закреплялись. Выполнять по 5-7 минут.</a:t>
            </a:r>
          </a:p>
          <a:p>
            <a:pPr lvl="0"/>
            <a:r>
              <a:rPr lang="ru-RU" dirty="0"/>
              <a:t>При отборе упражнений для артикуляционной гимнастики надо соблюдать определенную последовательность, идти от простых упражнений к более сложным.</a:t>
            </a:r>
          </a:p>
          <a:p>
            <a:pPr lvl="0"/>
            <a:r>
              <a:rPr lang="ru-RU" dirty="0"/>
              <a:t>Артикуляционную гимнастику выполняют сидя .</a:t>
            </a:r>
          </a:p>
          <a:p>
            <a:pPr lvl="0"/>
            <a:r>
              <a:rPr lang="ru-RU" dirty="0"/>
              <a:t>Ребенок должен хорошо видеть лицо взрослого, а также свое лицо (использовать зеркало 9*12, чтобы самостоятельно контролировать правильность выполнения.</a:t>
            </a:r>
          </a:p>
          <a:p>
            <a:pPr lvl="0"/>
            <a:r>
              <a:rPr lang="ru-RU" dirty="0"/>
              <a:t>Проводить гимнастику надо эмоционально, в игровой форме. Каждому  упражнению даётся название, к нему подбирается картинка - образ. Картинка служит образцом для подражания какому - </a:t>
            </a:r>
            <a:r>
              <a:rPr lang="ru-RU" dirty="0" err="1"/>
              <a:t>нибудь</a:t>
            </a:r>
            <a:r>
              <a:rPr lang="ru-RU" dirty="0"/>
              <a:t> предмету или его движениям [3].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для оформления тит. листов рамочки\картинки для оформления\Картинки\0_c2_c563d0de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Этапы работы над артикуляционной гимнастикой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ru-RU" b="1" dirty="0"/>
              <a:t>1 </a:t>
            </a:r>
            <a:r>
              <a:rPr lang="ru-RU" b="1" dirty="0" smtClean="0"/>
              <a:t>Этап: дыхательные упражнения + комплекс артикуляционной гимнастики.</a:t>
            </a:r>
          </a:p>
          <a:p>
            <a:r>
              <a:rPr lang="ru-RU" b="1" dirty="0"/>
              <a:t>2 </a:t>
            </a:r>
            <a:r>
              <a:rPr lang="ru-RU" b="1" dirty="0" smtClean="0"/>
              <a:t>Этап: отработка </a:t>
            </a:r>
            <a:r>
              <a:rPr lang="ru-RU" b="1" dirty="0"/>
              <a:t>звуков в скороговорках и </a:t>
            </a:r>
            <a:r>
              <a:rPr lang="ru-RU" b="1" dirty="0" err="1"/>
              <a:t>чистоговорках</a:t>
            </a:r>
            <a:r>
              <a:rPr lang="ru-RU" b="1" dirty="0"/>
              <a:t>.</a:t>
            </a:r>
            <a:endParaRPr lang="ru-RU" dirty="0"/>
          </a:p>
          <a:p>
            <a:r>
              <a:rPr lang="ru-RU" b="1" dirty="0"/>
              <a:t>3 </a:t>
            </a:r>
            <a:r>
              <a:rPr lang="ru-RU" b="1" dirty="0" smtClean="0"/>
              <a:t>Этап: работа </a:t>
            </a:r>
            <a:r>
              <a:rPr lang="ru-RU" b="1" dirty="0"/>
              <a:t>с родителями</a:t>
            </a:r>
            <a:r>
              <a:rPr lang="ru-RU" b="1" dirty="0" smtClean="0"/>
              <a:t>.</a:t>
            </a:r>
          </a:p>
          <a:p>
            <a:r>
              <a:rPr lang="ru-RU" b="1" dirty="0"/>
              <a:t>4 </a:t>
            </a:r>
            <a:r>
              <a:rPr lang="ru-RU" b="1" dirty="0" smtClean="0"/>
              <a:t>Этап: самообразование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</TotalTime>
  <Words>233</Words>
  <Application>Microsoft Office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МБДОУ д/с пос. Долгоруково  МАСТЕР – КЛАСС «Артикуляционная гимнастика как средство развития речи дошкольника» Подготовила: воспитатель  Тюрина О.И. </vt:lpstr>
      <vt:lpstr>Презентация PowerPoint</vt:lpstr>
      <vt:lpstr>язык - главная мышца органов речи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по проведению артикуляционной гимнастики в соответствии с ФГОС и требованиями Сан ПиН</vt:lpstr>
      <vt:lpstr>Этапы работы над артикуляционной гимнастикой</vt:lpstr>
      <vt:lpstr>Дыхательные упражнения</vt:lpstr>
      <vt:lpstr>   Упражнения для губ «Улыбочка» Улыбнуться, с напряжением обнажив сомкнутые зубы   </vt:lpstr>
      <vt:lpstr> «Трубочка»  Губы и зубы сомкнуты. С напряжением вытянуть губы вперед трубочкой. Удерживать их в таком положении на счет до пяти. </vt:lpstr>
      <vt:lpstr> Упражнения для губ и щек  1.Похлопывание и растирание щек.   2. «Сытый хомячок».  Надуть обе щеки, потом надувать щеки поочередно.  </vt:lpstr>
      <vt:lpstr> 3. «Голодный хомячок».  Втянуть щеки.  </vt:lpstr>
      <vt:lpstr>«Шарик» Рот закрыт. Бить кулачком по надутым щекам, в результате чего воздух выходит с силой и шумом</vt:lpstr>
      <vt:lpstr>2 Этап. Отработка звуков в скороговорках и чистоговорках.   Скороговорки и чистоговорки – это своеобразный речевой материал, который специально предназначен для отработки четкой дикции человека. </vt:lpstr>
      <vt:lpstr>Артикуляционная сказка «Малыш»</vt:lpstr>
      <vt:lpstr> 3 Этап. Работа с родителями. 1.Подготовка памяток. 2.Устные и наглядные рекомендации. </vt:lpstr>
      <vt:lpstr>4 Этап. Самообразование.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Тюри</dc:creator>
  <cp:lastModifiedBy>Lenovo</cp:lastModifiedBy>
  <cp:revision>48</cp:revision>
  <dcterms:created xsi:type="dcterms:W3CDTF">2018-03-19T16:52:30Z</dcterms:created>
  <dcterms:modified xsi:type="dcterms:W3CDTF">2018-05-13T13:51:22Z</dcterms:modified>
</cp:coreProperties>
</file>