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0" r:id="rId4"/>
    <p:sldId id="262" r:id="rId5"/>
    <p:sldId id="264" r:id="rId6"/>
    <p:sldId id="263" r:id="rId7"/>
    <p:sldId id="266" r:id="rId8"/>
    <p:sldId id="274" r:id="rId9"/>
    <p:sldId id="267" r:id="rId10"/>
    <p:sldId id="273" r:id="rId11"/>
    <p:sldId id="270" r:id="rId12"/>
    <p:sldId id="268" r:id="rId13"/>
    <p:sldId id="269" r:id="rId14"/>
    <p:sldId id="271" r:id="rId15"/>
    <p:sldId id="272" r:id="rId16"/>
    <p:sldId id="275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69B598-608B-492C-A0FB-41CFAFE9785E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B8853A-A087-4D97-9094-5BCE6E960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571613"/>
            <a:ext cx="6000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Проект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«  Удивительный космос»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Подготовительная группа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5229493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группы «Кораблик»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Крюкова Л.В.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Краснопольская В.Н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ДЕПАТАМЕНТ ОБРАЗОВАНИЯ ГОРОДА МОСКВЫ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 Школа №1421»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http://wallpapers-images.ru/1366x768/space/wallpapers-1366x768/Planets-wallpaper-1366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286124"/>
            <a:ext cx="4857784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effectLst/>
                <a:latin typeface="+mn-lt"/>
              </a:rPr>
              <a:t>Лепака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+mn-lt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+mn-lt"/>
              </a:rPr>
              <a:t>Тема: «Космос».</a:t>
            </a:r>
            <a:endParaRPr lang="ru-RU" sz="2800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3" name="Рисунок 2" descr="C:\Users\Samsung\AppData\Local\Microsoft\Windows\Temporary Internet Files\Content.Word\IMG_86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941185">
            <a:off x="4572000" y="2285992"/>
            <a:ext cx="3796863" cy="3280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Samsung\AppData\Local\Microsoft\Windows\Temporary Internet Files\Content.Word\IMG_860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65238">
            <a:off x="1000100" y="2357430"/>
            <a:ext cx="2426439" cy="2116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59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3309406" cy="2734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Samsung\AppData\Local\Microsoft\Windows\Temporary Internet Files\Content.Word\IMG_86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643050"/>
            <a:ext cx="3394001" cy="1871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Samsung\AppData\Local\Microsoft\Windows\Temporary Internet Files\Content.Word\IMG_860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4572008"/>
            <a:ext cx="5537348" cy="1326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41984" y="428604"/>
            <a:ext cx="38600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НОД Аппликация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Тема  «Полет на Луну»</a:t>
            </a:r>
          </a:p>
          <a:p>
            <a:pPr algn="ctr"/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Samsung\AppData\Local\Microsoft\Windows\Temporary Internet Files\Content.Word\IMG_8598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4071942"/>
            <a:ext cx="3631310" cy="2122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Samsung\AppData\Local\Microsoft\Windows\Temporary Internet Files\Content.Word\IMG_8597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3714752"/>
            <a:ext cx="3106615" cy="2959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Samsung\AppData\Local\Microsoft\Windows\Temporary Internet Files\Content.Word\IMG_8596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571480"/>
            <a:ext cx="4664465" cy="2890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6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142984"/>
            <a:ext cx="3643338" cy="2595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Samsung\AppData\Local\Microsoft\Windows\Temporary Internet Files\Content.Word\IMG_86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601432">
            <a:off x="4752920" y="2109385"/>
            <a:ext cx="3624929" cy="4067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6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28802"/>
            <a:ext cx="4929372" cy="2690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Samsung\AppData\Local\Microsoft\Windows\Temporary Internet Files\Content.Word\IMG_86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987018">
            <a:off x="4956702" y="2076716"/>
            <a:ext cx="4845268" cy="3343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6000" y="28572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Консультация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</a:rPr>
              <a:t>«Как познакомить дошкольников с космосом»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60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071546"/>
            <a:ext cx="3143272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Samsung\AppData\Local\Microsoft\Windows\Temporary Internet Files\Content.Word\IMG_860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4357694"/>
            <a:ext cx="2664738" cy="1998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Samsung\AppData\Local\Microsoft\Windows\Temporary Internet Files\Content.Word\IMG_86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785794"/>
            <a:ext cx="2500330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Samsung\AppData\Local\Microsoft\Windows\Temporary Internet Files\Content.Word\IMG_860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643314"/>
            <a:ext cx="3515185" cy="2636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9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Вовлечение родителей в проектную деятельность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96623" y="1071546"/>
            <a:ext cx="275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«Космические фантазии».</a:t>
            </a:r>
            <a:endParaRPr lang="ru-RU" dirty="0"/>
          </a:p>
        </p:txBody>
      </p:sp>
      <p:pic>
        <p:nvPicPr>
          <p:cNvPr id="4" name="Рисунок 3" descr="C:\Users\Samsung\AppData\Local\Microsoft\Windows\Temporary Internet Files\Content.Word\IMG_20180510_1615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1857364"/>
            <a:ext cx="314327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Samsung\AppData\Local\Microsoft\Windows\Temporary Internet Files\Content.Word\IMG_20180510_16151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5000636"/>
            <a:ext cx="2393254" cy="1668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Samsung\AppData\Local\Microsoft\Windows\Temporary Internet Files\Content.Word\IMG_20180510_16152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0166" y="5136734"/>
            <a:ext cx="2886485" cy="1721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Samsung\AppData\Local\Microsoft\Windows\Temporary Internet Files\Content.Word\IMG_20180510_16251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3000372"/>
            <a:ext cx="2786050" cy="1708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Samsung\AppData\Local\Microsoft\Windows\Temporary Internet Files\Content.Word\IMG_20180511_07103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2643182"/>
            <a:ext cx="2561718" cy="1885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28586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71479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Название проекта :Удивительный космос.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 детей: 6-7 лет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формирование  у  детей старшего дошкольного возраста представлений о космическом пространстве, Солнечной системе и ее планетах, освоении космоса людьми.</a:t>
            </a: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1.Закреплять у детей исследовательский и познавательный интерес к экспериментам, опытам;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</a:rPr>
              <a:t>Продолжать расширять представление детей о многообразии космоса. Рассказать об интересных фактах и событиях космоса.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3Воспитывать </a:t>
            </a:r>
            <a:r>
              <a:rPr lang="ru-RU" b="1" dirty="0">
                <a:solidFill>
                  <a:srgbClr val="002060"/>
                </a:solidFill>
              </a:rPr>
              <a:t>патриотические качества, гордость за людей данной профессии, к своей Родине;                                                   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4.Привлечь </a:t>
            </a:r>
            <a:r>
              <a:rPr lang="ru-RU" b="1" dirty="0">
                <a:solidFill>
                  <a:srgbClr val="002060"/>
                </a:solidFill>
              </a:rPr>
              <a:t>родителей к совместной деятельности.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область: познавательное развитие   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Тип проекта: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содержанию: информационно-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познавательный,творческий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 краткосрочный 2 недели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 групповые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0"/>
          <a:ext cx="9953682" cy="776821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7464"/>
                <a:gridCol w="4767732"/>
                <a:gridCol w="3178486"/>
              </a:tblGrid>
              <a:tr h="7804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Этапы</a:t>
                      </a:r>
                    </a:p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Формы работы</a:t>
                      </a:r>
                    </a:p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Задачи</a:t>
                      </a:r>
                    </a:p>
                    <a:p>
                      <a:pPr algn="ctr"/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987790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endParaRPr lang="ru-RU" sz="1600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Выявление проблемы. Постановка цели перед детьми или </a:t>
                      </a:r>
                      <a:r>
                        <a:rPr lang="ru-RU" dirty="0" err="1" smtClean="0">
                          <a:solidFill>
                            <a:srgbClr val="0070C0"/>
                          </a:solidFill>
                        </a:rPr>
                        <a:t>самостоятель</a:t>
                      </a:r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ru-RU" dirty="0" err="1" smtClean="0">
                          <a:solidFill>
                            <a:srgbClr val="0070C0"/>
                          </a:solidFill>
                        </a:rPr>
                        <a:t>ное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rgbClr val="0070C0"/>
                          </a:solidFill>
                        </a:rPr>
                        <a:t>формулиро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rgbClr val="0070C0"/>
                          </a:solidFill>
                        </a:rPr>
                        <a:t>вание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цели детьми. Определение задачи.</a:t>
                      </a:r>
                    </a:p>
                    <a:p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800" kern="1200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Наблюдение: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342900" indent="-342900">
                        <a:buAutoNum type="arabicPeriod" startAt="2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Постановка вопроса: 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«Что мы знаем о </a:t>
                      </a:r>
                      <a:r>
                        <a:rPr lang="ru-RU" sz="1800" kern="1200" dirty="0" err="1" smtClean="0">
                          <a:solidFill>
                            <a:srgbClr val="0070C0"/>
                          </a:solidFill>
                        </a:rPr>
                        <a:t>о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космосе?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342900" indent="-342900">
                        <a:buAutoNum type="arabicPeriod" startAt="2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Обсуждение плана  по    теме </a:t>
                      </a:r>
                    </a:p>
                    <a:p>
                      <a:pPr marL="342900" indent="-342900">
                        <a:buFont typeface="Wingdings" pitchFamily="2" charset="2"/>
                        <a:buNone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проекта,</a:t>
                      </a:r>
                      <a:r>
                        <a:rPr kumimoji="0" lang="ru-RU" sz="1800" kern="1200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реализация  ответа на </a:t>
                      </a:r>
                    </a:p>
                    <a:p>
                      <a:pPr marL="342900" indent="-342900">
                        <a:buFont typeface="Wingdings" pitchFamily="2" charset="2"/>
                        <a:buNone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поставленный 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вопрос: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1.«Что</a:t>
                      </a:r>
                      <a:r>
                        <a:rPr lang="ru-RU" sz="1800" kern="1200" baseline="0" dirty="0" smtClean="0">
                          <a:solidFill>
                            <a:srgbClr val="0070C0"/>
                          </a:solidFill>
                        </a:rPr>
                        <a:t> такое космос?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», 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2.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«Что едят космонавты?».</a:t>
                      </a: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3. «Ч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то</a:t>
                      </a:r>
                      <a:r>
                        <a:rPr kumimoji="0" lang="ru-RU" sz="180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такое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Космический мусор?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»,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4.</a:t>
                      </a:r>
                      <a:r>
                        <a:rPr lang="ru-RU" sz="1800" kern="1200" baseline="0" dirty="0" smtClean="0">
                          <a:solidFill>
                            <a:srgbClr val="0070C0"/>
                          </a:solidFill>
                        </a:rPr>
                        <a:t> « Какие планеты входят в солнечную систему?»</a:t>
                      </a: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5.Как называется спутник Земли?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6.Какие созвездия нашего неба ты знаешь?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7.Кто был первым космонавтом Земли?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8.Когда впервые человек полетел в космос?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9.Каких российских космонавтов ты знаешь?</a:t>
                      </a:r>
                    </a:p>
                    <a:p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Создавать условия для реализации детьми исследовательского проекта. </a:t>
                      </a:r>
                    </a:p>
                    <a:p>
                      <a:pPr algn="l" fontAlgn="t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Развивать проектную деятельность исследовательского типа.</a:t>
                      </a:r>
                    </a:p>
                    <a:p>
                      <a:pPr algn="l" fontAlgn="t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Привлекать родителей к участию исследовательской  деятельности.</a:t>
                      </a:r>
                    </a:p>
                    <a:p>
                      <a:pPr algn="l" fontAlgn="t"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</a:rPr>
                        <a:t>Укреплять  детско-родительские отношения</a:t>
                      </a:r>
                      <a:endParaRPr lang="ru-RU" sz="18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8858311" cy="10721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04035"/>
                <a:gridCol w="4043628"/>
                <a:gridCol w="3510648"/>
              </a:tblGrid>
              <a:tr h="754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Этапы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Формы работы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Задачи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226024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II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0" lang="ru-RU" sz="1800" kern="1200" dirty="0" err="1" smtClean="0">
                          <a:solidFill>
                            <a:srgbClr val="0070C0"/>
                          </a:solidFill>
                        </a:rPr>
                        <a:t>Практи-ческая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rgbClr val="0070C0"/>
                          </a:solidFill>
                        </a:rPr>
                        <a:t>деятель-ность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 по решению задач</a:t>
                      </a: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just"/>
                      <a:endParaRPr lang="ru-RU" sz="1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Работа в группе: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НОД по ознакомлению с окружающим «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Беседа-интервью: «За что я люблю зиму?», «Моя любимая зимняя забава». 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Беседа 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«Что такое </a:t>
                      </a:r>
                      <a:r>
                        <a:rPr kumimoji="0" lang="ru-RU" sz="18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космос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i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i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i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Беседа «Луна - спутник Земли».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«Планеты Солнечной системы»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  НОД (лепка) тема:.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Тема: «Космонавты».</a:t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lang="ru-RU" sz="1800" kern="1200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 НОД(рисование)  тема: 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 «Космос».техника </a:t>
                      </a:r>
                      <a:r>
                        <a:rPr lang="ru-RU" sz="1800" kern="1200" dirty="0" err="1" smtClean="0">
                          <a:solidFill>
                            <a:srgbClr val="0070C0"/>
                          </a:solidFill>
                        </a:rPr>
                        <a:t>граттаж</a:t>
                      </a: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Коллективная работа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1800" i="1" kern="1200" dirty="0" smtClean="0">
                          <a:solidFill>
                            <a:srgbClr val="0070C0"/>
                          </a:solidFill>
                        </a:rPr>
                        <a:t>Рисование на тему: 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«Открытый космос»</a:t>
                      </a:r>
                      <a:r>
                        <a:rPr lang="ru-RU" sz="1800" i="1" kern="1200" dirty="0" smtClean="0">
                          <a:solidFill>
                            <a:srgbClr val="0070C0"/>
                          </a:solidFill>
                        </a:rPr>
                        <a:t>»;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НОД Аппликация «Полет на Луну»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НОД Конструирование тема:.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</a:rPr>
                        <a:t>«Ракета» техника </a:t>
                      </a:r>
                      <a:r>
                        <a:rPr kumimoji="0" lang="ru-RU" sz="1800" kern="1200" dirty="0" err="1" smtClean="0">
                          <a:solidFill>
                            <a:srgbClr val="0070C0"/>
                          </a:solidFill>
                        </a:rPr>
                        <a:t>орегами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Конструирование  из </a:t>
                      </a:r>
                      <a:r>
                        <a:rPr kumimoji="0" lang="ru-RU" sz="1800" b="1" i="1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Лего</a:t>
                      </a:r>
                      <a:r>
                        <a:rPr kumimoji="0" lang="ru-RU" sz="18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«Дома для инопланетян»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Развивать у детей наблюдательность, расширить знание детей о зимних видах спорта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дать детям представление о планетах солнечной системы, солнце, звёздах, первом полете в </a:t>
                      </a: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космос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, выяснить знания детей по данному вопросу.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выяснить представления детей о Луне, месяце, расширять знания о лунной поверхности, атмосфере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Продолжать знакомить детей с техникой </a:t>
                      </a:r>
                      <a:r>
                        <a:rPr kumimoji="0" lang="ru-RU" b="0" i="0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пластилинографии</a:t>
                      </a: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Формировать умения использовать разнообразные приемы (</a:t>
                      </a:r>
                      <a:r>
                        <a:rPr kumimoji="0" lang="ru-RU" b="0" i="0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налеп</a:t>
                      </a: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, оттягивание, сглаживание),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Расширять кругозор, знания детей о </a:t>
                      </a: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космосе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; развивать цветов восприятие; поддерживать интерес к изобразительной деятельности.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учить передавать форму ракеты, применяя прием симметричного вырезывания из бумаги, развивать чувство композиции, воображение.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расширение знаний детей о космосе через конструирование модели ракеты с помощью «ЛЕГО».</a:t>
                      </a:r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214290"/>
          <a:ext cx="9072593" cy="89358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14479"/>
                <a:gridCol w="3929090"/>
                <a:gridCol w="3429024"/>
              </a:tblGrid>
              <a:tr h="116348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Этапы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Формы работы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Задачи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70277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Подвижные игры: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«Космическая эстафета»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«Невесомость»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«Космонавты»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«Солнце – чемпион»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художественной литературы: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-стихи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 А. Хайта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 «Планеты по порядку», и 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В. Степанова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 «Юрий Гагарин»,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В Бородин «Звездолетчики»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-Любовь </a:t>
                      </a:r>
                      <a:r>
                        <a:rPr kumimoji="0" lang="ru-RU" sz="1800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Талимонова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"Сказки о созвездиях«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-Н.Носов « Незнайка на луне»</a:t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Я. К. Голованов «Дорога на космодром»,</a:t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 П. О. </a:t>
                      </a:r>
                      <a:r>
                        <a:rPr kumimoji="0" lang="ru-RU" sz="1800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Клушанцев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«О чём рассказал телескоп»,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Загадки о </a:t>
                      </a: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космосе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: «Найди лишний предмет», «Помоги космонавту найти свою ракету».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Сюжетно-ролевая игра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«Полёт на луну».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Космическое путешествие</a:t>
                      </a:r>
                      <a:r>
                        <a:rPr kumimoji="0" lang="ru-RU" sz="180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», </a:t>
                      </a: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«Космонавты»</a:t>
                      </a:r>
                      <a:endParaRPr lang="ru-RU" sz="1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 Обогащать двигательный опыт детей, учить организовывать командные соревнования.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Продолжать знакомить детей с космической техникой, с профессиями, связанными с космосом, обогащать словарный запас.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Воспитывать </a:t>
                      </a: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познавательную активность.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Учить детей выстраивать воображаемую ситуацию, действовать в соответствии с ней, объединять сюжеты различных игр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0"/>
          <a:ext cx="9882244" cy="768354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64073"/>
                <a:gridCol w="3934660"/>
                <a:gridCol w="3683511"/>
              </a:tblGrid>
              <a:tr h="100828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Этапы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Формы работы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Задачи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67526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III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 Этап</a:t>
                      </a:r>
                    </a:p>
                    <a:p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Презентация продукта  деятельности</a:t>
                      </a:r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Продукт проекта: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Оформление результатов проекта в виде презентации,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 Рисунки, поделки детей;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. Оформление детских творческих работ  «12 апреля. День космонавтики».</a:t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работ о космосе (совместная работа детей с родителями).        </a:t>
                      </a:r>
                      <a:b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папки передвижки 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«Планеты солнечной системы»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Консультация 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«Как познакомить дошкольников с </a:t>
                      </a:r>
                      <a:r>
                        <a:rPr kumimoji="0" lang="ru-RU" sz="1800" b="1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космосом</a:t>
                      </a:r>
                      <a:r>
                        <a:rPr kumimoji="0" lang="ru-RU" sz="1800" i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70C0"/>
                          </a:solidFill>
                        </a:rPr>
                        <a:t>   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Активное участие родителей в совместной деятельности с детьми по теме проекта.</a:t>
                      </a: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20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20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20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20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ru-RU" sz="1800" dirty="0" smtClean="0">
                          <a:solidFill>
                            <a:srgbClr val="0070C0"/>
                          </a:solidFill>
                        </a:rPr>
                        <a:t>Развить желание в дальнейшем участвовать в проектах различного уровня</a:t>
                      </a:r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800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56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9490" y="4071942"/>
            <a:ext cx="3134510" cy="2351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Samsung\AppData\Local\Microsoft\Windows\Temporary Internet Files\Content.Word\IMG_86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857364"/>
            <a:ext cx="4655930" cy="3492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6000" y="28572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НОД(рисование)  тема:  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 «Космос».техника </a:t>
            </a:r>
            <a:r>
              <a:rPr lang="ru-RU" sz="2400" b="1" dirty="0" err="1" smtClean="0">
                <a:solidFill>
                  <a:srgbClr val="002060"/>
                </a:solidFill>
              </a:rPr>
              <a:t>граттаж</a:t>
            </a:r>
            <a:r>
              <a:rPr lang="ru-RU" sz="2400" b="1" dirty="0" smtClean="0">
                <a:solidFill>
                  <a:srgbClr val="002060"/>
                </a:solidFill>
              </a:rPr>
              <a:t> Коллективная работа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59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857364"/>
            <a:ext cx="5500726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319268" y="285728"/>
            <a:ext cx="4505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Рисование на тему: «Открытый космос»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AppData\Local\Microsoft\Windows\Temporary Internet Files\Content.Word\IMG_858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00174"/>
            <a:ext cx="2891788" cy="2169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Samsung\AppData\Local\Microsoft\Windows\Temporary Internet Files\Content.Word\IMG_858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071942"/>
            <a:ext cx="5407973" cy="2434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Samsung\AppData\Local\Microsoft\Windows\Temporary Internet Files\Content.Word\IMG_858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1643050"/>
            <a:ext cx="3347313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286000" y="428605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</a:rPr>
              <a:t>Конструирование 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</a:rPr>
              <a:t>«Дома для инопланетян»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1">
      <a:dk1>
        <a:srgbClr val="5DD3FF"/>
      </a:dk1>
      <a:lt1>
        <a:srgbClr val="00B0F0"/>
      </a:lt1>
      <a:dk2>
        <a:srgbClr val="5DD3FF"/>
      </a:dk2>
      <a:lt2>
        <a:srgbClr val="93E2FF"/>
      </a:lt2>
      <a:accent1>
        <a:srgbClr val="00B0F0"/>
      </a:accent1>
      <a:accent2>
        <a:srgbClr val="93E2FF"/>
      </a:accent2>
      <a:accent3>
        <a:srgbClr val="2F75FF"/>
      </a:accent3>
      <a:accent4>
        <a:srgbClr val="0070C0"/>
      </a:accent4>
      <a:accent5>
        <a:srgbClr val="00B0F0"/>
      </a:accent5>
      <a:accent6>
        <a:srgbClr val="5C92B5"/>
      </a:accent6>
      <a:hlink>
        <a:srgbClr val="00B0F0"/>
      </a:hlink>
      <a:folHlink>
        <a:srgbClr val="00B0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277</TotalTime>
  <Words>285</Words>
  <Application>Microsoft Office PowerPoint</Application>
  <PresentationFormat>Экран (4:3)</PresentationFormat>
  <Paragraphs>158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Лепака Тема: «Космос».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31</cp:revision>
  <dcterms:created xsi:type="dcterms:W3CDTF">2018-04-08T12:27:48Z</dcterms:created>
  <dcterms:modified xsi:type="dcterms:W3CDTF">2018-05-13T10:55:26Z</dcterms:modified>
</cp:coreProperties>
</file>