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0" r:id="rId17"/>
    <p:sldId id="271" r:id="rId18"/>
    <p:sldId id="273" r:id="rId19"/>
    <p:sldId id="274" r:id="rId20"/>
    <p:sldId id="275" r:id="rId21"/>
    <p:sldId id="277" r:id="rId22"/>
    <p:sldId id="278" r:id="rId23"/>
    <p:sldId id="279" r:id="rId24"/>
    <p:sldId id="276" r:id="rId25"/>
    <p:sldId id="283" r:id="rId26"/>
    <p:sldId id="280" r:id="rId27"/>
    <p:sldId id="281" r:id="rId28"/>
    <p:sldId id="282" r:id="rId29"/>
    <p:sldId id="285" r:id="rId30"/>
    <p:sldId id="284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Доброе утро!</a:t>
            </a:r>
            <a:endParaRPr lang="ru-RU" sz="7200" dirty="0"/>
          </a:p>
        </p:txBody>
      </p:sp>
      <p:pic>
        <p:nvPicPr>
          <p:cNvPr id="1026" name="Picture 2" descr="http://parnasse.ru/upload/comments/073e385eb9f79223014ff7c45390d40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5686425" cy="56769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Полетел комар в лесочек. Ох Ох</a:t>
            </a:r>
          </a:p>
          <a:p>
            <a:pPr>
              <a:buNone/>
            </a:pPr>
            <a:r>
              <a:rPr lang="ru-RU" sz="4000" dirty="0" smtClean="0"/>
              <a:t>Полетел комар в лесочек,</a:t>
            </a:r>
          </a:p>
          <a:p>
            <a:pPr>
              <a:buNone/>
            </a:pPr>
            <a:r>
              <a:rPr lang="ru-RU" sz="4000" dirty="0" smtClean="0"/>
              <a:t>Сел комарик на дубочек, сел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Поднялась большая буря. Ох Ох</a:t>
            </a:r>
          </a:p>
          <a:p>
            <a:pPr>
              <a:buNone/>
            </a:pPr>
            <a:r>
              <a:rPr lang="ru-RU" sz="4000" dirty="0" smtClean="0"/>
              <a:t>Поднялась большая буря,</a:t>
            </a:r>
          </a:p>
          <a:p>
            <a:pPr>
              <a:buNone/>
            </a:pPr>
            <a:r>
              <a:rPr lang="ru-RU" sz="4000" dirty="0" smtClean="0"/>
              <a:t>И комарика-то сдуло, пал</a:t>
            </a:r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Он упал и еле дышит. Ох Ох</a:t>
            </a:r>
          </a:p>
          <a:p>
            <a:pPr>
              <a:buNone/>
            </a:pPr>
            <a:r>
              <a:rPr lang="ru-RU" sz="4000" dirty="0" smtClean="0"/>
              <a:t>Он упал и еле дышит,</a:t>
            </a:r>
          </a:p>
          <a:p>
            <a:pPr>
              <a:buNone/>
            </a:pPr>
            <a:r>
              <a:rPr lang="ru-RU" sz="4000" dirty="0" smtClean="0"/>
              <a:t>Ручкой-ножкой не колышет, </a:t>
            </a:r>
            <a:r>
              <a:rPr lang="ru-RU" sz="4000" dirty="0" err="1" smtClean="0"/>
              <a:t>сдох</a:t>
            </a: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Прилетели тут две мухи. Ох Ох</a:t>
            </a:r>
          </a:p>
          <a:p>
            <a:pPr>
              <a:buNone/>
            </a:pPr>
            <a:r>
              <a:rPr lang="ru-RU" sz="4000" dirty="0" smtClean="0"/>
              <a:t>Прилетели тут две мухи.</a:t>
            </a:r>
          </a:p>
          <a:p>
            <a:pPr>
              <a:buNone/>
            </a:pPr>
            <a:r>
              <a:rPr lang="ru-RU" sz="4000" dirty="0" smtClean="0"/>
              <a:t>И комарика под руки унесли</a:t>
            </a:r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Схоронили близ дороги. Ох Ох</a:t>
            </a:r>
          </a:p>
          <a:p>
            <a:pPr>
              <a:buNone/>
            </a:pPr>
            <a:r>
              <a:rPr lang="ru-RU" sz="4000" dirty="0" smtClean="0"/>
              <a:t>Схоронили близ дороги,</a:t>
            </a:r>
          </a:p>
          <a:p>
            <a:pPr>
              <a:buNone/>
            </a:pPr>
            <a:r>
              <a:rPr lang="ru-RU" sz="4000" dirty="0" smtClean="0"/>
              <a:t>Видны руки, видны ноги, весь на виду.</a:t>
            </a:r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0-tub-ru.yandex.net/i?id=f69262a217f35d74cc094df89f8bd3f8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2" y="0"/>
            <a:ext cx="10021164" cy="7215238"/>
          </a:xfrm>
          <a:prstGeom prst="rect">
            <a:avLst/>
          </a:prstGeom>
          <a:noFill/>
        </p:spPr>
      </p:pic>
      <p:pic>
        <p:nvPicPr>
          <p:cNvPr id="3076" name="Picture 4" descr="http://oboi.cc/uploads/11_05_2013/view/201209/oboik.ru_21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14412" y="485788"/>
            <a:ext cx="10195539" cy="6372212"/>
          </a:xfrm>
          <a:prstGeom prst="rect">
            <a:avLst/>
          </a:prstGeom>
          <a:noFill/>
        </p:spPr>
      </p:pic>
      <p:pic>
        <p:nvPicPr>
          <p:cNvPr id="3078" name="Picture 6" descr="http://hntr.ru/wp-content/uploads/2015/03/1_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81000" y="-57150"/>
            <a:ext cx="9525000" cy="6915150"/>
          </a:xfrm>
          <a:prstGeom prst="rect">
            <a:avLst/>
          </a:prstGeom>
          <a:noFill/>
        </p:spPr>
      </p:pic>
      <p:pic>
        <p:nvPicPr>
          <p:cNvPr id="3080" name="Picture 8" descr="https://allyslide.com/thumbs/54979ce2da78a357bb36a8fe701dbb8c/img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3813" y="0"/>
            <a:ext cx="9215470" cy="691160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i="1" dirty="0" smtClean="0"/>
              <a:t>Народное искусство Древней Руси</a:t>
            </a:r>
            <a:endParaRPr lang="ru-RU" sz="6000" i="1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b="1" i="1" dirty="0" smtClean="0"/>
              <a:t>Домашнее задание: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231140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найти и выучить любую частушку</a:t>
            </a:r>
            <a:endParaRPr lang="ru-RU" sz="44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Культура Древней Руси: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4572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Календарно-обрядовые песни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1714488"/>
            <a:ext cx="1918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/>
              <a:t>Потешки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286248" y="2786058"/>
            <a:ext cx="152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Сказки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357562"/>
            <a:ext cx="2419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Пословицы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429388" y="2786058"/>
            <a:ext cx="2285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Поговорки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643306" y="4000504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Былины 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4786322"/>
            <a:ext cx="1726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Загадки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929058" y="5143512"/>
            <a:ext cx="3327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Трудовые песни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3857628"/>
            <a:ext cx="2047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Частушки</a:t>
            </a:r>
            <a:endParaRPr lang="ru-RU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/>
              <a:t>Народные инструменты: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s://fs00.infourok.ru/images/doc/243/247366/1/img24.jpg"/>
          <p:cNvPicPr>
            <a:picLocks noChangeAspect="1" noChangeArrowheads="1"/>
          </p:cNvPicPr>
          <p:nvPr/>
        </p:nvPicPr>
        <p:blipFill>
          <a:blip r:embed="rId2"/>
          <a:srcRect t="10417"/>
          <a:stretch>
            <a:fillRect/>
          </a:stretch>
        </p:blipFill>
        <p:spPr bwMode="auto">
          <a:xfrm>
            <a:off x="0" y="1000108"/>
            <a:ext cx="9144000" cy="614362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Музыкальное искусство Древней Руси</a:t>
            </a:r>
            <a:endParaRPr lang="ru-RU" sz="4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571604" y="1928802"/>
            <a:ext cx="857256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429388" y="1928802"/>
            <a:ext cx="928694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20" y="3571876"/>
            <a:ext cx="4264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Церковная музыка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643570" y="3571876"/>
            <a:ext cx="4786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Народное музыкальное творчество</a:t>
            </a:r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bigslide.ru/images/38/37229/960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laycast.ru/uploads/2015/10/17/154907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115" y="0"/>
            <a:ext cx="9163115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Франц Шуберт</a:t>
            </a:r>
            <a:endParaRPr lang="ru-RU" sz="5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Т. Хренников «Во кузнице»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www.regruss.ru/upload/iblock/b0a/pssknq%20o%20iywqnnvcp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3"/>
            <a:ext cx="8301500" cy="535782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900" dirty="0" smtClean="0"/>
              <a:t>Во </a:t>
            </a:r>
            <a:r>
              <a:rPr lang="ru-RU" sz="3900" dirty="0" err="1" smtClean="0"/>
              <a:t>ку</a:t>
            </a:r>
            <a:r>
              <a:rPr lang="ru-RU" sz="3900" dirty="0" smtClean="0"/>
              <a:t>, </a:t>
            </a:r>
            <a:r>
              <a:rPr lang="ru-RU" sz="3900" dirty="0" err="1" smtClean="0"/>
              <a:t>во</a:t>
            </a:r>
            <a:r>
              <a:rPr lang="ru-RU" sz="3900" dirty="0" smtClean="0"/>
              <a:t> кузнице,</a:t>
            </a:r>
          </a:p>
          <a:p>
            <a:pPr>
              <a:buNone/>
            </a:pPr>
            <a:r>
              <a:rPr lang="ru-RU" sz="3900" dirty="0" smtClean="0"/>
              <a:t>Во </a:t>
            </a:r>
            <a:r>
              <a:rPr lang="ru-RU" sz="3900" dirty="0" err="1" smtClean="0"/>
              <a:t>ку</a:t>
            </a:r>
            <a:r>
              <a:rPr lang="ru-RU" sz="3900" dirty="0" smtClean="0"/>
              <a:t>, </a:t>
            </a:r>
            <a:r>
              <a:rPr lang="ru-RU" sz="3900" dirty="0" err="1" smtClean="0"/>
              <a:t>во</a:t>
            </a:r>
            <a:r>
              <a:rPr lang="ru-RU" sz="3900" dirty="0" smtClean="0"/>
              <a:t> кузнице,</a:t>
            </a:r>
          </a:p>
          <a:p>
            <a:pPr>
              <a:buNone/>
            </a:pPr>
            <a:r>
              <a:rPr lang="ru-RU" sz="3900" dirty="0" smtClean="0"/>
              <a:t>Во кузнице молодые кузнецы,</a:t>
            </a:r>
          </a:p>
          <a:p>
            <a:pPr>
              <a:buNone/>
            </a:pPr>
            <a:r>
              <a:rPr lang="ru-RU" sz="3900" dirty="0" smtClean="0"/>
              <a:t>Во кузнице молодые кузнецы. </a:t>
            </a:r>
          </a:p>
          <a:p>
            <a:pPr>
              <a:buNone/>
            </a:pPr>
            <a:endParaRPr lang="ru-RU" sz="3900" dirty="0" smtClean="0"/>
          </a:p>
          <a:p>
            <a:pPr>
              <a:buNone/>
            </a:pPr>
            <a:r>
              <a:rPr lang="ru-RU" sz="3900" dirty="0" smtClean="0"/>
              <a:t>Они, они куют,</a:t>
            </a:r>
          </a:p>
          <a:p>
            <a:pPr>
              <a:buNone/>
            </a:pPr>
            <a:r>
              <a:rPr lang="ru-RU" sz="3900" dirty="0" smtClean="0"/>
              <a:t>Они, они куют,</a:t>
            </a:r>
          </a:p>
          <a:p>
            <a:pPr>
              <a:buNone/>
            </a:pPr>
            <a:r>
              <a:rPr lang="ru-RU" sz="3900" dirty="0" smtClean="0"/>
              <a:t>Они куют, приговаривают,</a:t>
            </a:r>
          </a:p>
          <a:p>
            <a:pPr>
              <a:buNone/>
            </a:pPr>
            <a:r>
              <a:rPr lang="ru-RU" sz="3900" dirty="0" smtClean="0"/>
              <a:t>Молотками приколачивают.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Пойдём, пойдём, Дуня,</a:t>
            </a:r>
          </a:p>
          <a:p>
            <a:pPr>
              <a:buNone/>
            </a:pPr>
            <a:r>
              <a:rPr lang="ru-RU" sz="3600" dirty="0" smtClean="0"/>
              <a:t>Пойдём, пойдём, Дуня,</a:t>
            </a:r>
          </a:p>
          <a:p>
            <a:pPr>
              <a:buNone/>
            </a:pPr>
            <a:r>
              <a:rPr lang="ru-RU" sz="3600" dirty="0" smtClean="0"/>
              <a:t>Пойдём, Дуня, во лесок, во лесок,</a:t>
            </a:r>
          </a:p>
          <a:p>
            <a:pPr>
              <a:buNone/>
            </a:pPr>
            <a:r>
              <a:rPr lang="ru-RU" sz="3600" dirty="0" smtClean="0"/>
              <a:t>Сорвём, Дуня, лопушок, лопушок.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Сошьём, сошьём Дуне,</a:t>
            </a:r>
          </a:p>
          <a:p>
            <a:pPr>
              <a:buNone/>
            </a:pPr>
            <a:r>
              <a:rPr lang="ru-RU" sz="3600" dirty="0" smtClean="0"/>
              <a:t>Сошьём, сошьём Дуне,</a:t>
            </a:r>
          </a:p>
          <a:p>
            <a:pPr>
              <a:buNone/>
            </a:pPr>
            <a:r>
              <a:rPr lang="ru-RU" sz="3600" dirty="0" smtClean="0"/>
              <a:t>Сошьём Дуне сарафан, сарафан,</a:t>
            </a:r>
          </a:p>
          <a:p>
            <a:pPr>
              <a:buNone/>
            </a:pPr>
            <a:r>
              <a:rPr lang="ru-RU" sz="3600" dirty="0" smtClean="0"/>
              <a:t>Сошьём Дуне сарафан, сарафан. </a:t>
            </a:r>
            <a:endParaRPr lang="ru-RU" sz="36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Носи, носи, Дуня,</a:t>
            </a:r>
          </a:p>
          <a:p>
            <a:pPr>
              <a:buNone/>
            </a:pPr>
            <a:r>
              <a:rPr lang="ru-RU" sz="3600" dirty="0" smtClean="0"/>
              <a:t>Носи, носи, Дуня,</a:t>
            </a:r>
          </a:p>
          <a:p>
            <a:pPr>
              <a:buNone/>
            </a:pPr>
            <a:r>
              <a:rPr lang="ru-RU" sz="3600" dirty="0" smtClean="0"/>
              <a:t>Носи, Дуня, не марай, не марай,</a:t>
            </a:r>
          </a:p>
          <a:p>
            <a:pPr>
              <a:buNone/>
            </a:pPr>
            <a:r>
              <a:rPr lang="ru-RU" sz="3600" dirty="0" smtClean="0"/>
              <a:t>По праздничкам надевай, надевай. </a:t>
            </a:r>
            <a:endParaRPr lang="ru-RU" sz="36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6" name="Picture 4" descr="http://bvc56.narod.ru/Kult_sl/gl_9/imag/bogi_s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0102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allyslide.com/thumbs/96f46ab59da4ba8eb589e54a29fbb0de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2" name="Picture 4" descr="https://otvet.imgsmail.ru/download/875a8375f91de049494d6073098e8a2f_34cf8eeb9072a128d0e02946bfeffd9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0106"/>
            <a:ext cx="5429288" cy="68378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Скоморохи –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странствующие актёры, потешавшие народ пением, плясками, игрой на музыкальных инструментах;</a:t>
            </a:r>
          </a:p>
          <a:p>
            <a:r>
              <a:rPr lang="ru-RU" sz="4400" dirty="0" smtClean="0"/>
              <a:t>«бродячие артисты»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www.logoslovo.ru/media/pic_full/12/373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-3237"/>
            <a:ext cx="8143900" cy="6861237"/>
          </a:xfrm>
          <a:prstGeom prst="rect">
            <a:avLst/>
          </a:prstGeom>
          <a:noFill/>
        </p:spPr>
      </p:pic>
      <p:pic>
        <p:nvPicPr>
          <p:cNvPr id="39940" name="Picture 4" descr="http://nlonews.ru/wp-content/uploads/2014/08/1408195261_Ofeni-taiyna-russkih-korobeiynikov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9144000" cy="6517179"/>
          </a:xfrm>
          <a:prstGeom prst="rect">
            <a:avLst/>
          </a:prstGeom>
          <a:noFill/>
        </p:spPr>
      </p:pic>
      <p:pic>
        <p:nvPicPr>
          <p:cNvPr id="39942" name="Picture 6" descr="http://mail.slavyanskaya-tradition.ru/images/photos/medium/article114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-642966"/>
            <a:ext cx="6072230" cy="809630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Н. Римский-Корсаков «Пляска Скоморохов» из оперы «Снегурочка»</a:t>
            </a:r>
            <a:endParaRPr lang="ru-RU" dirty="0"/>
          </a:p>
        </p:txBody>
      </p:sp>
      <p:pic>
        <p:nvPicPr>
          <p:cNvPr id="38914" name="Picture 2" descr="http://goodphotoblog.ru/img-q5y5x5n4g4041456w4t4q216q5r5b4r4o4q5e4v4b4p2x5p4/images/upload/image/sk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2143117"/>
            <a:ext cx="6643734" cy="4987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Фольклор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устное словесное и музыкальное народное творчество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Шуберт создал новый тип…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5400" dirty="0" smtClean="0"/>
              <a:t>Песен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/>
              <a:t>Симфоний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400" dirty="0" smtClean="0"/>
              <a:t>Сонат</a:t>
            </a:r>
            <a:endParaRPr lang="ru-RU" sz="5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Назови 5 русских народных инструментов</a:t>
            </a:r>
            <a:endParaRPr lang="ru-RU" sz="4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Шуточная народная песня –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частушка</a:t>
            </a:r>
            <a:endParaRPr lang="ru-RU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143000"/>
          </a:xfrm>
        </p:spPr>
        <p:txBody>
          <a:bodyPr/>
          <a:lstStyle/>
          <a:p>
            <a:r>
              <a:rPr lang="ru-RU" dirty="0" smtClean="0"/>
              <a:t>Назови 3 народных праздника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/>
          <a:lstStyle/>
          <a:p>
            <a:r>
              <a:rPr lang="ru-RU" dirty="0" smtClean="0"/>
              <a:t>Назови 7 жанров фольклора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/>
          <a:lstStyle/>
          <a:p>
            <a:r>
              <a:rPr lang="ru-RU" b="1" i="1" dirty="0" smtClean="0"/>
              <a:t>Спасибо за работу на уроке!</a:t>
            </a:r>
            <a:endParaRPr lang="ru-RU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Вокальная или инструментальная пьеса романтического характера –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92893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Баркарола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Романс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Баллада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Какое произведение звучит?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«Форель»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«Лесной царь»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/>
              <a:t>«Баркарола»</a:t>
            </a:r>
            <a:endParaRPr lang="ru-RU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i="1" dirty="0" smtClean="0"/>
              <a:t>Какой жанр звучит?</a:t>
            </a:r>
            <a:endParaRPr lang="ru-RU" sz="6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14287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/>
              <a:t>Русская народная музыка</a:t>
            </a:r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«Комара женить мы будем»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000372"/>
            <a:ext cx="8229600" cy="1114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- шуточная плясовая песня</a:t>
            </a:r>
          </a:p>
        </p:txBody>
      </p:sp>
      <p:pic>
        <p:nvPicPr>
          <p:cNvPr id="8194" name="Picture 2" descr="http://arhivurokov.ru/kopilka/uploads/user_file_54899581e74dd/zaniatiie-mukha-tsokotukha_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92732"/>
            <a:ext cx="7143800" cy="578125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Комара женить мы будем. Ох Ох</a:t>
            </a:r>
          </a:p>
          <a:p>
            <a:pPr>
              <a:buNone/>
            </a:pPr>
            <a:r>
              <a:rPr lang="ru-RU" sz="4000" dirty="0" smtClean="0"/>
              <a:t>Комара женить мы будем,</a:t>
            </a:r>
          </a:p>
          <a:p>
            <a:pPr>
              <a:buNone/>
            </a:pPr>
            <a:r>
              <a:rPr lang="ru-RU" sz="4000" dirty="0" smtClean="0"/>
              <a:t>Будем, будем, будем, будем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Комара муха любила. Ох Ох</a:t>
            </a:r>
          </a:p>
          <a:p>
            <a:pPr>
              <a:buNone/>
            </a:pPr>
            <a:r>
              <a:rPr lang="ru-RU" sz="4000" dirty="0" smtClean="0"/>
              <a:t>Комара муха любила,</a:t>
            </a:r>
          </a:p>
          <a:p>
            <a:pPr>
              <a:buNone/>
            </a:pPr>
            <a:r>
              <a:rPr lang="ru-RU" sz="4000" dirty="0" smtClean="0"/>
              <a:t>И кефиром напоила.</a:t>
            </a:r>
            <a:endParaRPr lang="ru-RU" sz="40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408</Words>
  <PresentationFormat>Экран (4:3)</PresentationFormat>
  <Paragraphs>94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Доброе утро!</vt:lpstr>
      <vt:lpstr>Франц Шуберт</vt:lpstr>
      <vt:lpstr>Шуберт создал новый тип…</vt:lpstr>
      <vt:lpstr>Вокальная или инструментальная пьеса романтического характера – </vt:lpstr>
      <vt:lpstr>Какое произведение звучит?</vt:lpstr>
      <vt:lpstr>Какой жанр звучит?</vt:lpstr>
      <vt:lpstr>Слайд 7</vt:lpstr>
      <vt:lpstr>«Комара женить мы будем»</vt:lpstr>
      <vt:lpstr>Слайд 9</vt:lpstr>
      <vt:lpstr>Слайд 10</vt:lpstr>
      <vt:lpstr>Слайд 11</vt:lpstr>
      <vt:lpstr>Слайд 12</vt:lpstr>
      <vt:lpstr>Слайд 13</vt:lpstr>
      <vt:lpstr>Народное искусство Древней Руси</vt:lpstr>
      <vt:lpstr>Домашнее задание:</vt:lpstr>
      <vt:lpstr>Культура Древней Руси:</vt:lpstr>
      <vt:lpstr>Народные инструменты:</vt:lpstr>
      <vt:lpstr>Музыкальное искусство Древней Руси</vt:lpstr>
      <vt:lpstr>Слайд 19</vt:lpstr>
      <vt:lpstr>Т. Хренников «Во кузнице»</vt:lpstr>
      <vt:lpstr>Слайд 21</vt:lpstr>
      <vt:lpstr>Слайд 22</vt:lpstr>
      <vt:lpstr>Слайд 23</vt:lpstr>
      <vt:lpstr>Слайд 24</vt:lpstr>
      <vt:lpstr>Слайд 25</vt:lpstr>
      <vt:lpstr>Скоморохи – </vt:lpstr>
      <vt:lpstr>Слайд 27</vt:lpstr>
      <vt:lpstr>Н. Римский-Корсаков «Пляска Скоморохов» из оперы «Снегурочка»</vt:lpstr>
      <vt:lpstr>Фольклор – это…</vt:lpstr>
      <vt:lpstr>Назови 5 русских народных инструментов</vt:lpstr>
      <vt:lpstr>Шуточная народная песня – </vt:lpstr>
      <vt:lpstr>Назови 3 народных праздника</vt:lpstr>
      <vt:lpstr>Назови 7 жанров фольклора</vt:lpstr>
      <vt:lpstr>Спасибо за работу на уроке!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admin</dc:creator>
  <cp:lastModifiedBy>admin</cp:lastModifiedBy>
  <cp:revision>17</cp:revision>
  <dcterms:created xsi:type="dcterms:W3CDTF">2017-11-21T02:04:43Z</dcterms:created>
  <dcterms:modified xsi:type="dcterms:W3CDTF">2017-11-21T04:09:42Z</dcterms:modified>
</cp:coreProperties>
</file>