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752475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267485"/>
            <a:ext cx="7235981" cy="5133316"/>
          </a:xfrm>
        </p:spPr>
        <p:txBody>
          <a:bodyPr/>
          <a:lstStyle>
            <a:lvl1pPr>
              <a:defRPr sz="11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151" y="201702"/>
            <a:ext cx="6189583" cy="949569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50469" y="236415"/>
            <a:ext cx="785301" cy="365125"/>
          </a:xfrm>
        </p:spPr>
        <p:txBody>
          <a:bodyPr/>
          <a:lstStyle>
            <a:lvl1pPr>
              <a:defRPr sz="1400"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467600" y="209550"/>
            <a:ext cx="657226" cy="431800"/>
            <a:chOff x="7467600" y="209550"/>
            <a:chExt cx="657226" cy="431800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7467600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7677151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5"/>
            <p:cNvSpPr>
              <a:spLocks/>
            </p:cNvSpPr>
            <p:nvPr/>
          </p:nvSpPr>
          <p:spPr bwMode="auto">
            <a:xfrm>
              <a:off x="7881939" y="209550"/>
              <a:ext cx="242887" cy="431800"/>
            </a:xfrm>
            <a:custGeom>
              <a:avLst/>
              <a:gdLst/>
              <a:ahLst/>
              <a:cxnLst>
                <a:cxn ang="0">
                  <a:pos x="62" y="0"/>
                </a:cxn>
                <a:cxn ang="0">
                  <a:pos x="0" y="0"/>
                </a:cxn>
                <a:cxn ang="0">
                  <a:pos x="89" y="136"/>
                </a:cxn>
                <a:cxn ang="0">
                  <a:pos x="89" y="136"/>
                </a:cxn>
                <a:cxn ang="0">
                  <a:pos x="0" y="272"/>
                </a:cxn>
                <a:cxn ang="0">
                  <a:pos x="62" y="272"/>
                </a:cxn>
                <a:cxn ang="0">
                  <a:pos x="153" y="136"/>
                </a:cxn>
                <a:cxn ang="0">
                  <a:pos x="62" y="0"/>
                </a:cxn>
              </a:cxnLst>
              <a:rect l="0" t="0" r="r" b="b"/>
              <a:pathLst>
                <a:path w="153" h="272">
                  <a:moveTo>
                    <a:pt x="62" y="0"/>
                  </a:moveTo>
                  <a:lnTo>
                    <a:pt x="0" y="0"/>
                  </a:lnTo>
                  <a:lnTo>
                    <a:pt x="89" y="136"/>
                  </a:lnTo>
                  <a:lnTo>
                    <a:pt x="89" y="136"/>
                  </a:lnTo>
                  <a:lnTo>
                    <a:pt x="0" y="272"/>
                  </a:lnTo>
                  <a:lnTo>
                    <a:pt x="62" y="272"/>
                  </a:lnTo>
                  <a:lnTo>
                    <a:pt x="153" y="136"/>
                  </a:lnTo>
                  <a:lnTo>
                    <a:pt x="6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838200"/>
            <a:ext cx="7467600" cy="441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199" y="4484080"/>
            <a:ext cx="7239001" cy="762000"/>
          </a:xfrm>
        </p:spPr>
        <p:txBody>
          <a:bodyPr bIns="0"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</p:spPr>
        <p:txBody>
          <a:bodyPr>
            <a:noAutofit/>
          </a:bodyPr>
          <a:lstStyle>
            <a:lvl1pPr algn="l">
              <a:defRPr sz="7200" baseline="0">
                <a:ln w="12700">
                  <a:solidFill>
                    <a:schemeClr val="tx2"/>
                  </a:solidFill>
                </a:ln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161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102352" y="841248"/>
            <a:ext cx="3730752" cy="438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41248"/>
            <a:ext cx="3733800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5400" y="841248"/>
            <a:ext cx="3735267" cy="533400"/>
          </a:xfrm>
        </p:spPr>
        <p:txBody>
          <a:bodyPr anchor="t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16152" y="1380744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5102352" y="1380743"/>
            <a:ext cx="3730752" cy="3840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5000" y="395287"/>
            <a:ext cx="3008313" cy="1162050"/>
          </a:xfrm>
        </p:spPr>
        <p:txBody>
          <a:bodyPr anchor="b"/>
          <a:lstStyle>
            <a:lvl1pPr algn="l">
              <a:defRPr sz="2000" b="1">
                <a:ln>
                  <a:noFill/>
                </a:ln>
                <a:solidFill>
                  <a:srgbClr val="FF7605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1557337"/>
            <a:ext cx="3008313" cy="43862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3"/>
          </p:nvPr>
        </p:nvSpPr>
        <p:spPr>
          <a:xfrm>
            <a:off x="914400" y="381000"/>
            <a:ext cx="4800600" cy="5943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624754"/>
            <a:ext cx="5486400" cy="404446"/>
          </a:xfrm>
        </p:spPr>
        <p:txBody>
          <a:bodyPr bIns="0" anchor="b"/>
          <a:lstStyle>
            <a:lvl1pPr algn="l">
              <a:defRPr sz="2000" b="1">
                <a:ln w="12700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23975" y="381000"/>
            <a:ext cx="5867400" cy="40814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029200"/>
            <a:ext cx="4038600" cy="1371600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52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28600" cy="6858000"/>
          </a:xfrm>
          <a:prstGeom prst="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accent1"/>
              </a:gs>
              <a:gs pos="100000">
                <a:schemeClr val="accent6">
                  <a:lumMod val="75000"/>
                </a:schemeClr>
              </a:gs>
            </a:gsLst>
            <a:lin ang="5400000" scaled="0"/>
          </a:gradFill>
          <a:ln>
            <a:noFill/>
          </a:ln>
          <a:effectLst>
            <a:innerShdw blurRad="190500" dist="25400">
              <a:prstClr val="black">
                <a:alpha val="6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200" y="5257800"/>
            <a:ext cx="7239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9200" y="838200"/>
            <a:ext cx="7467600" cy="441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59680" y="6553200"/>
            <a:ext cx="7162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5740400"/>
            <a:ext cx="381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8453438" y="5715000"/>
            <a:ext cx="242887" cy="431800"/>
          </a:xfrm>
          <a:custGeom>
            <a:avLst/>
            <a:gdLst/>
            <a:ahLst/>
            <a:cxnLst>
              <a:cxn ang="0">
                <a:pos x="62" y="0"/>
              </a:cxn>
              <a:cxn ang="0">
                <a:pos x="0" y="0"/>
              </a:cxn>
              <a:cxn ang="0">
                <a:pos x="89" y="136"/>
              </a:cxn>
              <a:cxn ang="0">
                <a:pos x="89" y="136"/>
              </a:cxn>
              <a:cxn ang="0">
                <a:pos x="0" y="272"/>
              </a:cxn>
              <a:cxn ang="0">
                <a:pos x="62" y="272"/>
              </a:cxn>
              <a:cxn ang="0">
                <a:pos x="153" y="136"/>
              </a:cxn>
              <a:cxn ang="0">
                <a:pos x="62" y="0"/>
              </a:cxn>
            </a:cxnLst>
            <a:rect l="0" t="0" r="r" b="b"/>
            <a:pathLst>
              <a:path w="153" h="272">
                <a:moveTo>
                  <a:pt x="62" y="0"/>
                </a:moveTo>
                <a:lnTo>
                  <a:pt x="0" y="0"/>
                </a:lnTo>
                <a:lnTo>
                  <a:pt x="89" y="136"/>
                </a:lnTo>
                <a:lnTo>
                  <a:pt x="89" y="136"/>
                </a:lnTo>
                <a:lnTo>
                  <a:pt x="0" y="272"/>
                </a:lnTo>
                <a:lnTo>
                  <a:pt x="62" y="272"/>
                </a:lnTo>
                <a:lnTo>
                  <a:pt x="153" y="136"/>
                </a:lnTo>
                <a:lnTo>
                  <a:pt x="62" y="0"/>
                </a:ln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-1198682" y="4821116"/>
            <a:ext cx="262596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21.05.2018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</p:bldLst>
  </p:timing>
  <p:txStyles>
    <p:titleStyle>
      <a:lvl1pPr algn="l" defTabSz="914400" rtl="0" eaLnBrk="1" latinLnBrk="0" hangingPunct="1">
        <a:spcBef>
          <a:spcPct val="0"/>
        </a:spcBef>
        <a:buNone/>
        <a:defRPr sz="7200" b="1" kern="1200">
          <a:ln w="12700">
            <a:solidFill>
              <a:schemeClr val="tx2"/>
            </a:solidFill>
          </a:ln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˃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&gt;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Calibri" pitchFamily="34" charset="0"/>
        <a:buChar char="+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1"/>
        </a:buClr>
        <a:buFont typeface="Calibri" pitchFamily="34" charset="0"/>
        <a:buChar char="−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-hands.ru/svet-poznaniya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konkursgrad.ru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oskonkurs.com/konkursyi-i-konferenczii/vserossijskij-konkurs-lestnicza-nauk-dlya-shkolnikov-i-studentov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obrazshkola.ru/?page_id=839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klassnye-chasy.ru/konkursy/deiskih-proektov-moya-issledovatelskaya-rabota-2018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267485"/>
            <a:ext cx="8136904" cy="5133316"/>
          </a:xfrm>
        </p:spPr>
        <p:txBody>
          <a:bodyPr/>
          <a:lstStyle/>
          <a:p>
            <a:pPr algn="ctr"/>
            <a:r>
              <a:rPr lang="ru-RU" sz="7200" smtClean="0">
                <a:solidFill>
                  <a:schemeClr val="tx1">
                    <a:lumMod val="50000"/>
                  </a:schemeClr>
                </a:solidFill>
              </a:rPr>
              <a:t>Конкурсы </a:t>
            </a:r>
            <a:r>
              <a:rPr lang="ru-RU" sz="7200" dirty="0" smtClean="0">
                <a:solidFill>
                  <a:schemeClr val="tx1">
                    <a:lumMod val="50000"/>
                  </a:schemeClr>
                </a:solidFill>
              </a:rPr>
              <a:t>исследовательских работ для младших школьников</a:t>
            </a:r>
            <a:endParaRPr lang="ru-RU" sz="72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60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ф\Desktop\Screenshot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544" y="692696"/>
            <a:ext cx="10063535" cy="4554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085" y="5733256"/>
            <a:ext cx="9036496" cy="1224136"/>
          </a:xfrm>
        </p:spPr>
        <p:txBody>
          <a:bodyPr/>
          <a:lstStyle/>
          <a:p>
            <a:r>
              <a:rPr lang="en-US" sz="4400" b="0" dirty="0">
                <a:effectLst/>
                <a:hlinkClick r:id="rId3"/>
              </a:rPr>
              <a:t>https://</a:t>
            </a:r>
            <a:r>
              <a:rPr lang="en-US" sz="4400" b="0" dirty="0" smtClean="0">
                <a:effectLst/>
                <a:hlinkClick r:id="rId3"/>
              </a:rPr>
              <a:t>open-hands.ru/svet-poznaniya</a:t>
            </a:r>
            <a:r>
              <a:rPr lang="ru-RU" sz="4400" b="0" dirty="0" smtClean="0">
                <a:effectLst/>
              </a:rPr>
              <a:t/>
            </a:r>
            <a:br>
              <a:rPr lang="ru-RU" sz="4400" b="0" dirty="0" smtClean="0">
                <a:effectLst/>
              </a:rPr>
            </a:br>
            <a:endParaRPr lang="ru-RU" sz="4400" b="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6701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ф\Desktop\Screenshot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28612"/>
            <a:ext cx="9046863" cy="652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936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dirty="0" err="1" smtClean="0">
                <a:solidFill>
                  <a:schemeClr val="tx1"/>
                </a:solidFill>
              </a:rPr>
              <a:t>Оргвзнос</a:t>
            </a:r>
            <a:endParaRPr lang="ru-RU" sz="3600" dirty="0" smtClean="0">
              <a:solidFill>
                <a:schemeClr val="tx1"/>
              </a:solidFill>
            </a:endParaRPr>
          </a:p>
          <a:p>
            <a:r>
              <a:rPr lang="ru-RU" dirty="0" smtClean="0"/>
              <a:t>248 </a:t>
            </a:r>
            <a:r>
              <a:rPr lang="ru-RU" dirty="0"/>
              <a:t>рублей (с отправкой электронных наградных документов);</a:t>
            </a:r>
          </a:p>
          <a:p>
            <a:r>
              <a:rPr lang="ru-RU" dirty="0"/>
              <a:t>418 рублей (с отправкой Почтой России наградных документов на бумажном носителе).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235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ф\Downloads\Screenshot (1)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-27285"/>
            <a:ext cx="8892480" cy="7064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6" y="5013176"/>
            <a:ext cx="6552728" cy="1143000"/>
          </a:xfrm>
        </p:spPr>
        <p:txBody>
          <a:bodyPr/>
          <a:lstStyle/>
          <a:p>
            <a:r>
              <a:rPr lang="en-US" sz="4800" dirty="0">
                <a:solidFill>
                  <a:schemeClr val="tx1"/>
                </a:solidFill>
                <a:hlinkClick r:id="rId3"/>
              </a:rPr>
              <a:t>http://konkursgrad.ru</a:t>
            </a:r>
            <a:r>
              <a:rPr lang="en-US" sz="4800" dirty="0" smtClean="0">
                <a:solidFill>
                  <a:schemeClr val="tx1"/>
                </a:solidFill>
                <a:hlinkClick r:id="rId3"/>
              </a:rPr>
              <a:t>/</a:t>
            </a:r>
            <a:r>
              <a:rPr lang="ru-RU" sz="4800" dirty="0">
                <a:solidFill>
                  <a:schemeClr val="tx1"/>
                </a:solidFill>
              </a:rPr>
              <a:t> </a:t>
            </a:r>
            <a:r>
              <a:rPr lang="ru-RU" sz="4800" dirty="0" smtClean="0">
                <a:solidFill>
                  <a:schemeClr val="tx1"/>
                </a:solidFill>
              </a:rPr>
              <a:t/>
            </a:r>
            <a:br>
              <a:rPr lang="ru-RU" sz="4800" dirty="0" smtClean="0">
                <a:solidFill>
                  <a:schemeClr val="tx1"/>
                </a:solidFill>
              </a:rPr>
            </a:br>
            <a:endParaRPr lang="ru-RU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95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838200"/>
            <a:ext cx="8147248" cy="5399112"/>
          </a:xfrm>
        </p:spPr>
        <p:txBody>
          <a:bodyPr>
            <a:normAutofit fontScale="92500"/>
          </a:bodyPr>
          <a:lstStyle/>
          <a:p>
            <a:pPr marL="0" indent="0" fontAlgn="base">
              <a:buNone/>
            </a:pPr>
            <a:r>
              <a:rPr lang="ru-RU" b="1" cap="all" dirty="0"/>
              <a:t>ДЛЯ УЧАСТИЯ В КОНКУРСЕ НЕОБХОДИМО ОПЛАТИТЬ ОРГАНИЗАЦИОННЫЙ ВЗНОС.</a:t>
            </a:r>
          </a:p>
          <a:p>
            <a:pPr marL="0" indent="0" fontAlgn="base">
              <a:buNone/>
            </a:pPr>
            <a:r>
              <a:rPr lang="ru-RU" b="1" u="sng" dirty="0"/>
              <a:t>Размер </a:t>
            </a:r>
            <a:r>
              <a:rPr lang="ru-RU" b="1" u="sng" dirty="0" err="1"/>
              <a:t>оргвзноса</a:t>
            </a:r>
            <a:r>
              <a:rPr lang="ru-RU" b="1" u="sng" dirty="0"/>
              <a:t> зависит от выбираемых Вами опций</a:t>
            </a:r>
            <a:r>
              <a:rPr lang="ru-RU" b="1" dirty="0"/>
              <a:t>:</a:t>
            </a:r>
          </a:p>
          <a:p>
            <a:pPr fontAlgn="base"/>
            <a:r>
              <a:rPr lang="ru-RU" b="1" dirty="0"/>
              <a:t>   • Диплом/грамота в электронном виде 140 рублей</a:t>
            </a:r>
          </a:p>
          <a:p>
            <a:pPr fontAlgn="base"/>
            <a:r>
              <a:rPr lang="ru-RU" b="1" dirty="0"/>
              <a:t>   • Диплом/грамота в бумажном виде 250 рублей  (отправляется Почтой России)</a:t>
            </a:r>
          </a:p>
          <a:p>
            <a:pPr fontAlgn="base"/>
            <a:r>
              <a:rPr lang="ru-RU" b="1" dirty="0"/>
              <a:t>   • Медаль и сертификат 650 рублей   (отправляется Почтой России)</a:t>
            </a:r>
          </a:p>
          <a:p>
            <a:pPr fontAlgn="base"/>
            <a:r>
              <a:rPr lang="ru-RU" b="1" dirty="0"/>
              <a:t>   • Сборник тезисов "</a:t>
            </a:r>
            <a:r>
              <a:rPr lang="ru-RU" b="1" dirty="0" err="1"/>
              <a:t>Наукоград</a:t>
            </a:r>
            <a:r>
              <a:rPr lang="ru-RU" b="1" dirty="0"/>
              <a:t>" периодический в электронном виде 200 рублей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990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ф\Downloads\Screenshot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24" y="-458"/>
            <a:ext cx="9014594" cy="5700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502464"/>
            <a:ext cx="7239000" cy="2395736"/>
          </a:xfrm>
        </p:spPr>
        <p:txBody>
          <a:bodyPr/>
          <a:lstStyle/>
          <a:p>
            <a:r>
              <a:rPr lang="en-US" sz="2000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en-US" sz="2000" dirty="0" smtClean="0">
                <a:solidFill>
                  <a:schemeClr val="tx1"/>
                </a:solidFill>
                <a:hlinkClick r:id="rId3"/>
              </a:rPr>
              <a:t>roskonkurs.com/konkursyi-i-konferenczii/vserossijskij-konkurs-lestnicza-nauk-dlya-shkolnikov-i-studentov.html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16215" y="3717032"/>
            <a:ext cx="2304257" cy="2548880"/>
          </a:xfrm>
        </p:spPr>
        <p:txBody>
          <a:bodyPr/>
          <a:lstStyle/>
          <a:p>
            <a:pPr marL="0" indent="0">
              <a:buNone/>
            </a:pPr>
            <a:r>
              <a:rPr lang="ru-RU" dirty="0" err="1" smtClean="0">
                <a:solidFill>
                  <a:srgbClr val="FF0000"/>
                </a:solidFill>
              </a:rPr>
              <a:t>Оргвзнос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1000 рублей.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09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404664"/>
            <a:ext cx="7467600" cy="4419600"/>
          </a:xfrm>
        </p:spPr>
        <p:txBody>
          <a:bodyPr/>
          <a:lstStyle/>
          <a:p>
            <a:r>
              <a:rPr lang="ru-RU" dirty="0" smtClean="0"/>
              <a:t>Всероссийский конкурс исследовательских работ «Талант. Наука. Интеллект.»</a:t>
            </a:r>
          </a:p>
          <a:p>
            <a:r>
              <a:rPr lang="en-US" dirty="0">
                <a:hlinkClick r:id="rId2"/>
              </a:rPr>
              <a:t>http://obrazshkola.ru/?</a:t>
            </a:r>
            <a:r>
              <a:rPr lang="en-US" dirty="0" smtClean="0">
                <a:hlinkClick r:id="rId2"/>
              </a:rPr>
              <a:t>page_id=839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 descr="C:\Users\ф\Downloads\Screenshot (3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766" y="2348880"/>
            <a:ext cx="9315621" cy="45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561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56176" y="476672"/>
            <a:ext cx="2302024" cy="59241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339870" y="260648"/>
            <a:ext cx="2624618" cy="6192688"/>
          </a:xfrm>
        </p:spPr>
        <p:txBody>
          <a:bodyPr>
            <a:norm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www.klassnye-chasy.ru/konkursy/deiskih-proektov-moya-issledovatelskaya-rabota-2018</a:t>
            </a:r>
            <a:endParaRPr lang="ru-RU" dirty="0" smtClean="0"/>
          </a:p>
          <a:p>
            <a:r>
              <a:rPr lang="ru-RU" dirty="0" err="1" smtClean="0"/>
              <a:t>Оргвзнос</a:t>
            </a:r>
            <a:r>
              <a:rPr lang="ru-RU" dirty="0" smtClean="0"/>
              <a:t> 200-300 рублей</a:t>
            </a:r>
          </a:p>
          <a:p>
            <a:endParaRPr lang="ru-RU" dirty="0"/>
          </a:p>
        </p:txBody>
      </p:sp>
      <p:pic>
        <p:nvPicPr>
          <p:cNvPr id="6146" name="Picture 2" descr="C:\Users\ф\Desktop\Screenshot (4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2" y="-11617"/>
            <a:ext cx="6323409" cy="6869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1436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rmal">
  <a:themeElements>
    <a:clrScheme name="Thermal">
      <a:dk1>
        <a:srgbClr val="4D5B6B"/>
      </a:dk1>
      <a:lt1>
        <a:srgbClr val="FFFFFF"/>
      </a:lt1>
      <a:dk2>
        <a:srgbClr val="675D59"/>
      </a:dk2>
      <a:lt2>
        <a:srgbClr val="E8DED8"/>
      </a:lt2>
      <a:accent1>
        <a:srgbClr val="FF7605"/>
      </a:accent1>
      <a:accent2>
        <a:srgbClr val="7F7F7F"/>
      </a:accent2>
      <a:accent3>
        <a:srgbClr val="7F5185"/>
      </a:accent3>
      <a:accent4>
        <a:srgbClr val="89AAD3"/>
      </a:accent4>
      <a:accent5>
        <a:srgbClr val="8F5B4B"/>
      </a:accent5>
      <a:accent6>
        <a:srgbClr val="C84340"/>
      </a:accent6>
      <a:hlink>
        <a:srgbClr val="89AAD3"/>
      </a:hlink>
      <a:folHlink>
        <a:srgbClr val="795185"/>
      </a:folHlink>
    </a:clrScheme>
    <a:fontScheme name="Thermal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erma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63500" dist="38100" dir="81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101600" dist="63500" dir="81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000000"/>
            </a:lightRig>
          </a:scene3d>
          <a:sp3d>
            <a:bevelT h="190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lumMod val="125000"/>
              </a:schemeClr>
            </a:gs>
            <a:gs pos="55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90000"/>
                <a:satMod val="300000"/>
                <a:lumMod val="9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8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TM01859868[[fn=Термический]]</Template>
  <TotalTime>90</TotalTime>
  <Words>58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Thermal</vt:lpstr>
      <vt:lpstr>Конкурсы исследовательских работ для младших школьников</vt:lpstr>
      <vt:lpstr>https://open-hands.ru/svet-poznaniya </vt:lpstr>
      <vt:lpstr>Презентация PowerPoint</vt:lpstr>
      <vt:lpstr>Презентация PowerPoint</vt:lpstr>
      <vt:lpstr>http://konkursgrad.ru/  </vt:lpstr>
      <vt:lpstr>Презентация PowerPoint</vt:lpstr>
      <vt:lpstr>https://roskonkurs.com/konkursyi-i-konferenczii/vserossijskij-konkurs-lestnicza-nauk-dlya-shkolnikov-i-studentov.html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исследовательских работ для младших школьников</dc:title>
  <dc:creator>ф</dc:creator>
  <cp:lastModifiedBy>ф</cp:lastModifiedBy>
  <cp:revision>7</cp:revision>
  <dcterms:created xsi:type="dcterms:W3CDTF">2018-05-21T15:07:36Z</dcterms:created>
  <dcterms:modified xsi:type="dcterms:W3CDTF">2018-05-21T17:44:00Z</dcterms:modified>
</cp:coreProperties>
</file>