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61" r:id="rId3"/>
    <p:sldId id="256" r:id="rId4"/>
    <p:sldId id="262" r:id="rId5"/>
    <p:sldId id="263" r:id="rId6"/>
    <p:sldId id="257" r:id="rId7"/>
    <p:sldId id="258" r:id="rId8"/>
    <p:sldId id="259" r:id="rId9"/>
    <p:sldId id="260" r:id="rId10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&#1044;&#1080;&#1072;&#1075;&#1088;&#1072;&#1084;&#1084;&#1072;%20&#1074;%20Microsoft%20Office%20Word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3.9733947745946227E-2"/>
          <c:y val="2.4496937882764708E-2"/>
          <c:w val="0.89118810589923081"/>
          <c:h val="0.82545931758530211"/>
        </c:manualLayout>
      </c:layout>
      <c:lineChart>
        <c:grouping val="standard"/>
        <c:ser>
          <c:idx val="0"/>
          <c:order val="0"/>
          <c:tx>
            <c:strRef>
              <c:f>label 0</c:f>
              <c:strCache>
                <c:ptCount val="1"/>
                <c:pt idx="0">
                  <c:v>Ряд 1</c:v>
                </c:pt>
              </c:strCache>
            </c:strRef>
          </c:tx>
          <c:spPr>
            <a:ln w="28440">
              <a:solidFill>
                <a:srgbClr val="4A7EBB"/>
              </a:solidFill>
              <a:round/>
            </a:ln>
          </c:spPr>
          <c:marker>
            <c:symbol val="none"/>
          </c:marker>
          <c:cat>
            <c:strRef>
              <c:f>categories</c:f>
              <c:strCache>
                <c:ptCount val="5"/>
                <c:pt idx="0">
                  <c:v>Понедельник</c:v>
                </c:pt>
                <c:pt idx="1">
                  <c:v>Вторник</c:v>
                </c:pt>
                <c:pt idx="2">
                  <c:v>Среда</c:v>
                </c:pt>
                <c:pt idx="3">
                  <c:v>Четверг</c:v>
                </c:pt>
                <c:pt idx="4">
                  <c:v>Пятница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5"/>
                <c:pt idx="0">
                  <c:v>19</c:v>
                </c:pt>
                <c:pt idx="1">
                  <c:v>33</c:v>
                </c:pt>
                <c:pt idx="2">
                  <c:v>26</c:v>
                </c:pt>
                <c:pt idx="3">
                  <c:v>30</c:v>
                </c:pt>
                <c:pt idx="4">
                  <c:v>21</c:v>
                </c:pt>
              </c:numCache>
            </c:numRef>
          </c:val>
        </c:ser>
        <c:hiLowLines>
          <c:spPr>
            <a:ln>
              <a:noFill/>
            </a:ln>
          </c:spPr>
        </c:hiLowLines>
        <c:marker val="1"/>
        <c:axId val="54862208"/>
        <c:axId val="54863744"/>
      </c:lineChart>
      <c:catAx>
        <c:axId val="54862208"/>
        <c:scaling>
          <c:orientation val="minMax"/>
        </c:scaling>
        <c:axPos val="b"/>
        <c:numFmt formatCode="mm/dd/yyyy" sourceLinked="1"/>
        <c:tickLblPos val="nextTo"/>
        <c:spPr>
          <a:ln w="9360">
            <a:solidFill>
              <a:srgbClr val="878787"/>
            </a:solidFill>
            <a:round/>
          </a:ln>
        </c:spPr>
        <c:crossAx val="54863744"/>
        <c:crosses val="autoZero"/>
        <c:auto val="1"/>
        <c:lblAlgn val="ctr"/>
        <c:lblOffset val="100"/>
      </c:catAx>
      <c:valAx>
        <c:axId val="54863744"/>
        <c:scaling>
          <c:orientation val="minMax"/>
        </c:scaling>
        <c:axPos val="l"/>
        <c:majorGridlines>
          <c:spPr>
            <a:ln w="9360">
              <a:solidFill>
                <a:srgbClr val="878787"/>
              </a:solidFill>
              <a:round/>
            </a:ln>
          </c:spPr>
        </c:majorGridlines>
        <c:numFmt formatCode="General" sourceLinked="0"/>
        <c:tickLblPos val="nextTo"/>
        <c:spPr>
          <a:ln w="9360">
            <a:solidFill>
              <a:srgbClr val="878787"/>
            </a:solidFill>
            <a:round/>
          </a:ln>
        </c:spPr>
        <c:crossAx val="54862208"/>
        <c:crosses val="autoZero"/>
        <c:crossBetween val="midCat"/>
      </c:valAx>
      <c:spPr>
        <a:solidFill>
          <a:srgbClr val="FFFFFF"/>
        </a:solidFill>
        <a:ln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400"/>
      </a:pPr>
      <a:endParaRPr lang="ru-RU"/>
    </a:p>
  </c:txPr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/>
              <a:t>Колличество баллов по шкале трудности  И.Г. Сивкова</a:t>
            </a:r>
          </a:p>
          <a:p>
            <a:pPr>
              <a:defRPr/>
            </a:pPr>
            <a:r>
              <a:rPr lang="ru-RU"/>
              <a:t>(в день)</a:t>
            </a:r>
          </a:p>
        </c:rich>
      </c:tx>
      <c:layout/>
    </c:title>
    <c:plotArea>
      <c:layout/>
      <c:lineChart>
        <c:grouping val="standard"/>
        <c:marker val="1"/>
        <c:axId val="62387712"/>
        <c:axId val="72248704"/>
      </c:lineChart>
      <c:catAx>
        <c:axId val="62387712"/>
        <c:scaling>
          <c:orientation val="minMax"/>
        </c:scaling>
        <c:axPos val="b"/>
        <c:majorTickMark val="none"/>
        <c:tickLblPos val="nextTo"/>
        <c:crossAx val="72248704"/>
        <c:crosses val="autoZero"/>
        <c:auto val="1"/>
        <c:lblAlgn val="ctr"/>
        <c:lblOffset val="100"/>
      </c:catAx>
      <c:valAx>
        <c:axId val="72248704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6238771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2800">
          <a:latin typeface="Times New Roman" pitchFamily="18" charset="0"/>
          <a:cs typeface="Times New Roman" pitchFamily="18" charset="0"/>
        </a:defRPr>
      </a:pPr>
      <a:endParaRPr lang="ru-RU"/>
    </a:p>
  </c:txPr>
  <c:externalData r:id="rId2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Образец заголовка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C7EDFC71-961E-4A06-B2BB-4F52047394E3}" type="datetime"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>
                <a:lnSpc>
                  <a:spcPct val="100000"/>
                </a:lnSpc>
              </a:pPr>
              <a:t>4/5/2018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ED70C18E-8959-4523-8E00-227399C4C6F8}" type="slidenum"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Образец заголовка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Образец текста</a:t>
            </a:r>
          </a:p>
          <a:p>
            <a:pPr marL="743040" lvl="1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Второй уровень</a:t>
            </a:r>
          </a:p>
          <a:p>
            <a:pPr marL="1143000" lvl="2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Третий уровень</a:t>
            </a:r>
          </a:p>
          <a:p>
            <a:pPr marL="1600200" lvl="3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Четвертый уровень</a:t>
            </a:r>
          </a:p>
          <a:p>
            <a:pPr marL="2057400" lvl="4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Пятый уровень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AA7D043C-5135-4F93-8DB4-BF41430FFA98}" type="datetime"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>
                <a:lnSpc>
                  <a:spcPct val="100000"/>
                </a:lnSpc>
              </a:pPr>
              <a:t>4/5/2018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C36A8404-B624-4913-82E1-0EA2E06AA84A}" type="slidenum"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3928" y="5373216"/>
            <a:ext cx="5040560" cy="1142640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Выполнила: Сальникова Ирина, 45 гр.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1115616" y="404664"/>
            <a:ext cx="6912768" cy="4608512"/>
            <a:chOff x="1115616" y="1268760"/>
            <a:chExt cx="6912768" cy="4608512"/>
          </a:xfrm>
        </p:grpSpPr>
        <p:pic>
          <p:nvPicPr>
            <p:cNvPr id="1026" name="Picture 2" descr="Результаты поиска изображений для запроса &quot;расписание уроков фотоэ&quot;"/>
            <p:cNvPicPr>
              <a:picLocks noChangeAspect="1" noChangeArrowheads="1"/>
            </p:cNvPicPr>
            <p:nvPr/>
          </p:nvPicPr>
          <p:blipFill>
            <a:blip r:embed="rId2" cstate="print"/>
            <a:srcRect t="16021" b="17312"/>
            <a:stretch>
              <a:fillRect/>
            </a:stretch>
          </p:blipFill>
          <p:spPr bwMode="auto">
            <a:xfrm>
              <a:off x="1115616" y="1268760"/>
              <a:ext cx="6912768" cy="4608512"/>
            </a:xfrm>
            <a:prstGeom prst="rect">
              <a:avLst/>
            </a:prstGeom>
            <a:noFill/>
          </p:spPr>
        </p:pic>
        <p:sp>
          <p:nvSpPr>
            <p:cNvPr id="5" name="Прямоугольник 4"/>
            <p:cNvSpPr/>
            <p:nvPr/>
          </p:nvSpPr>
          <p:spPr>
            <a:xfrm rot="20143990">
              <a:off x="5596548" y="4103401"/>
              <a:ext cx="2068339" cy="87507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r>
                <a:rPr lang="ru-RU" sz="2800" dirty="0" smtClean="0"/>
                <a:t>в 4 классе</a:t>
              </a:r>
              <a:endParaRPr lang="ru-RU" sz="2800" dirty="0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" name="Table 1"/>
          <p:cNvGraphicFramePr/>
          <p:nvPr/>
        </p:nvGraphicFramePr>
        <p:xfrm>
          <a:off x="251519" y="332640"/>
          <a:ext cx="8568841" cy="6309648"/>
        </p:xfrm>
        <a:graphic>
          <a:graphicData uri="http://schemas.openxmlformats.org/drawingml/2006/table">
            <a:tbl>
              <a:tblPr/>
              <a:tblGrid>
                <a:gridCol w="410151"/>
                <a:gridCol w="2038122"/>
                <a:gridCol w="1584176"/>
                <a:gridCol w="1368152"/>
                <a:gridCol w="1584176"/>
                <a:gridCol w="1584064"/>
              </a:tblGrid>
              <a:tr h="6714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2400" b="1" i="0" u="none" strike="noStrike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№</a:t>
                      </a:r>
                      <a:endParaRPr lang="en-US" sz="2400" b="0" i="0" u="none" strike="noStrike" spc="-1" dirty="0">
                        <a:solidFill>
                          <a:schemeClr val="tx1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560" marR="61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7560" algn="ctr">
                        <a:lnSpc>
                          <a:spcPct val="115000"/>
                        </a:lnSpc>
                      </a:pPr>
                      <a:r>
                        <a:rPr lang="en-US" sz="2400" b="1" i="0" u="none" strike="noStrike" spc="-1" dirty="0" err="1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Понедельник</a:t>
                      </a:r>
                      <a:r>
                        <a:rPr lang="en-US" sz="2400" b="1" i="0" u="none" strike="noStrike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 </a:t>
                      </a:r>
                      <a:endParaRPr lang="en-US" sz="2400" b="0" i="0" u="none" strike="noStrike" spc="-1" dirty="0">
                        <a:solidFill>
                          <a:schemeClr val="tx1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560" marR="61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2400" b="1" i="0" u="none" strike="noStrike" spc="-1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Вторник</a:t>
                      </a:r>
                      <a:endParaRPr lang="en-US" sz="2400" b="0" i="0" u="none" strike="noStrike" spc="-1">
                        <a:solidFill>
                          <a:schemeClr val="tx1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560" marR="61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2400" b="1" i="0" u="none" strike="noStrike" spc="-1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Среда</a:t>
                      </a:r>
                      <a:endParaRPr lang="en-US" sz="2400" b="0" i="0" u="none" strike="noStrike" spc="-1">
                        <a:solidFill>
                          <a:schemeClr val="tx1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560" marR="61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2400" b="1" i="0" u="none" strike="noStrike" spc="-1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Четверг </a:t>
                      </a:r>
                      <a:endParaRPr lang="en-US" sz="2400" b="0" i="0" u="none" strike="noStrike" spc="-1">
                        <a:solidFill>
                          <a:schemeClr val="tx1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560" marR="61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2400" b="1" i="0" u="none" strike="noStrike" spc="-1" dirty="0" err="1" smtClean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Пятница</a:t>
                      </a:r>
                      <a:endParaRPr lang="ru-RU" sz="2400" b="1" i="0" u="none" strike="noStrike" spc="-1" dirty="0" smtClean="0">
                        <a:solidFill>
                          <a:schemeClr val="tx1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Times New Roman"/>
                        <a:ea typeface="Calibri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endParaRPr lang="en-US" sz="2400" b="0" i="0" u="none" strike="noStrike" spc="-1" dirty="0">
                        <a:solidFill>
                          <a:schemeClr val="tx1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560" marR="61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3485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1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560" marR="61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8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Л</a:t>
                      </a:r>
                      <a:r>
                        <a:rPr lang="en-US" sz="1800" b="0" strike="noStrike" spc="-1" dirty="0" err="1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итературное</a:t>
                      </a:r>
                      <a:r>
                        <a:rPr lang="en-US" sz="18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en-US" sz="1800" b="0" strike="noStrike" spc="-1" dirty="0" err="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чтение</a:t>
                      </a: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 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560" marR="61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800" b="0" strike="noStrike" spc="-1" dirty="0" err="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Литературное</a:t>
                      </a: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en-US" sz="1800" b="0" strike="noStrike" spc="-1" dirty="0" err="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чтение</a:t>
                      </a: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 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560" marR="61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Окр.мир 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560" marR="61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800" b="0" strike="noStrike" spc="-1" dirty="0" err="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Ин-яз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560" marR="61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800" b="0" strike="noStrike" spc="-1" dirty="0" err="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Литературное</a:t>
                      </a: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en-US" sz="1800" b="0" strike="noStrike" spc="-1" dirty="0" err="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чтение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560" marR="61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671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2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560" marR="61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8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И</a:t>
                      </a:r>
                      <a:r>
                        <a:rPr lang="en-US" sz="1800" b="0" strike="noStrike" spc="-1" dirty="0" err="1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зо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560" marR="61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8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М</a:t>
                      </a:r>
                      <a:r>
                        <a:rPr lang="en-US" sz="1800" b="0" strike="noStrike" spc="-1" dirty="0" err="1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атематика</a:t>
                      </a:r>
                      <a:r>
                        <a:rPr lang="en-US" sz="18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 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560" marR="61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8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И</a:t>
                      </a:r>
                      <a:r>
                        <a:rPr lang="en-US" sz="1800" b="0" strike="noStrike" spc="-1" dirty="0" err="1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стория</a:t>
                      </a:r>
                      <a:r>
                        <a:rPr lang="en-US" sz="18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 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560" marR="61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Русский язык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560" marR="61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Русский язык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560" marR="61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3428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3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560" marR="61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8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Р</a:t>
                      </a:r>
                      <a:r>
                        <a:rPr lang="en-US" sz="1800" b="0" strike="noStrike" spc="-1" dirty="0" err="1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усский</a:t>
                      </a:r>
                      <a:r>
                        <a:rPr lang="en-US" sz="18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en-US" sz="1800" b="0" strike="noStrike" spc="-1" dirty="0" err="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язык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560" marR="61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Русский язык 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560" marR="61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8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М</a:t>
                      </a:r>
                      <a:r>
                        <a:rPr lang="en-US" sz="1800" b="0" strike="noStrike" spc="-1" dirty="0" err="1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атематика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560" marR="61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8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М</a:t>
                      </a:r>
                      <a:r>
                        <a:rPr lang="en-US" sz="1800" b="0" strike="noStrike" spc="-1" dirty="0" err="1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атематика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560" marR="61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8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М</a:t>
                      </a:r>
                      <a:r>
                        <a:rPr lang="en-US" sz="1800" b="0" strike="noStrike" spc="-1" dirty="0" err="1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атематика</a:t>
                      </a:r>
                      <a:r>
                        <a:rPr lang="en-US" sz="18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 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560" marR="61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3428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4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560" marR="61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Физ-ра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560" marR="61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Окр.мир 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560" marR="61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Русский язык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560" marR="61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8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Л</a:t>
                      </a:r>
                      <a:r>
                        <a:rPr lang="en-US" sz="1800" b="0" strike="noStrike" spc="-1" dirty="0" err="1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итературное</a:t>
                      </a:r>
                      <a:r>
                        <a:rPr lang="en-US" sz="18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en-US" sz="1800" b="0" strike="noStrike" spc="-1" dirty="0" err="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чтение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560" marR="61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Физ-ра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560" marR="61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671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5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560" marR="61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Музыка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560" marR="61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Ин-яз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560" marR="61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Физ-ра 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560" marR="61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8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Т</a:t>
                      </a:r>
                      <a:r>
                        <a:rPr lang="en-US" sz="1800" b="0" strike="noStrike" spc="-1" dirty="0" err="1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Calibri"/>
                        </a:rPr>
                        <a:t>ехнология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560" marR="61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61560" marR="61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467420" y="-243483"/>
            <a:ext cx="8218488" cy="85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Базисный учебный план (БУП)</a:t>
            </a:r>
          </a:p>
        </p:txBody>
      </p:sp>
      <p:graphicFrame>
        <p:nvGraphicFramePr>
          <p:cNvPr id="5" name="Объект 5"/>
          <p:cNvGraphicFramePr>
            <a:graphicFrameLocks/>
          </p:cNvGraphicFramePr>
          <p:nvPr/>
        </p:nvGraphicFramePr>
        <p:xfrm>
          <a:off x="251520" y="548680"/>
          <a:ext cx="8496942" cy="6045683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2575662"/>
                <a:gridCol w="2475760"/>
                <a:gridCol w="602213"/>
                <a:gridCol w="669126"/>
                <a:gridCol w="736036"/>
                <a:gridCol w="736038"/>
                <a:gridCol w="702107"/>
              </a:tblGrid>
              <a:tr h="23673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Предметные области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Учебные предметы/ классы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Количество часов в неделю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Всего часов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3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II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III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IV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6737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Обязательная часть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434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Филология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Русский язык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3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Литературное </a:t>
                      </a:r>
                      <a:r>
                        <a:rPr lang="ru-RU" sz="1400" dirty="0" smtClean="0">
                          <a:effectLst/>
                        </a:rPr>
                        <a:t>чтение</a:t>
                      </a: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7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Иностранный язык</a:t>
                      </a: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39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Математика и информатика</a:t>
                      </a: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Математика</a:t>
                      </a: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3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Обществознание и естествознание</a:t>
                      </a: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Окружающий мир</a:t>
                      </a: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19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Основы духовно-нравственной культуры России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История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73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Искусство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Музыка</a:t>
                      </a: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ИЗО</a:t>
                      </a:r>
                      <a:br>
                        <a:rPr lang="ru-RU" sz="1400">
                          <a:effectLst/>
                        </a:rPr>
                      </a:b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7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Технология</a:t>
                      </a: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Технология</a:t>
                      </a: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7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Физическая культура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Физическая культура</a:t>
                      </a: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73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Итого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194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Часть, формируемая участниками образовательного процесса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2,5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8,5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73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Максимально допустимая недельная нагрузка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26,5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99,5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338" marR="35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55576" y="0"/>
            <a:ext cx="7772400" cy="723900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Шкала трудности И.Г. 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Сивкова</a:t>
            </a:r>
            <a:endParaRPr lang="ru-RU" sz="3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827584" y="692696"/>
          <a:ext cx="7776864" cy="62263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88432"/>
                <a:gridCol w="3888432"/>
              </a:tblGrid>
              <a:tr h="923519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Предмет</a:t>
                      </a:r>
                      <a:endParaRPr lang="ru-RU" sz="24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  <a:r>
                        <a:rPr lang="ru-RU" sz="2400" b="1" i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баллов (трудности)</a:t>
                      </a:r>
                      <a:endParaRPr lang="ru-RU" sz="24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6446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Математика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40592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Русский язык (национальный, иностранный)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6446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Окружающий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мир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6446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Литературное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чтение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6446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История (4 класс)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23519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Изобразительное искусство,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музыка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6446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Технология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6446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467544" y="260648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alt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Количество часов в Базисном учебном плане </a:t>
            </a:r>
            <a:r>
              <a:rPr lang="ru-RU" sz="32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начального общего образования</a:t>
            </a:r>
            <a:endParaRPr lang="ru-RU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4" name="TextShape 2"/>
          <p:cNvSpPr txBox="1"/>
          <p:nvPr/>
        </p:nvSpPr>
        <p:spPr>
          <a:xfrm>
            <a:off x="539552" y="2060848"/>
            <a:ext cx="8352928" cy="3816424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algn="just"/>
            <a:r>
              <a:rPr lang="ru-RU" altLang="ru-RU" sz="3600" dirty="0" smtClean="0">
                <a:latin typeface="Times New Roman" pitchFamily="18" charset="0"/>
                <a:cs typeface="Times New Roman" pitchFamily="18" charset="0"/>
              </a:rPr>
              <a:t>Количество часов в неделю </a:t>
            </a:r>
          </a:p>
          <a:p>
            <a:pPr algn="just"/>
            <a:r>
              <a:rPr lang="ru-RU" altLang="ru-RU" sz="3600" dirty="0" smtClean="0">
                <a:latin typeface="Times New Roman" pitchFamily="18" charset="0"/>
                <a:cs typeface="Times New Roman" pitchFamily="18" charset="0"/>
              </a:rPr>
              <a:t>в 4 классе – 24 часа </a:t>
            </a:r>
            <a:r>
              <a:rPr lang="ru-RU" sz="36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из максимально допустимой недельной нагрузки. </a:t>
            </a:r>
            <a:endParaRPr lang="ru-RU" alt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343080" indent="-342720">
              <a:lnSpc>
                <a:spcPct val="100000"/>
              </a:lnSpc>
              <a:spcBef>
                <a:spcPts val="720"/>
              </a:spcBef>
            </a:pPr>
            <a:endParaRPr lang="ru-RU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457200" y="274680"/>
            <a:ext cx="8229240" cy="17859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85000" lnSpcReduction="20000"/>
          </a:bodyPr>
          <a:lstStyle/>
          <a:p>
            <a:pPr algn="ctr">
              <a:lnSpc>
                <a:spcPct val="100000"/>
              </a:lnSpc>
            </a:pPr>
            <a:r>
              <a:rPr dirty="0"/>
              <a:t/>
            </a:r>
            <a:br>
              <a:rPr dirty="0"/>
            </a:br>
            <a:r>
              <a:rPr lang="ru-RU" sz="4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  <a:r>
              <a:rPr lang="ru-RU" alt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Количество баллов</a:t>
            </a:r>
            <a:br>
              <a:rPr lang="ru-RU" alt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(по шкале трудности учебных предметов </a:t>
            </a:r>
            <a:r>
              <a:rPr lang="ru-RU" sz="44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И. Г. </a:t>
            </a:r>
            <a:r>
              <a:rPr lang="ru-RU" sz="4400" b="1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Сивкова</a:t>
            </a:r>
            <a:r>
              <a:rPr lang="ru-RU" alt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4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6" name="TextShape 2"/>
          <p:cNvSpPr txBox="1"/>
          <p:nvPr/>
        </p:nvSpPr>
        <p:spPr>
          <a:xfrm>
            <a:off x="467640" y="2637000"/>
            <a:ext cx="8229240" cy="34729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cs typeface="Times New Roman" pitchFamily="18" charset="0"/>
              </a:rPr>
              <a:t>Понедельник- </a:t>
            </a:r>
            <a:r>
              <a:rPr lang="ru-RU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cs typeface="Times New Roman" pitchFamily="18" charset="0"/>
              </a:rPr>
              <a:t> 5 б, 3 б, 7б,1 б, 3б. = 19 б.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cs typeface="Times New Roman" pitchFamily="18" charset="0"/>
              </a:rPr>
              <a:t>Вторник- </a:t>
            </a:r>
            <a:r>
              <a:rPr lang="ru-RU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cs typeface="Times New Roman" pitchFamily="18" charset="0"/>
              </a:rPr>
              <a:t> 5 б, 8 б, 7б, 6 б, 7 б. = 33 б. 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cs typeface="Times New Roman" pitchFamily="18" charset="0"/>
              </a:rPr>
              <a:t>Среда-</a:t>
            </a:r>
            <a:r>
              <a:rPr lang="ru-RU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cs typeface="Times New Roman" pitchFamily="18" charset="0"/>
              </a:rPr>
              <a:t>  6 б, 4б, 8б, 7б, 1 б. = 26 б. 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cs typeface="Times New Roman" pitchFamily="18" charset="0"/>
              </a:rPr>
              <a:t>Четверг-</a:t>
            </a:r>
            <a:r>
              <a:rPr lang="ru-RU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cs typeface="Times New Roman" pitchFamily="18" charset="0"/>
              </a:rPr>
              <a:t>  7 б, 7 б, 8б, 6б, 2б. = 30 б. 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cs typeface="Times New Roman" pitchFamily="18" charset="0"/>
              </a:rPr>
              <a:t>Пятница-</a:t>
            </a:r>
            <a:r>
              <a:rPr lang="ru-RU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cs typeface="Times New Roman" pitchFamily="18" charset="0"/>
              </a:rPr>
              <a:t>  5 б,  7 б,  8 б, 1 б. =21 б.</a:t>
            </a: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ru-RU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" name="Диаграмма 6"/>
          <p:cNvGraphicFramePr/>
          <p:nvPr/>
        </p:nvGraphicFramePr>
        <p:xfrm>
          <a:off x="467544" y="1268760"/>
          <a:ext cx="8424936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Содержимое 3"/>
          <p:cNvGraphicFramePr>
            <a:graphicFrameLocks/>
          </p:cNvGraphicFramePr>
          <p:nvPr/>
        </p:nvGraphicFramePr>
        <p:xfrm>
          <a:off x="0" y="1124744"/>
          <a:ext cx="9144000" cy="6048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18864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alt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Количество баллов</a:t>
            </a:r>
            <a:r>
              <a:rPr lang="ru-RU" alt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шкале </a:t>
            </a:r>
            <a:r>
              <a:rPr lang="ru-RU" sz="32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И. Г. </a:t>
            </a:r>
            <a:r>
              <a:rPr lang="ru-RU" sz="3200" b="1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Сивкова</a:t>
            </a:r>
            <a:endParaRPr lang="ru-RU" altLang="ru-RU" sz="3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3200" b="1" strike="noStrike" spc="-1" dirty="0" smtClean="0">
                <a:uFill>
                  <a:solidFill>
                    <a:srgbClr val="FFFFFF"/>
                  </a:solidFill>
                </a:uFill>
                <a:latin typeface="Times New Roman" pitchFamily="18" charset="0"/>
                <a:cs typeface="Times New Roman" pitchFamily="18" charset="0"/>
              </a:rPr>
              <a:t>(в день)</a:t>
            </a:r>
            <a:endParaRPr lang="ru-RU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467544" y="0"/>
            <a:ext cx="8229240" cy="922072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/>
            <a:r>
              <a:rPr lang="ru-RU" sz="32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cs typeface="Times New Roman" pitchFamily="18" charset="0"/>
              </a:rPr>
              <a:t>Выводы:</a:t>
            </a:r>
            <a:endParaRPr lang="ru-RU" sz="3200" b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" name="TextShape 2"/>
          <p:cNvSpPr txBox="1"/>
          <p:nvPr/>
        </p:nvSpPr>
        <p:spPr>
          <a:xfrm>
            <a:off x="0" y="836712"/>
            <a:ext cx="8964488" cy="21598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just">
              <a:buFont typeface="Arial" pitchFamily="34" charset="0"/>
              <a:buChar char="•"/>
              <a:defRPr/>
            </a:pPr>
            <a:r>
              <a:rPr lang="ru-RU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Названия </a:t>
            </a: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предметов соответствуют базисному учебному плану; </a:t>
            </a:r>
            <a:r>
              <a:rPr lang="ru-RU" altLang="ru-RU" sz="2800" i="1" dirty="0">
                <a:latin typeface="Times New Roman" pitchFamily="18" charset="0"/>
                <a:cs typeface="Times New Roman" pitchFamily="18" charset="0"/>
              </a:rPr>
              <a:t>(слайд №2)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  Количество </a:t>
            </a: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часов соответствует БУП; </a:t>
            </a:r>
            <a:r>
              <a:rPr lang="ru-RU" altLang="ru-RU" sz="2800" i="1" dirty="0">
                <a:latin typeface="Times New Roman" pitchFamily="18" charset="0"/>
                <a:cs typeface="Times New Roman" pitchFamily="18" charset="0"/>
              </a:rPr>
              <a:t>(слайд №3)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   Основные </a:t>
            </a: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предметы стоят на 2-3 месте, так как лучшее усвоение материала при наименьших затратах приходится на это время; 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   Повышенная </a:t>
            </a: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учебная нагрузка во вторник (среду), так как работоспособность в эти дни увеличивается; </a:t>
            </a:r>
            <a:r>
              <a:rPr lang="ru-RU" altLang="ru-RU" sz="2800" i="1" dirty="0">
                <a:latin typeface="Times New Roman" pitchFamily="18" charset="0"/>
                <a:cs typeface="Times New Roman" pitchFamily="18" charset="0"/>
              </a:rPr>
              <a:t>(Инструктивно-методическое письмо КО от 07.05.01 №1052 ОК и ГС, МО РФ от 22.02.99/ о недопустимости перегрузок учащихся начальной </a:t>
            </a:r>
            <a:r>
              <a:rPr lang="ru-RU" altLang="ru-RU" sz="2800" i="1" dirty="0" smtClean="0">
                <a:latin typeface="Times New Roman" pitchFamily="18" charset="0"/>
                <a:cs typeface="Times New Roman" pitchFamily="18" charset="0"/>
              </a:rPr>
              <a:t>школы);</a:t>
            </a:r>
            <a:endParaRPr lang="ru-RU" alt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3080" indent="-342720" algn="just">
              <a:lnSpc>
                <a:spcPct val="100000"/>
              </a:lnSpc>
              <a:spcBef>
                <a:spcPts val="720"/>
              </a:spcBef>
              <a:buFont typeface="Arial" pitchFamily="34" charset="0"/>
              <a:buChar char="•"/>
            </a:pP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И</a:t>
            </a:r>
            <a:r>
              <a:rPr lang="ru-RU" sz="2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деальный </a:t>
            </a:r>
            <a:r>
              <a:rPr lang="ru-RU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график расписания уроков должен </a:t>
            </a:r>
            <a:r>
              <a:rPr lang="ru-RU" sz="2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быть похож </a:t>
            </a:r>
            <a:r>
              <a:rPr lang="ru-RU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на букву «М», что мы и </a:t>
            </a:r>
            <a:r>
              <a:rPr lang="ru-RU" sz="2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увидели </a:t>
            </a:r>
            <a:r>
              <a:rPr lang="ru-RU" sz="2800" i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(слайд №7).</a:t>
            </a:r>
            <a:endParaRPr lang="ru-RU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праведливость">
    <a:dk1>
      <a:sysClr val="windowText" lastClr="000000"/>
    </a:dk1>
    <a:lt1>
      <a:sysClr val="window" lastClr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  <a:fontScheme name="Справедливость">
    <a:majorFont>
      <a:latin typeface="Franklin Gothic Book"/>
      <a:ea typeface=""/>
      <a:cs typeface=""/>
      <a:font script="Grek" typeface="Calibri"/>
      <a:font script="Cyrl" typeface="Calibri"/>
      <a:font script="Jpan" typeface="HGｺﾞｼｯｸM"/>
      <a:font script="Hang" typeface="바탕"/>
      <a:font script="Hans" typeface="幼圆"/>
      <a:font script="Hant" typeface="微軟正黑體"/>
      <a:font script="Arab" typeface="Tahoma"/>
      <a:font script="Hebr" typeface="Aharoni"/>
      <a:font script="Thai" typeface="Lily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Perpetua"/>
      <a:ea typeface=""/>
      <a:cs typeface=""/>
      <a:font script="Grek" typeface="Cambria"/>
      <a:font script="Cyrl" typeface="Cambria"/>
      <a:font script="Jpan" typeface="HG創英ﾌﾟﾚｾﾞﾝｽEB"/>
      <a:font script="Hang" typeface="맑은 고딕"/>
      <a:font script="Hans" typeface="宋体"/>
      <a:font script="Hant" typeface="新細明體"/>
      <a:font script="Arab" typeface="Times New Roman"/>
      <a:font script="Hebr" typeface="Aharoni"/>
      <a:font script="Thai" typeface="Eucrosia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Справедливость">
    <a: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tint val="30000"/>
              <a:satMod val="300000"/>
            </a:schemeClr>
            <a:schemeClr val="phClr">
              <a:tint val="40000"/>
              <a:satMod val="200000"/>
            </a:schemeClr>
          </a:duotone>
        </a:blip>
        <a:tile tx="0" ty="0" sx="70000" sy="70000" flip="none" algn="ctr"/>
      </a:blipFill>
      <a:blipFill>
        <a:blip xmlns:r="http://schemas.openxmlformats.org/officeDocument/2006/relationships" r:embed="rId1">
          <a:duotone>
            <a:schemeClr val="phClr">
              <a:shade val="22000"/>
              <a:satMod val="160000"/>
            </a:schemeClr>
            <a:schemeClr val="phClr">
              <a:shade val="45000"/>
              <a:satMod val="100000"/>
            </a:schemeClr>
          </a:duotone>
        </a:blip>
        <a:tile tx="0" ty="0" sx="65000" sy="65000" flip="none" algn="ctr"/>
      </a:blipFill>
    </a:fillStyleLst>
    <a:lnStyleLst>
      <a:ln w="9525" cap="flat" cmpd="sng" algn="ctr">
        <a:solidFill>
          <a:schemeClr val="phClr">
            <a:shade val="60000"/>
            <a:satMod val="110000"/>
          </a:schemeClr>
        </a:solidFill>
        <a:prstDash val="solid"/>
      </a:ln>
      <a:ln w="127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38100" dist="25400" dir="5400000" algn="t" rotWithShape="0">
            <a:srgbClr val="000000">
              <a:alpha val="50000"/>
            </a:srgbClr>
          </a:outerShdw>
        </a:effectLst>
      </a:effectStyle>
      <a:effectStyle>
        <a:effectLst>
          <a:outerShdw blurRad="38100" dist="25400" dir="5400000" algn="t" rotWithShape="0">
            <a:srgbClr val="000000">
              <a:alpha val="50000"/>
            </a:srgbClr>
          </a:outerShdw>
        </a:effectLst>
      </a:effectStyle>
      <a:effectStyle>
        <a:effectLst>
          <a:outerShdw blurRad="50800" dist="50800" dir="5400000" algn="t" rotWithShape="0">
            <a:srgbClr val="000000">
              <a:alpha val="60000"/>
            </a:srgbClr>
          </a:outerShdw>
        </a:effectLst>
        <a:scene3d>
          <a:camera prst="isometricBottomUp" fov="0">
            <a:rot lat="0" lon="0" rev="0"/>
          </a:camera>
          <a:lightRig rig="soft" dir="b">
            <a:rot lat="0" lon="0" rev="9000000"/>
          </a:lightRig>
        </a:scene3d>
        <a:sp3d contourW="35000" prstMaterial="matte">
          <a:bevelT w="45000" h="38100" prst="convex"/>
          <a:contourClr>
            <a:schemeClr val="phClr">
              <a:tint val="10000"/>
              <a:satMod val="13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65000"/>
            </a:schemeClr>
          </a:gs>
          <a:gs pos="50000">
            <a:schemeClr val="phClr">
              <a:shade val="80000"/>
              <a:satMod val="155000"/>
            </a:schemeClr>
          </a:gs>
          <a:gs pos="100000">
            <a:schemeClr val="phClr">
              <a:tint val="95000"/>
              <a:satMod val="200000"/>
            </a:schemeClr>
          </a:gs>
        </a:gsLst>
        <a:lin ang="16200000" scaled="1"/>
      </a:gradFill>
      <a:blipFill>
        <a:blip xmlns:r="http://schemas.openxmlformats.org/officeDocument/2006/relationships" r:embed="rId1">
          <a:duotone>
            <a:schemeClr val="phClr">
              <a:tint val="95000"/>
              <a:satMod val="200000"/>
            </a:schemeClr>
            <a:schemeClr val="phClr">
              <a:shade val="80000"/>
              <a:satMod val="100000"/>
            </a:schemeClr>
          </a:duotone>
        </a:blip>
        <a:tile tx="0" ty="0" sx="55000" sy="55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</TotalTime>
  <Words>484</Words>
  <Application>Microsoft Office PowerPoint</Application>
  <PresentationFormat>Экран (4:3)</PresentationFormat>
  <Paragraphs>172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Office Theme</vt:lpstr>
      <vt:lpstr>Office Theme</vt:lpstr>
      <vt:lpstr>Выполнила: Сальникова Ирина, 45 гр.</vt:lpstr>
      <vt:lpstr>Слайд 2</vt:lpstr>
      <vt:lpstr>Слайд 3</vt:lpstr>
      <vt:lpstr>Шкала трудности И.Г. Сивкова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Ирина</cp:lastModifiedBy>
  <cp:revision>14</cp:revision>
  <dcterms:created xsi:type="dcterms:W3CDTF">2017-10-07T10:41:18Z</dcterms:created>
  <dcterms:modified xsi:type="dcterms:W3CDTF">2018-04-05T12:07:39Z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5</vt:i4>
  </property>
</Properties>
</file>