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3" r:id="rId4"/>
    <p:sldId id="264" r:id="rId5"/>
    <p:sldId id="266" r:id="rId6"/>
    <p:sldId id="268" r:id="rId7"/>
    <p:sldId id="270" r:id="rId8"/>
    <p:sldId id="271" r:id="rId9"/>
    <p:sldId id="267" r:id="rId10"/>
    <p:sldId id="269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echorka.ru/media/photos/25/259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764704"/>
            <a:ext cx="3300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Баскетбол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165304"/>
            <a:ext cx="3602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Контуш Олеся 11 «б»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0" y="548680"/>
            <a:ext cx="3431232" cy="11430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Algerian" pitchFamily="82" charset="0"/>
              </a:rPr>
              <a:t>Фол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1341438"/>
            <a:ext cx="3995737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Фол - это несоблюдение Правил, вследствие персонального контакта с соперником и/или неспортивного поведения. </a:t>
            </a:r>
          </a:p>
          <a:p>
            <a:pPr>
              <a:lnSpc>
                <a:spcPct val="80000"/>
              </a:lnSpc>
            </a:pPr>
            <a:endParaRPr lang="ru-RU" sz="2000" b="1" dirty="0"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Фол фиксируется провинившемуся и наказывается согласно положениям соответствующей статьи Правил.</a:t>
            </a:r>
          </a:p>
        </p:txBody>
      </p:sp>
      <p:pic>
        <p:nvPicPr>
          <p:cNvPr id="19460" name="Picture 4" descr="121830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392488" cy="5692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1288627762_b2_12666083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08050"/>
            <a:ext cx="3313113" cy="3121025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40466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lgerian" pitchFamily="82" charset="0"/>
              </a:rPr>
              <a:t>Штрафные броски </a:t>
            </a:r>
            <a:br>
              <a:rPr lang="ru-RU" sz="4000" b="1" dirty="0">
                <a:solidFill>
                  <a:schemeClr val="tx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789363"/>
            <a:ext cx="8642350" cy="30686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400" dirty="0"/>
          </a:p>
          <a:p>
            <a:pPr>
              <a:lnSpc>
                <a:spcPct val="80000"/>
              </a:lnSpc>
            </a:pPr>
            <a:endParaRPr lang="ru-RU" sz="1400" dirty="0"/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Штрафной бросок - это возможность, предоставляемая Игроку, набрать одно (1) очко броском в корзину без помех с позиции за линией штрафного броска и внутри полукруга. </a:t>
            </a:r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Серия штрафных бросков - это все штрафные броски в результате наказания за один фол. </a:t>
            </a:r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Штрафной бросок и все действия, связанные с ним, заканчиваются, когда мяч: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Входит непосредственно в корзину сверху, остается в ней или проходит сквозь нее.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Не имеет больше возможности попасть в корзину непосредственно или после касания кольца.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Правильно был сыгран Игроком после того, как коснулся кольца.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Касается пола. </a:t>
            </a:r>
          </a:p>
        </p:txBody>
      </p:sp>
      <p:pic>
        <p:nvPicPr>
          <p:cNvPr id="20487" name="Picture 7" descr="нахождение игроков при штрафном брос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052513"/>
            <a:ext cx="3333750" cy="2076450"/>
          </a:xfrm>
          <a:prstGeom prst="rect">
            <a:avLst/>
          </a:prstGeom>
          <a:noFill/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427538" y="3284538"/>
            <a:ext cx="405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 b="1"/>
              <a:t>Нахождение игроков при штрафном броске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2055268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762500" cy="2552700"/>
          </a:xfrm>
          <a:prstGeom prst="rect">
            <a:avLst/>
          </a:prstGeom>
          <a:noFill/>
        </p:spPr>
      </p:pic>
      <p:pic>
        <p:nvPicPr>
          <p:cNvPr id="16386" name="Picture 2" descr="https://otvet.imgsmail.ru/download/5258b03a39456fb07fc363df622ee62d_i-1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8225"/>
            <a:ext cx="4932040" cy="42497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4048" y="836712"/>
            <a:ext cx="4950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latin typeface="Algerian" pitchFamily="82" charset="0"/>
              </a:rPr>
              <a:t>Площадка </a:t>
            </a:r>
            <a:r>
              <a:rPr lang="ru-RU" sz="2400" b="1" i="1" u="sng" dirty="0" smtClean="0">
                <a:latin typeface="Algerian" pitchFamily="82" charset="0"/>
              </a:rPr>
              <a:t>и</a:t>
            </a:r>
            <a:r>
              <a:rPr lang="ru-RU" sz="2400" b="1" i="1" u="sng" dirty="0" smtClean="0">
                <a:latin typeface="Algerian" pitchFamily="82" charset="0"/>
              </a:rPr>
              <a:t/>
            </a:r>
            <a:br>
              <a:rPr lang="ru-RU" sz="2400" b="1" i="1" u="sng" dirty="0" smtClean="0">
                <a:latin typeface="Algerian" pitchFamily="82" charset="0"/>
              </a:rPr>
            </a:br>
            <a:r>
              <a:rPr lang="ru-RU" sz="2400" b="1" i="1" u="sng" dirty="0" smtClean="0">
                <a:latin typeface="Algerian" pitchFamily="82" charset="0"/>
              </a:rPr>
              <a:t> размеры линий</a:t>
            </a:r>
            <a:endParaRPr lang="ru-RU" sz="2400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92494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Игровая площадка должна представлять собой плоскую прямоугольную твердую поверхность без каких-либо препятствий Для главных официальных соревнований ФИБА, а также для строящихся новых игровых площадок размеры, измеренные от внутреннего края ограничительных линий, должны быть 28 метров в длину и 15 метров ширину.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Игровое время, ничейный счет и дополнительные периоды </a:t>
            </a:r>
            <a:br>
              <a:rPr lang="ru-RU" sz="3600" b="1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tx1"/>
                </a:solidFill>
                <a:latin typeface="Georgia" pitchFamily="18" charset="0"/>
              </a:rPr>
            </a:br>
            <a:endParaRPr lang="ru-RU" sz="36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2" y="1772816"/>
            <a:ext cx="9073008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Игра состоит из </a:t>
            </a:r>
            <a:r>
              <a:rPr lang="ru-RU" sz="2000" b="1" dirty="0" smtClean="0">
                <a:latin typeface="Georgia" pitchFamily="18" charset="0"/>
              </a:rPr>
              <a:t>4 периодов </a:t>
            </a:r>
            <a:r>
              <a:rPr lang="ru-RU" sz="2000" b="1" dirty="0">
                <a:latin typeface="Georgia" pitchFamily="18" charset="0"/>
              </a:rPr>
              <a:t>по </a:t>
            </a:r>
            <a:r>
              <a:rPr lang="ru-RU" sz="2000" b="1" dirty="0" smtClean="0">
                <a:latin typeface="Georgia" pitchFamily="18" charset="0"/>
              </a:rPr>
              <a:t>10 минут</a:t>
            </a:r>
            <a:r>
              <a:rPr lang="ru-RU" sz="2000" b="1" dirty="0"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Продолжительность перерыва между </a:t>
            </a:r>
            <a:r>
              <a:rPr lang="ru-RU" sz="2000" b="1" dirty="0" smtClean="0">
                <a:latin typeface="Georgia" pitchFamily="18" charset="0"/>
              </a:rPr>
              <a:t>1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2, </a:t>
            </a:r>
            <a:r>
              <a:rPr lang="ru-RU" sz="2000" b="1" dirty="0">
                <a:latin typeface="Georgia" pitchFamily="18" charset="0"/>
              </a:rPr>
              <a:t>третьим и четвертым периодами игры и перед каждым дополнительным периодом составляет </a:t>
            </a:r>
            <a:r>
              <a:rPr lang="ru-RU" sz="2000" b="1" dirty="0" smtClean="0">
                <a:latin typeface="Georgia" pitchFamily="18" charset="0"/>
              </a:rPr>
              <a:t>2 </a:t>
            </a:r>
            <a:r>
              <a:rPr lang="ru-RU" sz="2000" b="1" dirty="0">
                <a:latin typeface="Georgia" pitchFamily="18" charset="0"/>
              </a:rPr>
              <a:t>минуты.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Продолжительность перерыва между половинами игры - </a:t>
            </a:r>
            <a:r>
              <a:rPr lang="ru-RU" sz="2000" b="1" dirty="0" smtClean="0">
                <a:latin typeface="Georgia" pitchFamily="18" charset="0"/>
              </a:rPr>
              <a:t>15 </a:t>
            </a:r>
            <a:r>
              <a:rPr lang="ru-RU" sz="2000" b="1" dirty="0">
                <a:latin typeface="Georgia" pitchFamily="18" charset="0"/>
              </a:rPr>
              <a:t>минут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lgerian" pitchFamily="82" charset="0"/>
              </a:rPr>
              <a:t>Как играют мячом </a:t>
            </a:r>
            <a:br>
              <a:rPr lang="ru-RU" sz="4000" b="1" dirty="0">
                <a:solidFill>
                  <a:schemeClr val="tx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040" y="765175"/>
            <a:ext cx="3960440" cy="568816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В баскетболе мячом играют только руками.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Бежать с мячом, преднамеренно бить по нему ногой, блокировать любой частью ноги или бить по нему кулаком является нарушением.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Случайное соприкосновение или касание мяча стопой или ногой не является нарушением.</a:t>
            </a:r>
          </a:p>
        </p:txBody>
      </p:sp>
      <p:pic>
        <p:nvPicPr>
          <p:cNvPr id="13316" name="Picture 4" descr="BasketballPlay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468819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lgerian" pitchFamily="82" charset="0"/>
              </a:rPr>
              <a:t>Правило </a:t>
            </a:r>
            <a:br>
              <a:rPr lang="ru-RU" sz="4000" b="1" dirty="0">
                <a:solidFill>
                  <a:schemeClr val="tx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84313"/>
            <a:ext cx="8785101" cy="2736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>
                <a:latin typeface="Georgia" pitchFamily="18" charset="0"/>
              </a:rPr>
              <a:t>Мяч, заброшенный с площадки, засчитывается команде, атакующей корзину, в которую он заброшен, следующим образом: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Georgia" pitchFamily="18" charset="0"/>
              </a:rPr>
              <a:t>За мяч, заброшенный со штрафного броска, засчитывается </a:t>
            </a:r>
            <a:r>
              <a:rPr lang="ru-RU" sz="1800" b="1" dirty="0" smtClean="0">
                <a:latin typeface="Georgia" pitchFamily="18" charset="0"/>
              </a:rPr>
              <a:t>1очко</a:t>
            </a:r>
            <a:r>
              <a:rPr lang="ru-RU" sz="1800" b="1" dirty="0"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Georgia" pitchFamily="18" charset="0"/>
              </a:rPr>
              <a:t>За мяч, заброшенный с игры, из 2-х очковой зоны засчитывается </a:t>
            </a:r>
            <a:r>
              <a:rPr lang="ru-RU" sz="1800" b="1" dirty="0" smtClean="0">
                <a:latin typeface="Georgia" pitchFamily="18" charset="0"/>
              </a:rPr>
              <a:t>2очка</a:t>
            </a:r>
            <a:r>
              <a:rPr lang="ru-RU" sz="1800" b="1" dirty="0"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Georgia" pitchFamily="18" charset="0"/>
              </a:rPr>
              <a:t>За мяч, заброшенный из 3-х очковой зоны, засчитывается </a:t>
            </a:r>
            <a:r>
              <a:rPr lang="ru-RU" sz="1800" b="1" dirty="0" smtClean="0">
                <a:latin typeface="Georgia" pitchFamily="18" charset="0"/>
              </a:rPr>
              <a:t>3очка</a:t>
            </a:r>
            <a:r>
              <a:rPr lang="ru-RU" sz="1800" b="1" dirty="0">
                <a:latin typeface="Georgia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latin typeface="Georgia" pitchFamily="18" charset="0"/>
              </a:rPr>
              <a:t>Если Игрок случайно забрасывает мяч с площадки в свою корзину, очки записываются Капитану соперников.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3326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Algerian" pitchFamily="82" charset="0"/>
              </a:rPr>
              <a:t>Ведение мяча</a:t>
            </a:r>
            <a:r>
              <a:rPr lang="ru-RU" dirty="0">
                <a:solidFill>
                  <a:schemeClr val="tx1"/>
                </a:solidFill>
              </a:rPr>
              <a:t>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5435600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000" dirty="0"/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Ведение начинается, когда Игрок, получивший контроль над живым мячом на площадке, бросает, отбивает его в пол или катит его по полу и касается мяча опять, прежде, чем его коснется другой Игрок. </a:t>
            </a:r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Ведение заканчивается в тот момент, когда Игрок касается мяча одновременно двумя руками или допускает задержку мяча в одной или обеих руках. </a:t>
            </a:r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При ведении мяч может быть подброшен в воздух при условии, что мяч коснется пола раньше, чем Игрок снова коснется мяча своей рукой. </a:t>
            </a:r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Число шагов, которые Игрок может сделать, когда мяч не находится в контакте с его рукой, не ограничено. </a:t>
            </a:r>
          </a:p>
          <a:p>
            <a:pPr>
              <a:lnSpc>
                <a:spcPct val="80000"/>
              </a:lnSpc>
            </a:pPr>
            <a:r>
              <a:rPr lang="ru-RU" sz="1400" b="1" dirty="0">
                <a:latin typeface="Georgia" pitchFamily="18" charset="0"/>
              </a:rPr>
              <a:t>Следующие действия не являются ведением: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Последовательные броски в корзину противника.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Случайная потеря мяча в начале или в конце ведения.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Попытки установить контроль над мячом путем выбивания его из области расположения других Игроков.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Выбивание мяча из-под контроля другого Игрока.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Препятствование передаче и перехват мяча.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1400" b="1" dirty="0">
                <a:latin typeface="Georgia" pitchFamily="18" charset="0"/>
              </a:rPr>
              <a:t>Перебрасывание мяча из руки (рук) в руку (руки) и задержка его прежде, чем он коснется пола, при условии, что Игрок не совершает нарушения в передвижении с мячом.</a:t>
            </a:r>
          </a:p>
          <a:p>
            <a:pPr>
              <a:lnSpc>
                <a:spcPct val="80000"/>
              </a:lnSpc>
            </a:pPr>
            <a:endParaRPr lang="ru-RU" sz="14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6388" name="Picture 4" descr="Basketball_ga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7825" y="1196975"/>
            <a:ext cx="3686175" cy="504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chemeClr val="bg1"/>
                </a:solidFill>
                <a:latin typeface="Algerian" pitchFamily="82" charset="0"/>
              </a:rPr>
              <a:t>Тренировка броска </a:t>
            </a:r>
            <a:br>
              <a:rPr lang="ru-RU" sz="4000" b="1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52798"/>
            <a:ext cx="8964613" cy="590520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2000" dirty="0"/>
              <a:t>1. </a:t>
            </a:r>
            <a:r>
              <a:rPr lang="ru-RU" sz="2000" b="1" dirty="0">
                <a:latin typeface="Georgia" pitchFamily="18" charset="0"/>
              </a:rPr>
              <a:t>Броски из-под щита. Игроки выстраиваются в две колонны. В каждой колонне по два - три мяча. После ведения головной игрок забрасывает мяч и передает его в свою колонну. Затем переходит в хвост другой колонны 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2. Броски из-под кольца с препятствием. Игрок отдает мяч тренеру, разбегается к кольцу, получает ответную передачу, делает два шага, перепрыгивая через стул, и бросает по кольцу. Задача: при броске выпрыгнуть максимально вверх, не задеть стул и быть готовым к борьбе на щите. Упражнение воспитывает у игроков стремление завершать бросок из-под кольца в высшей точке прыжка, оставаться в игре после броска и участвовать в борьбе за отскок на чужом щите 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3. То же, что и упр. 2, но тренер передает игроку мяч для завершения атаки в одном прыжке.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131840" y="476672"/>
            <a:ext cx="551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latin typeface="Algerian" pitchFamily="82" charset="0"/>
              </a:rPr>
              <a:t>Техника выполнения броска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Basketb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3471683" cy="396073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47864" y="620713"/>
            <a:ext cx="5616749" cy="583247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000" dirty="0"/>
              <a:t>4. </a:t>
            </a:r>
            <a:r>
              <a:rPr lang="ru-RU" sz="2000" b="1" dirty="0">
                <a:latin typeface="Georgia" pitchFamily="18" charset="0"/>
              </a:rPr>
              <a:t>Броски со средней дистанции без сопротивления. Игрок ведет мяч от центра поля к линии штрафного броска, выполняет бросок в прыжке, идет на подбор, в случае промаха добивает мяч в кольцо, вновь подбирает его и с ведением возвращается к линии штрафного броска. Повторить 10-15 раз подряд в быстром темпе.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5. То же, что и упр. 4, но ведение начинается от лицевой линии к линии штрафного броска и бросок выполняется с поворотом на 180*.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6. То же, что и упр. 4, но бросок выполняется с расстояния 5-6-8 м, с разных точек.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latin typeface="Georgia" pitchFamily="18" charset="0"/>
              </a:rPr>
              <a:t>7. То же, что и упр. 6, но после выполнения передачи от стены.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Algerian" pitchFamily="82" charset="0"/>
              </a:rPr>
              <a:t>Пробежка </a:t>
            </a:r>
            <a:br>
              <a:rPr lang="ru-RU" sz="4000" b="1" dirty="0">
                <a:solidFill>
                  <a:schemeClr val="tx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5536" y="332656"/>
            <a:ext cx="46085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b="1" dirty="0">
                <a:latin typeface="Georgia" pitchFamily="18" charset="0"/>
              </a:rPr>
              <a:t>Пробежка - запрещенное перемещение одной или обеих ног в любом направлении, во время контроля живого мяча на площадке. </a:t>
            </a:r>
          </a:p>
        </p:txBody>
      </p:sp>
      <p:pic>
        <p:nvPicPr>
          <p:cNvPr id="12295" name="Picture 7" descr="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04664"/>
            <a:ext cx="2230437" cy="3313112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536" y="2708920"/>
            <a:ext cx="8229600" cy="1143000"/>
          </a:xfrm>
          <a:prstGeom prst="rect">
            <a:avLst/>
          </a:prstGeom>
        </p:spPr>
        <p:txBody>
          <a:bodyPr vert="horz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  <a:t>Три секунды </a:t>
            </a:r>
            <a:br>
              <a:rPr kumimoji="0" lang="ru-RU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j-ea"/>
                <a:cs typeface="+mj-cs"/>
              </a:rPr>
            </a:b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5536" y="3501008"/>
            <a:ext cx="7200800" cy="2997200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Игрок не должен оставаться более трех (3) секунд подряд в ограниченной зоне соперника, когда его команда контролирует живой мяч на площадке и игровые часы включены. </a:t>
            </a:r>
          </a:p>
          <a:p>
            <a:pPr marL="365760" marR="0" lvl="0" indent="-256032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Для того, чтобы Игрок рассматривался находящимся вне ограниченной зоны, он должен расположить обе ноги на полу вне этой зоны.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</TotalTime>
  <Words>902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Слайд 1</vt:lpstr>
      <vt:lpstr>Слайд 2</vt:lpstr>
      <vt:lpstr>Игровое время, ничейный счет и дополнительные периоды   </vt:lpstr>
      <vt:lpstr>Как играют мячом  </vt:lpstr>
      <vt:lpstr>Правило  </vt:lpstr>
      <vt:lpstr>Ведение мяча  </vt:lpstr>
      <vt:lpstr>Тренировка броска  </vt:lpstr>
      <vt:lpstr>Слайд 8</vt:lpstr>
      <vt:lpstr>Пробежка  </vt:lpstr>
      <vt:lpstr>Фол</vt:lpstr>
      <vt:lpstr>Штрафные броски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Moriko Midzuiro</dc:creator>
  <cp:lastModifiedBy>User</cp:lastModifiedBy>
  <cp:revision>3</cp:revision>
  <dcterms:created xsi:type="dcterms:W3CDTF">2016-10-14T13:05:13Z</dcterms:created>
  <dcterms:modified xsi:type="dcterms:W3CDTF">2016-10-14T13:22:12Z</dcterms:modified>
</cp:coreProperties>
</file>