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57" r:id="rId4"/>
    <p:sldId id="258" r:id="rId5"/>
    <p:sldId id="259" r:id="rId6"/>
    <p:sldId id="260" r:id="rId7"/>
    <p:sldId id="261" r:id="rId8"/>
    <p:sldId id="264" r:id="rId9"/>
    <p:sldId id="262" r:id="rId10"/>
    <p:sldId id="26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6" autoAdjust="0"/>
    <p:restoredTop sz="94660"/>
  </p:normalViewPr>
  <p:slideViewPr>
    <p:cSldViewPr snapToGrid="0">
      <p:cViewPr varScale="1">
        <p:scale>
          <a:sx n="73" d="100"/>
          <a:sy n="73" d="100"/>
        </p:scale>
        <p:origin x="58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6/5/2018</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6/5/2018</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6/5/2018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6/5/2018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6/5/2018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6/5/2018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6/5/2018</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6/5/2018</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B397BF-61FC-4B9E-A0AC-4D85BAFCAC2D}"/>
              </a:ext>
            </a:extLst>
          </p:cNvPr>
          <p:cNvSpPr>
            <a:spLocks noGrp="1"/>
          </p:cNvSpPr>
          <p:nvPr>
            <p:ph type="ctrTitle"/>
          </p:nvPr>
        </p:nvSpPr>
        <p:spPr>
          <a:xfrm>
            <a:off x="1699685" y="1695688"/>
            <a:ext cx="8792114" cy="2098226"/>
          </a:xfrm>
        </p:spPr>
        <p:txBody>
          <a:bodyPr/>
          <a:lstStyle/>
          <a:p>
            <a:r>
              <a:rPr lang="ru-RU" sz="6000" dirty="0"/>
              <a:t>Преступления против жизни и здоровья</a:t>
            </a:r>
          </a:p>
        </p:txBody>
      </p:sp>
      <p:sp>
        <p:nvSpPr>
          <p:cNvPr id="3" name="Подзаголовок 2">
            <a:extLst>
              <a:ext uri="{FF2B5EF4-FFF2-40B4-BE49-F238E27FC236}">
                <a16:creationId xmlns:a16="http://schemas.microsoft.com/office/drawing/2014/main" id="{56BB9F49-1159-4908-AC8D-200D8350E198}"/>
              </a:ext>
            </a:extLst>
          </p:cNvPr>
          <p:cNvSpPr>
            <a:spLocks noGrp="1"/>
          </p:cNvSpPr>
          <p:nvPr>
            <p:ph type="subTitle" idx="1"/>
          </p:nvPr>
        </p:nvSpPr>
        <p:spPr>
          <a:xfrm>
            <a:off x="2405269" y="3969531"/>
            <a:ext cx="7381461" cy="1437356"/>
          </a:xfrm>
        </p:spPr>
        <p:txBody>
          <a:bodyPr>
            <a:normAutofit fontScale="92500" lnSpcReduction="10000"/>
          </a:bodyPr>
          <a:lstStyle/>
          <a:p>
            <a:r>
              <a:rPr lang="ru-RU" b="1" dirty="0"/>
              <a:t>Преступления</a:t>
            </a:r>
            <a:r>
              <a:rPr lang="ru-RU" dirty="0"/>
              <a:t> </a:t>
            </a:r>
            <a:r>
              <a:rPr lang="ru-RU" b="1" dirty="0"/>
              <a:t>против</a:t>
            </a:r>
            <a:r>
              <a:rPr lang="ru-RU" dirty="0"/>
              <a:t> </a:t>
            </a:r>
            <a:r>
              <a:rPr lang="ru-RU" b="1" dirty="0"/>
              <a:t>жизни</a:t>
            </a:r>
            <a:r>
              <a:rPr lang="ru-RU" dirty="0"/>
              <a:t> — </a:t>
            </a:r>
            <a:r>
              <a:rPr lang="ru-RU" b="1" dirty="0"/>
              <a:t>преступления</a:t>
            </a:r>
            <a:r>
              <a:rPr lang="ru-RU" dirty="0"/>
              <a:t>, главным объектом которых является основное благо человека — </a:t>
            </a:r>
            <a:r>
              <a:rPr lang="ru-RU" b="1" dirty="0"/>
              <a:t>жизнь</a:t>
            </a:r>
            <a:r>
              <a:rPr lang="ru-RU" dirty="0"/>
              <a:t>. В случае </a:t>
            </a:r>
            <a:r>
              <a:rPr lang="ru-RU" dirty="0" err="1"/>
              <a:t>оконченности</a:t>
            </a:r>
            <a:r>
              <a:rPr lang="ru-RU" dirty="0"/>
              <a:t> такого </a:t>
            </a:r>
            <a:r>
              <a:rPr lang="ru-RU" b="1" dirty="0"/>
              <a:t>преступления</a:t>
            </a:r>
            <a:r>
              <a:rPr lang="ru-RU" dirty="0"/>
              <a:t> его результатом является причинение смерти.</a:t>
            </a:r>
          </a:p>
        </p:txBody>
      </p:sp>
      <p:sp>
        <p:nvSpPr>
          <p:cNvPr id="4" name="Прямоугольник 3">
            <a:extLst>
              <a:ext uri="{FF2B5EF4-FFF2-40B4-BE49-F238E27FC236}">
                <a16:creationId xmlns:a16="http://schemas.microsoft.com/office/drawing/2014/main" id="{0B1C02C5-3DAE-445E-8BB1-5C989A22D626}"/>
              </a:ext>
            </a:extLst>
          </p:cNvPr>
          <p:cNvSpPr/>
          <p:nvPr/>
        </p:nvSpPr>
        <p:spPr>
          <a:xfrm>
            <a:off x="4112760" y="684550"/>
            <a:ext cx="4032129" cy="369332"/>
          </a:xfrm>
          <a:prstGeom prst="rect">
            <a:avLst/>
          </a:prstGeom>
        </p:spPr>
        <p:txBody>
          <a:bodyPr wrap="none">
            <a:spAutoFit/>
          </a:bodyPr>
          <a:lstStyle/>
          <a:p>
            <a:r>
              <a:rPr lang="ru-RU" b="1" dirty="0" smtClean="0"/>
              <a:t>Академии </a:t>
            </a:r>
            <a:r>
              <a:rPr lang="ru-RU" b="1" dirty="0"/>
              <a:t>Индустрии Красоты «</a:t>
            </a:r>
            <a:r>
              <a:rPr lang="ru-RU" b="1" dirty="0" smtClean="0"/>
              <a:t>ЛОКОН</a:t>
            </a:r>
            <a:endParaRPr lang="ru-RU" b="1" dirty="0"/>
          </a:p>
        </p:txBody>
      </p:sp>
      <p:pic>
        <p:nvPicPr>
          <p:cNvPr id="7" name="Рисунок 6" descr="Изображение выглядит как игрушка, внутренний, пол&#10;&#10;Описание создано с высокой степенью достоверности">
            <a:extLst>
              <a:ext uri="{FF2B5EF4-FFF2-40B4-BE49-F238E27FC236}">
                <a16:creationId xmlns:a16="http://schemas.microsoft.com/office/drawing/2014/main" id="{576BB0DF-EA68-4CBB-8FE5-FAC0DB07499F}"/>
              </a:ext>
            </a:extLst>
          </p:cNvPr>
          <p:cNvPicPr>
            <a:picLocks noChangeAspect="1"/>
          </p:cNvPicPr>
          <p:nvPr/>
        </p:nvPicPr>
        <p:blipFill>
          <a:blip r:embed="rId2"/>
          <a:stretch>
            <a:fillRect/>
          </a:stretch>
        </p:blipFill>
        <p:spPr>
          <a:xfrm>
            <a:off x="1371247" y="4294078"/>
            <a:ext cx="1259064" cy="2225618"/>
          </a:xfrm>
          <a:prstGeom prst="ellipse">
            <a:avLst/>
          </a:prstGeom>
          <a:ln>
            <a:noFill/>
          </a:ln>
          <a:effectLst>
            <a:softEdge rad="112500"/>
          </a:effectLst>
        </p:spPr>
      </p:pic>
    </p:spTree>
    <p:extLst>
      <p:ext uri="{BB962C8B-B14F-4D97-AF65-F5344CB8AC3E}">
        <p14:creationId xmlns:p14="http://schemas.microsoft.com/office/powerpoint/2010/main" val="803337543"/>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Рисунок 4" descr="Изображение выглядит как внутренний, человек&#10;&#10;Описание создано с высокой степенью достоверности">
            <a:extLst>
              <a:ext uri="{FF2B5EF4-FFF2-40B4-BE49-F238E27FC236}">
                <a16:creationId xmlns:a16="http://schemas.microsoft.com/office/drawing/2014/main" id="{43556E4A-6D6A-4C40-83C9-7B5BA58F1D57}"/>
              </a:ext>
            </a:extLst>
          </p:cNvPr>
          <p:cNvPicPr>
            <a:picLocks noChangeAspect="1"/>
          </p:cNvPicPr>
          <p:nvPr/>
        </p:nvPicPr>
        <p:blipFill rotWithShape="1">
          <a:blip r:embed="rId2"/>
          <a:srcRect t="1660" r="1" b="4173"/>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2078F889-8780-48D5-8B9E-DF8B130637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4CABA2-22A0-44B2-BD92-28FF73FCEA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id="{6059B343-741B-4F71-990C-DE4F48D13BD9}"/>
              </a:ext>
            </a:extLst>
          </p:cNvPr>
          <p:cNvSpPr>
            <a:spLocks noGrp="1"/>
          </p:cNvSpPr>
          <p:nvPr>
            <p:ph type="title"/>
          </p:nvPr>
        </p:nvSpPr>
        <p:spPr>
          <a:xfrm>
            <a:off x="1293725" y="333022"/>
            <a:ext cx="9601200" cy="1485900"/>
          </a:xfrm>
        </p:spPr>
        <p:txBody>
          <a:bodyPr>
            <a:normAutofit fontScale="90000"/>
          </a:bodyPr>
          <a:lstStyle/>
          <a:p>
            <a:r>
              <a:rPr lang="ru-RU" sz="3100" dirty="0">
                <a:solidFill>
                  <a:schemeClr val="bg2"/>
                </a:solidFill>
              </a:rPr>
              <a:t>Факультативные признаки субъективной стороны составов преступлений против жизни, имеющие значение для квалификации: </a:t>
            </a:r>
            <a:r>
              <a:rPr lang="ru-RU" sz="2400" dirty="0">
                <a:solidFill>
                  <a:schemeClr val="bg2"/>
                </a:solidFill>
              </a:rPr>
              <a:t/>
            </a:r>
            <a:br>
              <a:rPr lang="ru-RU" sz="2400" dirty="0">
                <a:solidFill>
                  <a:schemeClr val="bg2"/>
                </a:solidFill>
              </a:rPr>
            </a:br>
            <a:endParaRPr lang="ru-RU" sz="2400" dirty="0">
              <a:solidFill>
                <a:schemeClr val="bg2"/>
              </a:solidFill>
            </a:endParaRPr>
          </a:p>
        </p:txBody>
      </p:sp>
      <p:sp>
        <p:nvSpPr>
          <p:cNvPr id="3" name="Объект 2">
            <a:extLst>
              <a:ext uri="{FF2B5EF4-FFF2-40B4-BE49-F238E27FC236}">
                <a16:creationId xmlns:a16="http://schemas.microsoft.com/office/drawing/2014/main" id="{CF0CB780-6AB8-4337-82C9-FBF56909F3EE}"/>
              </a:ext>
            </a:extLst>
          </p:cNvPr>
          <p:cNvSpPr>
            <a:spLocks noGrp="1"/>
          </p:cNvSpPr>
          <p:nvPr>
            <p:ph idx="1"/>
          </p:nvPr>
        </p:nvSpPr>
        <p:spPr>
          <a:xfrm>
            <a:off x="1219200" y="1648178"/>
            <a:ext cx="10408356" cy="4876800"/>
          </a:xfrm>
        </p:spPr>
        <p:txBody>
          <a:bodyPr>
            <a:normAutofit/>
          </a:bodyPr>
          <a:lstStyle/>
          <a:p>
            <a:pPr marL="457200" indent="-457200">
              <a:buFont typeface="+mj-lt"/>
              <a:buAutoNum type="arabicPeriod"/>
            </a:pPr>
            <a:r>
              <a:rPr lang="ru-RU" sz="1800" dirty="0">
                <a:solidFill>
                  <a:schemeClr val="bg2"/>
                </a:solidFill>
              </a:rPr>
              <a:t>мотивы: </a:t>
            </a:r>
          </a:p>
          <a:p>
            <a:pPr lvl="1"/>
            <a:r>
              <a:rPr lang="ru-RU" sz="1800" dirty="0">
                <a:solidFill>
                  <a:schemeClr val="bg2"/>
                </a:solidFill>
              </a:rPr>
              <a:t>убийство из корыстных побуждений или по найму, а равно сопряжённое с разбоем, вымогательством или бандитизмом (пункт "з" части 2 статьи 105 УК РФ)</a:t>
            </a:r>
          </a:p>
          <a:p>
            <a:pPr lvl="1"/>
            <a:r>
              <a:rPr lang="ru-RU" sz="1800" dirty="0">
                <a:solidFill>
                  <a:schemeClr val="bg2"/>
                </a:solidFill>
              </a:rPr>
              <a:t>убийство из хулиганских побуждений (пункт "и" части 2 статьи 105 УК РФ);</a:t>
            </a:r>
          </a:p>
          <a:p>
            <a:pPr lvl="1"/>
            <a:r>
              <a:rPr lang="ru-RU" sz="1800" dirty="0">
                <a:solidFill>
                  <a:schemeClr val="bg2"/>
                </a:solidFill>
              </a:rPr>
              <a:t>убийство по мотиву национальной, расовой, религиозной ненависти или вражды либо кровной мести (пункт "л" части 2 статьи 105 УК РФ);</a:t>
            </a:r>
          </a:p>
          <a:p>
            <a:pPr marL="457200" indent="-457200">
              <a:buFont typeface="+mj-lt"/>
              <a:buAutoNum type="arabicPeriod"/>
            </a:pPr>
            <a:r>
              <a:rPr lang="ru-RU" sz="1800" dirty="0">
                <a:solidFill>
                  <a:schemeClr val="bg2"/>
                </a:solidFill>
              </a:rPr>
              <a:t>цели: </a:t>
            </a:r>
          </a:p>
          <a:p>
            <a:pPr lvl="1"/>
            <a:r>
              <a:rPr lang="ru-RU" sz="1800" dirty="0">
                <a:solidFill>
                  <a:schemeClr val="bg2"/>
                </a:solidFill>
              </a:rPr>
              <a:t>убийство с целью скрыть другое преступление или облегчить его совершение, а равно сопряжённое с изнасилованием или насильственными действиями сексуального характера (пункт "к" части 2 статьи 105 УК РФ);</a:t>
            </a:r>
          </a:p>
          <a:p>
            <a:pPr lvl="1"/>
            <a:r>
              <a:rPr lang="ru-RU" sz="1800" dirty="0">
                <a:solidFill>
                  <a:schemeClr val="bg2"/>
                </a:solidFill>
              </a:rPr>
              <a:t>убийство в целях использования органов или тканей потерпевшего (пункт "м" части 2 статьи 105 УК РФ);</a:t>
            </a:r>
          </a:p>
          <a:p>
            <a:pPr marL="457200" indent="-457200">
              <a:buFont typeface="+mj-lt"/>
              <a:buAutoNum type="arabicPeriod"/>
            </a:pPr>
            <a:r>
              <a:rPr lang="ru-RU" sz="1800" dirty="0">
                <a:solidFill>
                  <a:schemeClr val="bg2"/>
                </a:solidFill>
              </a:rPr>
              <a:t>убийство матерью новорождённого ребёнка в состоянии психического расстройства, не исключающего вменяемости (статья 106 УК РФ).</a:t>
            </a:r>
          </a:p>
          <a:p>
            <a:endParaRPr lang="ru-RU" sz="1800" dirty="0">
              <a:solidFill>
                <a:schemeClr val="bg2"/>
              </a:solidFill>
            </a:endParaRPr>
          </a:p>
        </p:txBody>
      </p:sp>
    </p:spTree>
    <p:extLst>
      <p:ext uri="{BB962C8B-B14F-4D97-AF65-F5344CB8AC3E}">
        <p14:creationId xmlns:p14="http://schemas.microsoft.com/office/powerpoint/2010/main" val="104889168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Изображение выглядит как здание, человек, земля, внешний&#10;&#10;Описание создано с высокой степенью достоверности">
            <a:extLst>
              <a:ext uri="{FF2B5EF4-FFF2-40B4-BE49-F238E27FC236}">
                <a16:creationId xmlns:a16="http://schemas.microsoft.com/office/drawing/2014/main" id="{38819655-15F4-4533-9364-6EF43E85A68D}"/>
              </a:ext>
            </a:extLst>
          </p:cNvPr>
          <p:cNvPicPr>
            <a:picLocks noChangeAspect="1"/>
          </p:cNvPicPr>
          <p:nvPr/>
        </p:nvPicPr>
        <p:blipFill>
          <a:blip r:embed="rId2"/>
          <a:stretch>
            <a:fillRect/>
          </a:stretch>
        </p:blipFill>
        <p:spPr>
          <a:xfrm>
            <a:off x="5244629" y="3122789"/>
            <a:ext cx="4350926" cy="3158772"/>
          </a:xfrm>
          <a:prstGeom prst="rect">
            <a:avLst/>
          </a:prstGeom>
        </p:spPr>
      </p:pic>
      <p:sp>
        <p:nvSpPr>
          <p:cNvPr id="2" name="Заголовок 1">
            <a:extLst>
              <a:ext uri="{FF2B5EF4-FFF2-40B4-BE49-F238E27FC236}">
                <a16:creationId xmlns:a16="http://schemas.microsoft.com/office/drawing/2014/main" id="{62D0B373-58D5-4D7F-ADB6-279EEF6C3C9A}"/>
              </a:ext>
            </a:extLst>
          </p:cNvPr>
          <p:cNvSpPr>
            <a:spLocks noGrp="1"/>
          </p:cNvSpPr>
          <p:nvPr>
            <p:ph type="title"/>
          </p:nvPr>
        </p:nvSpPr>
        <p:spPr>
          <a:xfrm>
            <a:off x="931333" y="150989"/>
            <a:ext cx="9601200" cy="1485900"/>
          </a:xfrm>
        </p:spPr>
        <p:txBody>
          <a:bodyPr/>
          <a:lstStyle/>
          <a:p>
            <a:r>
              <a:rPr lang="ru-RU" b="1" dirty="0"/>
              <a:t>Источники:</a:t>
            </a:r>
            <a:br>
              <a:rPr lang="ru-RU" b="1" dirty="0"/>
            </a:br>
            <a:endParaRPr lang="ru-RU" dirty="0"/>
          </a:p>
        </p:txBody>
      </p:sp>
      <p:sp>
        <p:nvSpPr>
          <p:cNvPr id="3" name="Объект 2">
            <a:extLst>
              <a:ext uri="{FF2B5EF4-FFF2-40B4-BE49-F238E27FC236}">
                <a16:creationId xmlns:a16="http://schemas.microsoft.com/office/drawing/2014/main" id="{FBB46509-09B4-4740-8EBD-F67B5856D7D8}"/>
              </a:ext>
            </a:extLst>
          </p:cNvPr>
          <p:cNvSpPr>
            <a:spLocks noGrp="1"/>
          </p:cNvSpPr>
          <p:nvPr>
            <p:ph idx="1"/>
          </p:nvPr>
        </p:nvSpPr>
        <p:spPr>
          <a:xfrm>
            <a:off x="931333" y="882650"/>
            <a:ext cx="7727244" cy="4116211"/>
          </a:xfrm>
        </p:spPr>
        <p:txBody>
          <a:bodyPr/>
          <a:lstStyle/>
          <a:p>
            <a:pPr marL="0" indent="0">
              <a:buNone/>
            </a:pPr>
            <a:endParaRPr lang="ru-RU" b="1" dirty="0"/>
          </a:p>
          <a:p>
            <a:r>
              <a:rPr lang="ru-RU" dirty="0"/>
              <a:t>Кудрявцев В.Н., Наумов А.В. Уголовное право России. Особенная часть: Учебник. - М.: </a:t>
            </a:r>
            <a:r>
              <a:rPr lang="ru-RU" dirty="0" err="1"/>
              <a:t>Юристъ</a:t>
            </a:r>
            <a:r>
              <a:rPr lang="ru-RU" dirty="0"/>
              <a:t>, 2001. - С.492. - ISBN 5-7975-0186-4</a:t>
            </a:r>
          </a:p>
          <a:p>
            <a:r>
              <a:rPr lang="ru-RU" dirty="0"/>
              <a:t>Радченко В.И. Уголовное право. Общая часть: Учебник. - М., 2004. - С.575. - ISBN 5-7205-0561-X</a:t>
            </a:r>
          </a:p>
          <a:p>
            <a:endParaRPr lang="ru-RU" dirty="0"/>
          </a:p>
        </p:txBody>
      </p:sp>
      <p:grpSp>
        <p:nvGrpSpPr>
          <p:cNvPr id="8" name="Группа 7">
            <a:extLst>
              <a:ext uri="{FF2B5EF4-FFF2-40B4-BE49-F238E27FC236}">
                <a16:creationId xmlns:a16="http://schemas.microsoft.com/office/drawing/2014/main" id="{C14DEB2B-776A-48C4-B91A-0710995052B7}"/>
              </a:ext>
            </a:extLst>
          </p:cNvPr>
          <p:cNvGrpSpPr/>
          <p:nvPr/>
        </p:nvGrpSpPr>
        <p:grpSpPr>
          <a:xfrm>
            <a:off x="1290813" y="1636889"/>
            <a:ext cx="10381897" cy="5142419"/>
            <a:chOff x="1832680" y="2183188"/>
            <a:chExt cx="10381897" cy="5142419"/>
          </a:xfrm>
        </p:grpSpPr>
        <p:sp>
          <p:nvSpPr>
            <p:cNvPr id="5" name="Облачко с текстом: овальное 4">
              <a:extLst>
                <a:ext uri="{FF2B5EF4-FFF2-40B4-BE49-F238E27FC236}">
                  <a16:creationId xmlns:a16="http://schemas.microsoft.com/office/drawing/2014/main" id="{915CFE98-28D8-4919-9CB1-858D89A4073E}"/>
                </a:ext>
              </a:extLst>
            </p:cNvPr>
            <p:cNvSpPr/>
            <p:nvPr/>
          </p:nvSpPr>
          <p:spPr>
            <a:xfrm>
              <a:off x="4718755" y="2183188"/>
              <a:ext cx="7495822" cy="4809066"/>
            </a:xfrm>
            <a:prstGeom prst="wedgeEllipseCallout">
              <a:avLst>
                <a:gd name="adj1" fmla="val -62286"/>
                <a:gd name="adj2" fmla="val 119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7200" dirty="0"/>
                <a:t>СПАСИБО за внимание!</a:t>
              </a:r>
              <a:endParaRPr lang="ru-RU" sz="4000" dirty="0"/>
            </a:p>
          </p:txBody>
        </p:sp>
        <p:pic>
          <p:nvPicPr>
            <p:cNvPr id="7" name="Рисунок 6" descr="Изображение выглядит как игрушка, кукла, внутренний&#10;&#10;Описание создано с очень высокой степенью достоверности">
              <a:extLst>
                <a:ext uri="{FF2B5EF4-FFF2-40B4-BE49-F238E27FC236}">
                  <a16:creationId xmlns:a16="http://schemas.microsoft.com/office/drawing/2014/main" id="{B0D36503-D610-4C08-A3C6-1E63456509C2}"/>
                </a:ext>
              </a:extLst>
            </p:cNvPr>
            <p:cNvPicPr>
              <a:picLocks noChangeAspect="1"/>
            </p:cNvPicPr>
            <p:nvPr/>
          </p:nvPicPr>
          <p:blipFill>
            <a:blip r:embed="rId3"/>
            <a:stretch>
              <a:fillRect/>
            </a:stretch>
          </p:blipFill>
          <p:spPr>
            <a:xfrm>
              <a:off x="1832680" y="3610857"/>
              <a:ext cx="2724150" cy="3714750"/>
            </a:xfrm>
            <a:prstGeom prst="rect">
              <a:avLst/>
            </a:prstGeom>
          </p:spPr>
        </p:pic>
      </p:grpSp>
    </p:spTree>
    <p:extLst>
      <p:ext uri="{BB962C8B-B14F-4D97-AF65-F5344CB8AC3E}">
        <p14:creationId xmlns:p14="http://schemas.microsoft.com/office/powerpoint/2010/main" val="20883590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C1B1A5-309B-4554-BF42-70F3BC330F8E}"/>
              </a:ext>
            </a:extLst>
          </p:cNvPr>
          <p:cNvSpPr>
            <a:spLocks noGrp="1"/>
          </p:cNvSpPr>
          <p:nvPr>
            <p:ph type="title"/>
          </p:nvPr>
        </p:nvSpPr>
        <p:spPr>
          <a:xfrm>
            <a:off x="943050" y="272863"/>
            <a:ext cx="9601200" cy="984956"/>
          </a:xfrm>
        </p:spPr>
        <p:txBody>
          <a:bodyPr/>
          <a:lstStyle/>
          <a:p>
            <a:r>
              <a:rPr lang="ru-RU" dirty="0"/>
              <a:t>План презентации:</a:t>
            </a:r>
          </a:p>
        </p:txBody>
      </p:sp>
      <p:sp>
        <p:nvSpPr>
          <p:cNvPr id="3" name="Объект 2">
            <a:extLst>
              <a:ext uri="{FF2B5EF4-FFF2-40B4-BE49-F238E27FC236}">
                <a16:creationId xmlns:a16="http://schemas.microsoft.com/office/drawing/2014/main" id="{FE9F26F8-C181-4E54-A981-B4BA79738E76}"/>
              </a:ext>
            </a:extLst>
          </p:cNvPr>
          <p:cNvSpPr>
            <a:spLocks noGrp="1"/>
          </p:cNvSpPr>
          <p:nvPr>
            <p:ph idx="1"/>
          </p:nvPr>
        </p:nvSpPr>
        <p:spPr>
          <a:xfrm>
            <a:off x="728133" y="1143215"/>
            <a:ext cx="5367867" cy="5297309"/>
          </a:xfrm>
        </p:spPr>
        <p:txBody>
          <a:bodyPr>
            <a:normAutofit/>
          </a:bodyPr>
          <a:lstStyle/>
          <a:p>
            <a:pPr>
              <a:buFont typeface="Wingdings" panose="05000000000000000000" pitchFamily="2" charset="2"/>
              <a:buChar char="§"/>
            </a:pPr>
            <a:r>
              <a:rPr lang="ru-RU" b="1" dirty="0"/>
              <a:t>Преступления против жизни и здоровья в российском праве:</a:t>
            </a:r>
          </a:p>
          <a:p>
            <a:pPr lvl="1"/>
            <a:r>
              <a:rPr lang="ru-RU" b="1" dirty="0"/>
              <a:t>Преступления против жизни в российском праве</a:t>
            </a:r>
            <a:br>
              <a:rPr lang="ru-RU" b="1" dirty="0"/>
            </a:br>
            <a:r>
              <a:rPr lang="ru-RU" b="1" dirty="0"/>
              <a:t>Общая характеристика</a:t>
            </a:r>
          </a:p>
          <a:p>
            <a:pPr lvl="1"/>
            <a:r>
              <a:rPr lang="ru-RU" b="1" dirty="0">
                <a:solidFill>
                  <a:schemeClr val="tx1"/>
                </a:solidFill>
              </a:rPr>
              <a:t>Опасность жизнь или здоровье человека</a:t>
            </a:r>
          </a:p>
          <a:p>
            <a:pPr>
              <a:buFont typeface="Wingdings" panose="05000000000000000000" pitchFamily="2" charset="2"/>
              <a:buChar char="§"/>
            </a:pPr>
            <a:r>
              <a:rPr lang="ru-RU" b="1" dirty="0"/>
              <a:t>Объект: </a:t>
            </a:r>
          </a:p>
          <a:p>
            <a:pPr lvl="1"/>
            <a:r>
              <a:rPr lang="ru-RU" b="1" dirty="0">
                <a:solidFill>
                  <a:schemeClr val="tx1"/>
                </a:solidFill>
              </a:rPr>
              <a:t>Объективная сторона</a:t>
            </a:r>
          </a:p>
          <a:p>
            <a:pPr lvl="1"/>
            <a:r>
              <a:rPr lang="ru-RU" b="1" dirty="0">
                <a:solidFill>
                  <a:schemeClr val="tx1"/>
                </a:solidFill>
              </a:rPr>
              <a:t>Причинение смерти другому человеку</a:t>
            </a:r>
          </a:p>
          <a:p>
            <a:pPr>
              <a:buFont typeface="Wingdings" panose="05000000000000000000" pitchFamily="2" charset="2"/>
              <a:buChar char="§"/>
            </a:pPr>
            <a:r>
              <a:rPr lang="ru-RU" b="1" dirty="0"/>
              <a:t>Субъект:</a:t>
            </a:r>
          </a:p>
          <a:p>
            <a:pPr lvl="1"/>
            <a:r>
              <a:rPr lang="ru-RU" b="1" dirty="0">
                <a:solidFill>
                  <a:schemeClr val="tx1"/>
                </a:solidFill>
              </a:rPr>
              <a:t>Субъективная сторона</a:t>
            </a:r>
          </a:p>
          <a:p>
            <a:pPr lvl="1"/>
            <a:r>
              <a:rPr lang="ru-RU" b="1" dirty="0">
                <a:solidFill>
                  <a:schemeClr val="tx1"/>
                </a:solidFill>
              </a:rPr>
              <a:t>Факультативные признаки субъективной стороны составов преступлений против жизни</a:t>
            </a:r>
          </a:p>
          <a:p>
            <a:endParaRPr lang="ru-RU" b="1" dirty="0">
              <a:solidFill>
                <a:schemeClr val="tx1"/>
              </a:solidFill>
            </a:endParaRPr>
          </a:p>
          <a:p>
            <a:endParaRPr lang="ru-RU" b="1" dirty="0">
              <a:solidFill>
                <a:schemeClr val="tx1"/>
              </a:solidFill>
            </a:endParaRPr>
          </a:p>
        </p:txBody>
      </p:sp>
      <p:pic>
        <p:nvPicPr>
          <p:cNvPr id="5" name="Рисунок 4">
            <a:extLst>
              <a:ext uri="{FF2B5EF4-FFF2-40B4-BE49-F238E27FC236}">
                <a16:creationId xmlns:a16="http://schemas.microsoft.com/office/drawing/2014/main" id="{B2AAE610-C2F4-423C-9EA0-91CCDF0173B2}"/>
              </a:ext>
            </a:extLst>
          </p:cNvPr>
          <p:cNvPicPr>
            <a:picLocks noChangeAspect="1"/>
          </p:cNvPicPr>
          <p:nvPr/>
        </p:nvPicPr>
        <p:blipFill>
          <a:blip r:embed="rId2"/>
          <a:stretch>
            <a:fillRect/>
          </a:stretch>
        </p:blipFill>
        <p:spPr>
          <a:xfrm>
            <a:off x="6317776" y="1976446"/>
            <a:ext cx="5651961" cy="2905108"/>
          </a:xfrm>
          <a:prstGeom prst="rect">
            <a:avLst/>
          </a:prstGeom>
        </p:spPr>
      </p:pic>
    </p:spTree>
    <p:extLst>
      <p:ext uri="{BB962C8B-B14F-4D97-AF65-F5344CB8AC3E}">
        <p14:creationId xmlns:p14="http://schemas.microsoft.com/office/powerpoint/2010/main" val="1157343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EC9E7FA-3295-45ED-8253-D23F9E44E1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Рисунок 4" descr="Изображение выглядит как человек, внутренний, мужчина, режет&#10;&#10;Описание создано с высокой степенью достоверности">
            <a:extLst>
              <a:ext uri="{FF2B5EF4-FFF2-40B4-BE49-F238E27FC236}">
                <a16:creationId xmlns:a16="http://schemas.microsoft.com/office/drawing/2014/main" id="{A877B40A-32F4-41F5-B345-82F9C18DEDE6}"/>
              </a:ext>
            </a:extLst>
          </p:cNvPr>
          <p:cNvPicPr>
            <a:picLocks noChangeAspect="1"/>
          </p:cNvPicPr>
          <p:nvPr/>
        </p:nvPicPr>
        <p:blipFill>
          <a:blip r:embed="rId2"/>
          <a:stretch>
            <a:fillRect/>
          </a:stretch>
        </p:blipFill>
        <p:spPr>
          <a:xfrm>
            <a:off x="1023561" y="963568"/>
            <a:ext cx="6517065" cy="4610823"/>
          </a:xfrm>
          <a:prstGeom prst="rect">
            <a:avLst/>
          </a:prstGeom>
        </p:spPr>
      </p:pic>
      <p:sp>
        <p:nvSpPr>
          <p:cNvPr id="2" name="Заголовок 1">
            <a:extLst>
              <a:ext uri="{FF2B5EF4-FFF2-40B4-BE49-F238E27FC236}">
                <a16:creationId xmlns:a16="http://schemas.microsoft.com/office/drawing/2014/main" id="{03BED7D7-519F-4B19-B87F-F31B105E92D9}"/>
              </a:ext>
            </a:extLst>
          </p:cNvPr>
          <p:cNvSpPr>
            <a:spLocks noGrp="1"/>
          </p:cNvSpPr>
          <p:nvPr>
            <p:ph type="title"/>
          </p:nvPr>
        </p:nvSpPr>
        <p:spPr>
          <a:xfrm>
            <a:off x="7723163" y="239151"/>
            <a:ext cx="3793923" cy="1932549"/>
          </a:xfrm>
        </p:spPr>
        <p:txBody>
          <a:bodyPr>
            <a:normAutofit/>
          </a:bodyPr>
          <a:lstStyle/>
          <a:p>
            <a:r>
              <a:rPr lang="ru-RU" sz="2800" b="1" dirty="0"/>
              <a:t>Преступления против жизни в российском праве</a:t>
            </a:r>
            <a:br>
              <a:rPr lang="ru-RU" sz="2800" b="1" dirty="0"/>
            </a:br>
            <a:r>
              <a:rPr lang="ru-RU" sz="2800" b="1" dirty="0"/>
              <a:t>Общая характеристика</a:t>
            </a:r>
            <a:endParaRPr lang="ru-RU" sz="2800" dirty="0"/>
          </a:p>
        </p:txBody>
      </p:sp>
      <p:sp>
        <p:nvSpPr>
          <p:cNvPr id="3" name="Объект 2">
            <a:extLst>
              <a:ext uri="{FF2B5EF4-FFF2-40B4-BE49-F238E27FC236}">
                <a16:creationId xmlns:a16="http://schemas.microsoft.com/office/drawing/2014/main" id="{C1A04E12-701F-4143-A22E-0E4E7CDB1C3A}"/>
              </a:ext>
            </a:extLst>
          </p:cNvPr>
          <p:cNvSpPr>
            <a:spLocks noGrp="1"/>
          </p:cNvSpPr>
          <p:nvPr>
            <p:ph idx="1"/>
          </p:nvPr>
        </p:nvSpPr>
        <p:spPr>
          <a:xfrm>
            <a:off x="7857492" y="2171700"/>
            <a:ext cx="3984330" cy="4297680"/>
          </a:xfrm>
        </p:spPr>
        <p:txBody>
          <a:bodyPr>
            <a:normAutofit lnSpcReduction="10000"/>
          </a:bodyPr>
          <a:lstStyle/>
          <a:p>
            <a:pPr marL="0" indent="0">
              <a:buNone/>
            </a:pPr>
            <a:r>
              <a:rPr lang="ru-RU" sz="1800" dirty="0"/>
              <a:t>Правовое закрепление нормы о преступлениях против жизни получили в главе 16 Уголовного кодекса Российской Федерации 1996 года (далее по тексту - УК РФ) - "Преступления против жизни и здоровья". Условно все преступления против жизни можно разделить на три группы: </a:t>
            </a:r>
          </a:p>
          <a:p>
            <a:pPr marL="457200" indent="-457200">
              <a:buFont typeface="+mj-lt"/>
              <a:buAutoNum type="arabicParenR"/>
            </a:pPr>
            <a:r>
              <a:rPr lang="ru-RU" sz="1800" dirty="0"/>
              <a:t>убийство (статьи 105-108 УК РФ);</a:t>
            </a:r>
          </a:p>
          <a:p>
            <a:pPr marL="457200" indent="-457200">
              <a:buFont typeface="+mj-lt"/>
              <a:buAutoNum type="arabicParenR"/>
            </a:pPr>
            <a:r>
              <a:rPr lang="ru-RU" sz="1800" dirty="0"/>
              <a:t>причинение смерти по неосторожности (статья 109 УК РФ);</a:t>
            </a:r>
          </a:p>
          <a:p>
            <a:pPr marL="457200" indent="-457200">
              <a:buFont typeface="+mj-lt"/>
              <a:buAutoNum type="arabicParenR"/>
            </a:pPr>
            <a:r>
              <a:rPr lang="ru-RU" sz="1800" dirty="0"/>
              <a:t>доведение до самоубийства (статья 110 УК РФ).</a:t>
            </a:r>
          </a:p>
          <a:p>
            <a:endParaRPr lang="ru-RU" sz="1400" dirty="0"/>
          </a:p>
        </p:txBody>
      </p:sp>
    </p:spTree>
    <p:extLst>
      <p:ext uri="{BB962C8B-B14F-4D97-AF65-F5344CB8AC3E}">
        <p14:creationId xmlns:p14="http://schemas.microsoft.com/office/powerpoint/2010/main" val="11766198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9F89C22-0475-4427-B7C8-0269AD40E3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Рисунок 4" descr="Изображение выглядит как человек, внутренний, стена, одежда&#10;&#10;Описание создано с очень высокой степенью достоверности">
            <a:extLst>
              <a:ext uri="{FF2B5EF4-FFF2-40B4-BE49-F238E27FC236}">
                <a16:creationId xmlns:a16="http://schemas.microsoft.com/office/drawing/2014/main" id="{2C208356-0550-4C48-B98C-D4E02FF435B5}"/>
              </a:ext>
            </a:extLst>
          </p:cNvPr>
          <p:cNvPicPr>
            <a:picLocks noChangeAspect="1"/>
          </p:cNvPicPr>
          <p:nvPr/>
        </p:nvPicPr>
        <p:blipFill>
          <a:blip r:embed="rId2"/>
          <a:stretch>
            <a:fillRect/>
          </a:stretch>
        </p:blipFill>
        <p:spPr>
          <a:xfrm>
            <a:off x="6270324" y="2173357"/>
            <a:ext cx="5460313" cy="3529867"/>
          </a:xfrm>
          <a:prstGeom prst="rect">
            <a:avLst/>
          </a:prstGeom>
        </p:spPr>
      </p:pic>
      <p:sp>
        <p:nvSpPr>
          <p:cNvPr id="2" name="Заголовок 1">
            <a:extLst>
              <a:ext uri="{FF2B5EF4-FFF2-40B4-BE49-F238E27FC236}">
                <a16:creationId xmlns:a16="http://schemas.microsoft.com/office/drawing/2014/main" id="{CE13F6CC-09E3-4123-8CCB-F3EA1A81B4B2}"/>
              </a:ext>
            </a:extLst>
          </p:cNvPr>
          <p:cNvSpPr>
            <a:spLocks noGrp="1"/>
          </p:cNvSpPr>
          <p:nvPr>
            <p:ph type="title"/>
          </p:nvPr>
        </p:nvSpPr>
        <p:spPr>
          <a:xfrm>
            <a:off x="1023562" y="357189"/>
            <a:ext cx="10493524" cy="1485900"/>
          </a:xfrm>
        </p:spPr>
        <p:txBody>
          <a:bodyPr>
            <a:normAutofit/>
          </a:bodyPr>
          <a:lstStyle/>
          <a:p>
            <a:r>
              <a:rPr lang="ru-RU" sz="3700" dirty="0"/>
              <a:t>Отдельно стоит вопрос о преступлениях, которые ставят в опасность жизнь или здоровье человека.</a:t>
            </a:r>
          </a:p>
        </p:txBody>
      </p:sp>
      <p:sp>
        <p:nvSpPr>
          <p:cNvPr id="3" name="Объект 2">
            <a:extLst>
              <a:ext uri="{FF2B5EF4-FFF2-40B4-BE49-F238E27FC236}">
                <a16:creationId xmlns:a16="http://schemas.microsoft.com/office/drawing/2014/main" id="{0C6DDA48-48BF-40CE-831D-3A7F2E5C3048}"/>
              </a:ext>
            </a:extLst>
          </p:cNvPr>
          <p:cNvSpPr>
            <a:spLocks noGrp="1"/>
          </p:cNvSpPr>
          <p:nvPr>
            <p:ph idx="1"/>
          </p:nvPr>
        </p:nvSpPr>
        <p:spPr>
          <a:xfrm>
            <a:off x="1149886" y="1843089"/>
            <a:ext cx="5072437" cy="4814886"/>
          </a:xfrm>
        </p:spPr>
        <p:txBody>
          <a:bodyPr>
            <a:normAutofit/>
          </a:bodyPr>
          <a:lstStyle/>
          <a:p>
            <a:pPr marL="0" indent="0">
              <a:buNone/>
            </a:pPr>
            <a:r>
              <a:rPr lang="ru-RU" sz="1600" dirty="0"/>
              <a:t>Это: </a:t>
            </a:r>
          </a:p>
          <a:p>
            <a:pPr marL="457200" indent="-457200">
              <a:buFont typeface="+mj-lt"/>
              <a:buAutoNum type="arabicPeriod"/>
            </a:pPr>
            <a:r>
              <a:rPr lang="ru-RU" sz="1600" dirty="0"/>
              <a:t>угроза убийством или причинением тяжкого вреда здоровью (статья 119 УК РФ);</a:t>
            </a:r>
          </a:p>
          <a:p>
            <a:pPr marL="457200" indent="-457200">
              <a:buFont typeface="+mj-lt"/>
              <a:buAutoNum type="arabicPeriod"/>
            </a:pPr>
            <a:r>
              <a:rPr lang="ru-RU" sz="1600" dirty="0"/>
              <a:t>принуждение к изъятию органов или тканей человека для трансплантации (статья 120 УК РФ);</a:t>
            </a:r>
          </a:p>
          <a:p>
            <a:pPr marL="457200" indent="-457200">
              <a:buFont typeface="+mj-lt"/>
              <a:buAutoNum type="arabicPeriod"/>
            </a:pPr>
            <a:r>
              <a:rPr lang="ru-RU" sz="1600" dirty="0"/>
              <a:t>незаконное производство аборта (статья 123 УК РФ);</a:t>
            </a:r>
          </a:p>
          <a:p>
            <a:pPr marL="457200" indent="-457200">
              <a:buFont typeface="+mj-lt"/>
              <a:buAutoNum type="arabicPeriod"/>
            </a:pPr>
            <a:r>
              <a:rPr lang="ru-RU" sz="1600" dirty="0"/>
              <a:t>неоказание помощи больному (статья 124 УК РФ);</a:t>
            </a:r>
          </a:p>
          <a:p>
            <a:pPr marL="457200" indent="-457200">
              <a:buFont typeface="+mj-lt"/>
              <a:buAutoNum type="arabicPeriod"/>
            </a:pPr>
            <a:r>
              <a:rPr lang="ru-RU" sz="1600" dirty="0"/>
              <a:t>оставление в опасности (статья 125 УК РФ)</a:t>
            </a:r>
          </a:p>
          <a:p>
            <a:pPr marL="457200" indent="-457200">
              <a:buFont typeface="+mj-lt"/>
              <a:buAutoNum type="arabicPeriod"/>
            </a:pPr>
            <a:r>
              <a:rPr lang="ru-RU" sz="1600" dirty="0"/>
              <a:t>заведомое </a:t>
            </a:r>
            <a:r>
              <a:rPr lang="ru-RU" sz="1600" dirty="0" err="1"/>
              <a:t>поставление</a:t>
            </a:r>
            <a:r>
              <a:rPr lang="ru-RU" sz="1600" dirty="0"/>
              <a:t> другого лица в опасность заражения ВИЧ-инфекцией (часть 1 статьи 122 УК РФ).</a:t>
            </a:r>
          </a:p>
          <a:p>
            <a:pPr marL="0" indent="0">
              <a:buNone/>
            </a:pPr>
            <a:r>
              <a:rPr lang="ru-RU" sz="1600" dirty="0"/>
              <a:t>Эту категорию преступлений в теории уголовного права, чаще всего, выделяют в отдельную группу. </a:t>
            </a:r>
          </a:p>
          <a:p>
            <a:endParaRPr lang="ru-RU" sz="1100" dirty="0"/>
          </a:p>
        </p:txBody>
      </p:sp>
      <p:sp>
        <p:nvSpPr>
          <p:cNvPr id="6" name="Прямоугольник 5">
            <a:extLst>
              <a:ext uri="{FF2B5EF4-FFF2-40B4-BE49-F238E27FC236}">
                <a16:creationId xmlns:a16="http://schemas.microsoft.com/office/drawing/2014/main" id="{2D0F44B8-7830-4E22-9FB6-6457F1800711}"/>
              </a:ext>
            </a:extLst>
          </p:cNvPr>
          <p:cNvSpPr/>
          <p:nvPr/>
        </p:nvSpPr>
        <p:spPr>
          <a:xfrm>
            <a:off x="3242406" y="1714678"/>
            <a:ext cx="6055835" cy="32286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Ранее, в Уложении о наказаниях уголовных и исправительных 1845 года, в Уголовном уложении 1903 года, Уголовном кодексе РСФСР 1922 года аборт (или изгнание плода) рассматривалось как посягательство на жизнь человека. Современное российское законодательство исходит из того, что жизнь человека при производстве аборта ещё фактически не наступила, и, следовательно, аборт не может рассматриваться как состав преступления, посягающего на жизнь человека.</a:t>
            </a:r>
          </a:p>
        </p:txBody>
      </p:sp>
    </p:spTree>
    <p:extLst>
      <p:ext uri="{BB962C8B-B14F-4D97-AF65-F5344CB8AC3E}">
        <p14:creationId xmlns:p14="http://schemas.microsoft.com/office/powerpoint/2010/main" val="320217804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A2D330-B2AF-469E-BD8F-BBB567B63EBB}"/>
              </a:ext>
            </a:extLst>
          </p:cNvPr>
          <p:cNvSpPr>
            <a:spLocks noGrp="1"/>
          </p:cNvSpPr>
          <p:nvPr>
            <p:ph type="title"/>
          </p:nvPr>
        </p:nvSpPr>
        <p:spPr>
          <a:xfrm>
            <a:off x="1295400" y="268111"/>
            <a:ext cx="9601200" cy="1485900"/>
          </a:xfrm>
        </p:spPr>
        <p:txBody>
          <a:bodyPr/>
          <a:lstStyle/>
          <a:p>
            <a:r>
              <a:rPr lang="ru-RU" b="1" dirty="0"/>
              <a:t>Объект</a:t>
            </a:r>
            <a:endParaRPr lang="ru-RU" dirty="0"/>
          </a:p>
        </p:txBody>
      </p:sp>
      <p:sp>
        <p:nvSpPr>
          <p:cNvPr id="3" name="Объект 2">
            <a:extLst>
              <a:ext uri="{FF2B5EF4-FFF2-40B4-BE49-F238E27FC236}">
                <a16:creationId xmlns:a16="http://schemas.microsoft.com/office/drawing/2014/main" id="{C7E2D28A-61BF-4D5D-A2AA-142761E52E0F}"/>
              </a:ext>
            </a:extLst>
          </p:cNvPr>
          <p:cNvSpPr>
            <a:spLocks noGrp="1"/>
          </p:cNvSpPr>
          <p:nvPr>
            <p:ph idx="1"/>
          </p:nvPr>
        </p:nvSpPr>
        <p:spPr>
          <a:xfrm>
            <a:off x="1374422" y="1036462"/>
            <a:ext cx="10704689" cy="1936044"/>
          </a:xfrm>
        </p:spPr>
        <p:txBody>
          <a:bodyPr/>
          <a:lstStyle/>
          <a:p>
            <a:pPr marL="0" indent="0">
              <a:buNone/>
            </a:pPr>
            <a:r>
              <a:rPr lang="ru-RU" dirty="0"/>
              <a:t>Видовым объектом рассматриваемых составов преступлений, является жизнь </a:t>
            </a:r>
            <a:r>
              <a:rPr lang="ru-RU" i="1" dirty="0"/>
              <a:t>другого</a:t>
            </a:r>
            <a:r>
              <a:rPr lang="ru-RU" dirty="0"/>
              <a:t> человека. Но жизнь человека - это не только биологический процесс живого организма, это ещё и общественные отношения, в которых человек выступает в качестве субъекта. Поэтому объектом преступлений против жизни является не только жизнь другого человека, но и общественные отношения, в которых он выступает в качестве субъекта.</a:t>
            </a:r>
          </a:p>
        </p:txBody>
      </p:sp>
      <p:pic>
        <p:nvPicPr>
          <p:cNvPr id="5" name="Рисунок 4" descr="Изображение выглядит как земля, внешний, человек&#10;&#10;Описание создано с очень высокой степенью достоверности">
            <a:extLst>
              <a:ext uri="{FF2B5EF4-FFF2-40B4-BE49-F238E27FC236}">
                <a16:creationId xmlns:a16="http://schemas.microsoft.com/office/drawing/2014/main" id="{2B8FC224-5DEC-4857-AEEF-DAFD5C98318C}"/>
              </a:ext>
            </a:extLst>
          </p:cNvPr>
          <p:cNvPicPr>
            <a:picLocks noChangeAspect="1"/>
          </p:cNvPicPr>
          <p:nvPr/>
        </p:nvPicPr>
        <p:blipFill>
          <a:blip r:embed="rId2"/>
          <a:stretch>
            <a:fillRect/>
          </a:stretch>
        </p:blipFill>
        <p:spPr>
          <a:xfrm>
            <a:off x="1760361" y="2844800"/>
            <a:ext cx="9359193" cy="3727396"/>
          </a:xfrm>
          <a:prstGeom prst="rect">
            <a:avLst/>
          </a:prstGeom>
        </p:spPr>
      </p:pic>
    </p:spTree>
    <p:extLst>
      <p:ext uri="{BB962C8B-B14F-4D97-AF65-F5344CB8AC3E}">
        <p14:creationId xmlns:p14="http://schemas.microsoft.com/office/powerpoint/2010/main" val="70383199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Рисунок 4" descr="Изображение выглядит как человек, внутренний&#10;&#10;Описание создано с очень высокой степенью достоверности">
            <a:extLst>
              <a:ext uri="{FF2B5EF4-FFF2-40B4-BE49-F238E27FC236}">
                <a16:creationId xmlns:a16="http://schemas.microsoft.com/office/drawing/2014/main" id="{FEED31F0-1FF0-4066-9EE1-5AC56440766A}"/>
              </a:ext>
            </a:extLst>
          </p:cNvPr>
          <p:cNvPicPr>
            <a:picLocks noChangeAspect="1"/>
          </p:cNvPicPr>
          <p:nvPr/>
        </p:nvPicPr>
        <p:blipFill rotWithShape="1">
          <a:blip r:embed="rId2"/>
          <a:srcRect l="27"/>
          <a:stretch/>
        </p:blipFill>
        <p:spPr>
          <a:xfrm>
            <a:off x="-1" y="10"/>
            <a:ext cx="12188652" cy="6857990"/>
          </a:xfrm>
          <a:prstGeom prst="rect">
            <a:avLst/>
          </a:prstGeom>
        </p:spPr>
      </p:pic>
      <p:sp>
        <p:nvSpPr>
          <p:cNvPr id="10" name="Rectangle 9">
            <a:extLst>
              <a:ext uri="{FF2B5EF4-FFF2-40B4-BE49-F238E27FC236}">
                <a16:creationId xmlns:a16="http://schemas.microsoft.com/office/drawing/2014/main" id="{2078F889-8780-48D5-8B9E-DF8B130637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8" y="0"/>
            <a:ext cx="12192000" cy="6858000"/>
          </a:xfrm>
          <a:prstGeom prst="rect">
            <a:avLst/>
          </a:prstGeom>
          <a:gradFill flip="none" rotWithShape="1">
            <a:gsLst>
              <a:gs pos="20000">
                <a:schemeClr val="tx2">
                  <a:alpha val="70000"/>
                </a:schemeClr>
              </a:gs>
              <a:gs pos="100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A4CABA2-22A0-44B2-BD92-28FF73FCEA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id="{4DF2E8D4-80E2-49EB-A6DF-CA4F50ECFAD6}"/>
              </a:ext>
            </a:extLst>
          </p:cNvPr>
          <p:cNvSpPr>
            <a:spLocks noGrp="1"/>
          </p:cNvSpPr>
          <p:nvPr>
            <p:ph type="title"/>
          </p:nvPr>
        </p:nvSpPr>
        <p:spPr>
          <a:xfrm>
            <a:off x="1371600" y="247650"/>
            <a:ext cx="9601200" cy="1485900"/>
          </a:xfrm>
        </p:spPr>
        <p:txBody>
          <a:bodyPr>
            <a:normAutofit/>
          </a:bodyPr>
          <a:lstStyle/>
          <a:p>
            <a:r>
              <a:rPr lang="ru-RU" b="1" dirty="0">
                <a:solidFill>
                  <a:schemeClr val="bg2"/>
                </a:solidFill>
              </a:rPr>
              <a:t>Объективная сторона</a:t>
            </a:r>
            <a:endParaRPr lang="ru-RU" dirty="0">
              <a:solidFill>
                <a:schemeClr val="bg2"/>
              </a:solidFill>
            </a:endParaRPr>
          </a:p>
        </p:txBody>
      </p:sp>
      <p:sp>
        <p:nvSpPr>
          <p:cNvPr id="3" name="Объект 2">
            <a:extLst>
              <a:ext uri="{FF2B5EF4-FFF2-40B4-BE49-F238E27FC236}">
                <a16:creationId xmlns:a16="http://schemas.microsoft.com/office/drawing/2014/main" id="{0B145B2C-A15C-4B6B-A295-1215FC5301CB}"/>
              </a:ext>
            </a:extLst>
          </p:cNvPr>
          <p:cNvSpPr>
            <a:spLocks noGrp="1"/>
          </p:cNvSpPr>
          <p:nvPr>
            <p:ph idx="1"/>
          </p:nvPr>
        </p:nvSpPr>
        <p:spPr>
          <a:xfrm>
            <a:off x="1184791" y="1057275"/>
            <a:ext cx="10529114" cy="5414963"/>
          </a:xfrm>
        </p:spPr>
        <p:txBody>
          <a:bodyPr>
            <a:normAutofit fontScale="92500" lnSpcReduction="20000"/>
          </a:bodyPr>
          <a:lstStyle/>
          <a:p>
            <a:pPr marL="0" indent="0">
              <a:buNone/>
            </a:pPr>
            <a:r>
              <a:rPr lang="ru-RU" sz="1600" dirty="0">
                <a:solidFill>
                  <a:schemeClr val="bg2"/>
                </a:solidFill>
              </a:rPr>
              <a:t>Объективная сторона составов преступлений против жизни может выражаться в: </a:t>
            </a:r>
          </a:p>
          <a:p>
            <a:r>
              <a:rPr lang="ru-RU" sz="1600" dirty="0">
                <a:solidFill>
                  <a:schemeClr val="bg2"/>
                </a:solidFill>
              </a:rPr>
              <a:t>причинении смерти другому человеку (часть 1 статьи 105 УК РФ);</a:t>
            </a:r>
          </a:p>
          <a:p>
            <a:r>
              <a:rPr lang="ru-RU" sz="1600" dirty="0">
                <a:solidFill>
                  <a:schemeClr val="bg2"/>
                </a:solidFill>
              </a:rPr>
              <a:t>причинение смерти другому человеку, совершённое с особой жестокостью (пункт "д" части 2 статьи 105 УК РФ);</a:t>
            </a:r>
          </a:p>
          <a:p>
            <a:r>
              <a:rPr lang="ru-RU" sz="1600" dirty="0">
                <a:solidFill>
                  <a:schemeClr val="bg2"/>
                </a:solidFill>
              </a:rPr>
              <a:t>причинение смерти другому человеку, совершённое </a:t>
            </a:r>
            <a:r>
              <a:rPr lang="ru-RU" sz="1600" dirty="0" err="1">
                <a:solidFill>
                  <a:schemeClr val="bg2"/>
                </a:solidFill>
              </a:rPr>
              <a:t>общеопасным</a:t>
            </a:r>
            <a:r>
              <a:rPr lang="ru-RU" sz="1600" dirty="0">
                <a:solidFill>
                  <a:schemeClr val="bg2"/>
                </a:solidFill>
              </a:rPr>
              <a:t> способом (пункт "е" части 2 статьи 105 УК РФ);</a:t>
            </a:r>
          </a:p>
          <a:p>
            <a:r>
              <a:rPr lang="ru-RU" sz="1600" dirty="0">
                <a:solidFill>
                  <a:schemeClr val="bg2"/>
                </a:solidFill>
              </a:rPr>
              <a:t>причинение смерти другому человеку, совершённое группой лиц, группой лиц по предварительному сговору или организованной группой (пункт "ж" части 2 статьи 105 УК РФ);</a:t>
            </a:r>
          </a:p>
          <a:p>
            <a:r>
              <a:rPr lang="ru-RU" sz="1600" dirty="0">
                <a:solidFill>
                  <a:schemeClr val="bg2"/>
                </a:solidFill>
              </a:rPr>
              <a:t>причинение смерти матерью новорождённому ребёнку во время или сразу же после родов (статья 106 УК РФ), или причинение смерти матерью новорождённому ребёнку в условиях психотравмирующей ситуации (также статья 106 УК РФ);</a:t>
            </a:r>
          </a:p>
          <a:p>
            <a:r>
              <a:rPr lang="ru-RU" sz="1600" dirty="0">
                <a:solidFill>
                  <a:schemeClr val="bg2"/>
                </a:solidFill>
              </a:rPr>
              <a:t>причинение смерти другому человеку в состоянии внезапно возникшего сильного душевного волнения (аффекта), вызванного насилием, издевательством или тяжким оскорблением со стороны потерпевшего либо иными противоправными или аморальными деяниями потерпевшего, а равно длительной психотравмирующей ситуацией, возникшей в связи с систематическим противоправным или аморальным поведением потерпевшего (часть 1 статьи 107 УК РФ);</a:t>
            </a:r>
          </a:p>
          <a:p>
            <a:r>
              <a:rPr lang="ru-RU" sz="1600" dirty="0">
                <a:solidFill>
                  <a:schemeClr val="bg2"/>
                </a:solidFill>
              </a:rPr>
              <a:t>причинение смерти другому человеку, совершённое при превышении пределов необходимой обороны (часть 1 статьи 108 УК РФ);</a:t>
            </a:r>
          </a:p>
          <a:p>
            <a:r>
              <a:rPr lang="ru-RU" sz="1600" dirty="0">
                <a:solidFill>
                  <a:schemeClr val="bg2"/>
                </a:solidFill>
              </a:rPr>
              <a:t>причинение смерти другому человеку, совершённое при превышении мер, необходимых для задержания лица, совершившего преступление (часть 2 статьи 108 УК РФ);</a:t>
            </a:r>
          </a:p>
          <a:p>
            <a:r>
              <a:rPr lang="ru-RU" sz="1600" dirty="0">
                <a:solidFill>
                  <a:schemeClr val="bg2"/>
                </a:solidFill>
              </a:rPr>
              <a:t>причинение смерти другому человеку вследствие ненадлежащего исполнения лицом своих профессиональных обязанностей (часть 2 статьи 109 УК РФ);</a:t>
            </a:r>
          </a:p>
          <a:p>
            <a:r>
              <a:rPr lang="ru-RU" sz="1600" dirty="0">
                <a:solidFill>
                  <a:schemeClr val="bg2"/>
                </a:solidFill>
              </a:rPr>
              <a:t>доведение лица до самоубийства или до покушения на самоубийство путём угроз, жестокого обращения или систематического унижения человеческого достоинства потерпевшего (статья 110 УК РФ).</a:t>
            </a:r>
          </a:p>
          <a:p>
            <a:endParaRPr lang="ru-RU" sz="800" dirty="0">
              <a:solidFill>
                <a:schemeClr val="bg2"/>
              </a:solidFill>
            </a:endParaRPr>
          </a:p>
        </p:txBody>
      </p:sp>
    </p:spTree>
    <p:extLst>
      <p:ext uri="{BB962C8B-B14F-4D97-AF65-F5344CB8AC3E}">
        <p14:creationId xmlns:p14="http://schemas.microsoft.com/office/powerpoint/2010/main" val="1419348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61D8973-EAA9-459A-AF59-BBB4233D6C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BEA8A33-C0D0-416D-8359-724B8828C7C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3661"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5" name="Рисунок 4" descr="Изображение выглядит как человек, внутренний, стена&#10;&#10;Описание создано с очень высокой степенью достоверности">
            <a:extLst>
              <a:ext uri="{FF2B5EF4-FFF2-40B4-BE49-F238E27FC236}">
                <a16:creationId xmlns:a16="http://schemas.microsoft.com/office/drawing/2014/main" id="{E0B17663-4254-42C6-BAD8-A2067F5DCAD6}"/>
              </a:ext>
            </a:extLst>
          </p:cNvPr>
          <p:cNvPicPr>
            <a:picLocks noChangeAspect="1"/>
          </p:cNvPicPr>
          <p:nvPr/>
        </p:nvPicPr>
        <p:blipFill rotWithShape="1">
          <a:blip r:embed="rId2"/>
          <a:srcRect l="27778" r="30985" b="-1"/>
          <a:stretch/>
        </p:blipFill>
        <p:spPr>
          <a:xfrm>
            <a:off x="7612260" y="10"/>
            <a:ext cx="4579739" cy="6857990"/>
          </a:xfrm>
          <a:prstGeom prst="rect">
            <a:avLst/>
          </a:prstGeom>
        </p:spPr>
      </p:pic>
      <p:sp>
        <p:nvSpPr>
          <p:cNvPr id="2" name="Заголовок 1">
            <a:extLst>
              <a:ext uri="{FF2B5EF4-FFF2-40B4-BE49-F238E27FC236}">
                <a16:creationId xmlns:a16="http://schemas.microsoft.com/office/drawing/2014/main" id="{90F840D3-446B-46C1-9152-1ABF4245A279}"/>
              </a:ext>
            </a:extLst>
          </p:cNvPr>
          <p:cNvSpPr>
            <a:spLocks noGrp="1"/>
          </p:cNvSpPr>
          <p:nvPr>
            <p:ph type="title"/>
          </p:nvPr>
        </p:nvSpPr>
        <p:spPr>
          <a:xfrm>
            <a:off x="795093" y="314326"/>
            <a:ext cx="5793475" cy="1485900"/>
          </a:xfrm>
        </p:spPr>
        <p:txBody>
          <a:bodyPr>
            <a:normAutofit/>
          </a:bodyPr>
          <a:lstStyle/>
          <a:p>
            <a:r>
              <a:rPr lang="ru-RU" sz="3400" dirty="0"/>
              <a:t>Причинение смерти другому человеку заключается в: </a:t>
            </a:r>
            <a:br>
              <a:rPr lang="ru-RU" sz="3400" dirty="0"/>
            </a:br>
            <a:endParaRPr lang="ru-RU" sz="3400" dirty="0"/>
          </a:p>
        </p:txBody>
      </p:sp>
      <p:sp>
        <p:nvSpPr>
          <p:cNvPr id="3" name="Объект 2">
            <a:extLst>
              <a:ext uri="{FF2B5EF4-FFF2-40B4-BE49-F238E27FC236}">
                <a16:creationId xmlns:a16="http://schemas.microsoft.com/office/drawing/2014/main" id="{2FDC3D1E-6221-4D4D-BC0C-C6E3EAF68610}"/>
              </a:ext>
            </a:extLst>
          </p:cNvPr>
          <p:cNvSpPr>
            <a:spLocks noGrp="1"/>
          </p:cNvSpPr>
          <p:nvPr>
            <p:ph idx="1"/>
          </p:nvPr>
        </p:nvSpPr>
        <p:spPr>
          <a:xfrm>
            <a:off x="585315" y="1428749"/>
            <a:ext cx="6400800" cy="4829175"/>
          </a:xfrm>
        </p:spPr>
        <p:txBody>
          <a:bodyPr>
            <a:normAutofit lnSpcReduction="10000"/>
          </a:bodyPr>
          <a:lstStyle/>
          <a:p>
            <a:pPr marL="0" indent="0">
              <a:buNone/>
            </a:pPr>
            <a:endParaRPr lang="ru-RU" sz="1400" dirty="0"/>
          </a:p>
          <a:p>
            <a:pPr marL="457200" indent="-457200">
              <a:buFont typeface="+mj-lt"/>
              <a:buAutoNum type="arabicPeriod"/>
            </a:pPr>
            <a:r>
              <a:rPr lang="ru-RU" sz="1800" dirty="0"/>
              <a:t>действии (бездействии (например, оставление ребёнка одного в комнате без пищи на длительное время, что вызывает его смерть)), направленном на лишение жизни другого человека;</a:t>
            </a:r>
          </a:p>
          <a:p>
            <a:pPr marL="457200" indent="-457200">
              <a:buFont typeface="+mj-lt"/>
              <a:buAutoNum type="arabicPeriod"/>
            </a:pPr>
            <a:r>
              <a:rPr lang="ru-RU" sz="1800" dirty="0"/>
              <a:t>биологической смерти потерпевшего;</a:t>
            </a:r>
          </a:p>
          <a:p>
            <a:pPr marL="457200" indent="-457200">
              <a:buFont typeface="+mj-lt"/>
              <a:buAutoNum type="arabicPeriod"/>
            </a:pPr>
            <a:r>
              <a:rPr lang="ru-RU" sz="1800" dirty="0"/>
              <a:t>причинной связи между деянием виновного и наступившей смертью потерпевшего.</a:t>
            </a:r>
          </a:p>
          <a:p>
            <a:pPr marL="0" indent="0">
              <a:buNone/>
            </a:pPr>
            <a:r>
              <a:rPr lang="ru-RU" sz="1800" dirty="0"/>
              <a:t>Доведение лица до самоубийства или до покушения на самоубийство может быть осуществлено путём как действия, так и бездействия. Все составы преступлений против жизни человека, за исключением статьи 110 УК РФ (доведение до самоубийства), материальные. Преступление считается оконченным, если есть последствия в виде смерти человека. Состав статьи 110 формально-материальный: преступление считается оконченным как при наличии последствий в виде самоубийства другого лица, так и без такого последствия - при покушении на самоубийство. </a:t>
            </a:r>
          </a:p>
          <a:p>
            <a:endParaRPr lang="ru-RU" sz="1300" dirty="0"/>
          </a:p>
        </p:txBody>
      </p:sp>
    </p:spTree>
    <p:extLst>
      <p:ext uri="{BB962C8B-B14F-4D97-AF65-F5344CB8AC3E}">
        <p14:creationId xmlns:p14="http://schemas.microsoft.com/office/powerpoint/2010/main" val="38971559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D043292-708B-4F69-AE72-8FB56C6E8E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Рисунок 6" descr="Изображение выглядит как человек, внутренний, держит, примат&#10;&#10;Описание создано с высокой степенью достоверности">
            <a:extLst>
              <a:ext uri="{FF2B5EF4-FFF2-40B4-BE49-F238E27FC236}">
                <a16:creationId xmlns:a16="http://schemas.microsoft.com/office/drawing/2014/main" id="{1AECF8DB-187B-467B-9E0B-82497B716F7B}"/>
              </a:ext>
            </a:extLst>
          </p:cNvPr>
          <p:cNvPicPr>
            <a:picLocks noChangeAspect="1"/>
          </p:cNvPicPr>
          <p:nvPr/>
        </p:nvPicPr>
        <p:blipFill rotWithShape="1">
          <a:blip r:embed="rId2"/>
          <a:srcRect l="9306" r="5560" b="3"/>
          <a:stretch/>
        </p:blipFill>
        <p:spPr>
          <a:xfrm>
            <a:off x="20" y="3429198"/>
            <a:ext cx="4373525" cy="3428990"/>
          </a:xfrm>
          <a:prstGeom prst="rect">
            <a:avLst/>
          </a:prstGeom>
        </p:spPr>
      </p:pic>
      <p:pic>
        <p:nvPicPr>
          <p:cNvPr id="5" name="Рисунок 4" descr="Изображение выглядит как человек, внутренний, режет&#10;&#10;Описание создано с очень высокой степенью достоверности">
            <a:extLst>
              <a:ext uri="{FF2B5EF4-FFF2-40B4-BE49-F238E27FC236}">
                <a16:creationId xmlns:a16="http://schemas.microsoft.com/office/drawing/2014/main" id="{DCE8F028-12AB-41D0-8A51-4AD212DD08C2}"/>
              </a:ext>
            </a:extLst>
          </p:cNvPr>
          <p:cNvPicPr>
            <a:picLocks noChangeAspect="1"/>
          </p:cNvPicPr>
          <p:nvPr/>
        </p:nvPicPr>
        <p:blipFill rotWithShape="1">
          <a:blip r:embed="rId3"/>
          <a:srcRect l="12623" r="15633"/>
          <a:stretch/>
        </p:blipFill>
        <p:spPr>
          <a:xfrm>
            <a:off x="20" y="0"/>
            <a:ext cx="4373525" cy="3429000"/>
          </a:xfrm>
          <a:prstGeom prst="rect">
            <a:avLst/>
          </a:prstGeom>
        </p:spPr>
      </p:pic>
      <p:sp>
        <p:nvSpPr>
          <p:cNvPr id="14" name="Rectangle 13">
            <a:extLst>
              <a:ext uri="{FF2B5EF4-FFF2-40B4-BE49-F238E27FC236}">
                <a16:creationId xmlns:a16="http://schemas.microsoft.com/office/drawing/2014/main" id="{72C017B3-7B7A-4C5A-A3E9-09EC1428BCA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id="{4B2B5B88-6F7C-4D78-ACDC-B9CB3EBA27C0}"/>
              </a:ext>
            </a:extLst>
          </p:cNvPr>
          <p:cNvSpPr>
            <a:spLocks noGrp="1"/>
          </p:cNvSpPr>
          <p:nvPr>
            <p:ph type="title"/>
          </p:nvPr>
        </p:nvSpPr>
        <p:spPr>
          <a:xfrm>
            <a:off x="5100824" y="571500"/>
            <a:ext cx="6176776" cy="1485900"/>
          </a:xfrm>
        </p:spPr>
        <p:txBody>
          <a:bodyPr>
            <a:normAutofit/>
          </a:bodyPr>
          <a:lstStyle/>
          <a:p>
            <a:r>
              <a:rPr lang="ru-RU" sz="4800" b="1" dirty="0"/>
              <a:t>Субъект</a:t>
            </a:r>
            <a:endParaRPr lang="ru-RU" sz="4800" dirty="0"/>
          </a:p>
        </p:txBody>
      </p:sp>
      <p:sp>
        <p:nvSpPr>
          <p:cNvPr id="3" name="Объект 2">
            <a:extLst>
              <a:ext uri="{FF2B5EF4-FFF2-40B4-BE49-F238E27FC236}">
                <a16:creationId xmlns:a16="http://schemas.microsoft.com/office/drawing/2014/main" id="{40CE9CF3-A2ED-4F25-94D5-AFDA691D0237}"/>
              </a:ext>
            </a:extLst>
          </p:cNvPr>
          <p:cNvSpPr>
            <a:spLocks noGrp="1"/>
          </p:cNvSpPr>
          <p:nvPr>
            <p:ph idx="1"/>
          </p:nvPr>
        </p:nvSpPr>
        <p:spPr>
          <a:xfrm>
            <a:off x="5100824" y="1628775"/>
            <a:ext cx="6443476" cy="4657725"/>
          </a:xfrm>
        </p:spPr>
        <p:txBody>
          <a:bodyPr>
            <a:normAutofit lnSpcReduction="10000"/>
          </a:bodyPr>
          <a:lstStyle/>
          <a:p>
            <a:pPr marL="0" indent="0">
              <a:buNone/>
            </a:pPr>
            <a:r>
              <a:rPr lang="ru-RU" sz="2400" dirty="0"/>
              <a:t>Субъектами составов преступлений против жизни являются: </a:t>
            </a:r>
          </a:p>
          <a:p>
            <a:pPr marL="457200" indent="-457200">
              <a:buFont typeface="+mj-lt"/>
              <a:buAutoNum type="arabicPeriod"/>
            </a:pPr>
            <a:r>
              <a:rPr lang="ru-RU" sz="2400" dirty="0"/>
              <a:t>лица, достигшие возраста 14 лет (статья 105 УК РФ);</a:t>
            </a:r>
          </a:p>
          <a:p>
            <a:pPr marL="457200" indent="-457200">
              <a:buFont typeface="+mj-lt"/>
              <a:buAutoNum type="arabicPeriod"/>
            </a:pPr>
            <a:r>
              <a:rPr lang="ru-RU" sz="2400" dirty="0"/>
              <a:t>лица, достигшие возраста 16 лет (статьи 107, 108, части 1 и 3 статьи 109, статья 110 УК РФ);</a:t>
            </a:r>
          </a:p>
          <a:p>
            <a:pPr marL="457200" indent="-457200">
              <a:buFont typeface="+mj-lt"/>
              <a:buAutoNum type="arabicPeriod"/>
            </a:pPr>
            <a:r>
              <a:rPr lang="ru-RU" sz="2400" dirty="0"/>
              <a:t>специальные субъекты: </a:t>
            </a:r>
          </a:p>
          <a:p>
            <a:pPr lvl="1"/>
            <a:r>
              <a:rPr lang="ru-RU" sz="2400" dirty="0"/>
              <a:t>мать новорождённого (статья 106 УК РФ);</a:t>
            </a:r>
          </a:p>
          <a:p>
            <a:pPr lvl="1"/>
            <a:r>
              <a:rPr lang="ru-RU" sz="2400" dirty="0"/>
              <a:t>профессионально обязанное лицо (часть 2 статьи 109 УК РФ).</a:t>
            </a:r>
          </a:p>
          <a:p>
            <a:endParaRPr lang="ru-RU" sz="1900" dirty="0"/>
          </a:p>
        </p:txBody>
      </p:sp>
    </p:spTree>
    <p:extLst>
      <p:ext uri="{BB962C8B-B14F-4D97-AF65-F5344CB8AC3E}">
        <p14:creationId xmlns:p14="http://schemas.microsoft.com/office/powerpoint/2010/main" val="510381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96282C0-351C-48EE-A89D-D662C5DB250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descr="Изображение выглядит как человек, стена, внутренний, одежда&#10;&#10;Описание создано с очень высокой степенью достоверности">
            <a:extLst>
              <a:ext uri="{FF2B5EF4-FFF2-40B4-BE49-F238E27FC236}">
                <a16:creationId xmlns:a16="http://schemas.microsoft.com/office/drawing/2014/main" id="{CFD47176-9DE1-4E2B-94F3-98109A975D2C}"/>
              </a:ext>
            </a:extLst>
          </p:cNvPr>
          <p:cNvPicPr>
            <a:picLocks noChangeAspect="1"/>
          </p:cNvPicPr>
          <p:nvPr/>
        </p:nvPicPr>
        <p:blipFill rotWithShape="1">
          <a:blip r:embed="rId2"/>
          <a:srcRect l="38104" r="27300" b="1"/>
          <a:stretch/>
        </p:blipFill>
        <p:spPr>
          <a:xfrm>
            <a:off x="-1" y="10"/>
            <a:ext cx="4373546" cy="6857990"/>
          </a:xfrm>
          <a:prstGeom prst="rect">
            <a:avLst/>
          </a:prstGeom>
        </p:spPr>
      </p:pic>
      <p:sp>
        <p:nvSpPr>
          <p:cNvPr id="12" name="Rectangle 11">
            <a:extLst>
              <a:ext uri="{FF2B5EF4-FFF2-40B4-BE49-F238E27FC236}">
                <a16:creationId xmlns:a16="http://schemas.microsoft.com/office/drawing/2014/main" id="{1B35EC73-2F87-44A7-B231-910536590D1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a:extLst>
              <a:ext uri="{FF2B5EF4-FFF2-40B4-BE49-F238E27FC236}">
                <a16:creationId xmlns:a16="http://schemas.microsoft.com/office/drawing/2014/main" id="{E3EA804A-2AA4-46E2-BC28-4DD8D2E003E7}"/>
              </a:ext>
            </a:extLst>
          </p:cNvPr>
          <p:cNvSpPr>
            <a:spLocks noGrp="1"/>
          </p:cNvSpPr>
          <p:nvPr>
            <p:ph type="title"/>
          </p:nvPr>
        </p:nvSpPr>
        <p:spPr>
          <a:xfrm>
            <a:off x="5080084" y="214313"/>
            <a:ext cx="6176776" cy="1485900"/>
          </a:xfrm>
        </p:spPr>
        <p:txBody>
          <a:bodyPr>
            <a:normAutofit/>
          </a:bodyPr>
          <a:lstStyle/>
          <a:p>
            <a:r>
              <a:rPr lang="ru-RU" b="1" dirty="0"/>
              <a:t>Субъективная сторона</a:t>
            </a:r>
            <a:endParaRPr lang="ru-RU" dirty="0"/>
          </a:p>
        </p:txBody>
      </p:sp>
      <p:sp>
        <p:nvSpPr>
          <p:cNvPr id="3" name="Объект 2">
            <a:extLst>
              <a:ext uri="{FF2B5EF4-FFF2-40B4-BE49-F238E27FC236}">
                <a16:creationId xmlns:a16="http://schemas.microsoft.com/office/drawing/2014/main" id="{B34D21CD-9399-4DE9-8017-B544A16C920C}"/>
              </a:ext>
            </a:extLst>
          </p:cNvPr>
          <p:cNvSpPr>
            <a:spLocks noGrp="1"/>
          </p:cNvSpPr>
          <p:nvPr>
            <p:ph idx="1"/>
          </p:nvPr>
        </p:nvSpPr>
        <p:spPr>
          <a:xfrm>
            <a:off x="5080084" y="1142999"/>
            <a:ext cx="6357751" cy="5500688"/>
          </a:xfrm>
        </p:spPr>
        <p:txBody>
          <a:bodyPr>
            <a:normAutofit/>
          </a:bodyPr>
          <a:lstStyle/>
          <a:p>
            <a:pPr marL="0" indent="0">
              <a:buNone/>
            </a:pPr>
            <a:r>
              <a:rPr lang="ru-RU" sz="1800" dirty="0"/>
              <a:t>Субъективная сторона составов преступлений против жизни может характеризоваться как умыслом (прямым или косвенным) (статьи 105-108), так и неосторожностью (легкомыслием или небрежностью) (статья 109). В отношении субъективной стороны состава статьи 110 единого мнения нет и вызвано это неоднозначным толкованием части 2 статьи 24 УК РФ. Можно лишь выделить несколько точек зрения по данному вопросу: </a:t>
            </a:r>
          </a:p>
          <a:p>
            <a:pPr marL="457200" indent="-457200">
              <a:buFont typeface="+mj-lt"/>
              <a:buAutoNum type="arabicPeriod"/>
            </a:pPr>
            <a:r>
              <a:rPr lang="ru-RU" sz="1800" dirty="0"/>
              <a:t>данное преступление может быть совершено только умышленно (Борзенков Г.Н., </a:t>
            </a:r>
            <a:r>
              <a:rPr lang="ru-RU" sz="1800" dirty="0" err="1"/>
              <a:t>д.ю.н</a:t>
            </a:r>
            <a:r>
              <a:rPr lang="ru-RU" sz="1800" dirty="0"/>
              <a:t>., профессор);</a:t>
            </a:r>
          </a:p>
          <a:p>
            <a:pPr marL="457200" indent="-457200">
              <a:buFont typeface="+mj-lt"/>
              <a:buAutoNum type="arabicPeriod"/>
            </a:pPr>
            <a:r>
              <a:rPr lang="ru-RU" sz="1800" dirty="0"/>
              <a:t>данное преступление может быть совершено как умышленно, так и по неосторожности (</a:t>
            </a:r>
            <a:r>
              <a:rPr lang="ru-RU" sz="1800" dirty="0" err="1"/>
              <a:t>Побегайло</a:t>
            </a:r>
            <a:r>
              <a:rPr lang="ru-RU" sz="1800" dirty="0"/>
              <a:t> Э.Ф., </a:t>
            </a:r>
            <a:r>
              <a:rPr lang="ru-RU" sz="1800" dirty="0" err="1"/>
              <a:t>д.ю.н</a:t>
            </a:r>
            <a:r>
              <a:rPr lang="ru-RU" sz="1800" dirty="0"/>
              <a:t>., профессор);</a:t>
            </a:r>
          </a:p>
          <a:p>
            <a:pPr marL="457200" indent="-457200">
              <a:buFont typeface="+mj-lt"/>
              <a:buAutoNum type="arabicPeriod"/>
            </a:pPr>
            <a:r>
              <a:rPr lang="ru-RU" sz="1800" dirty="0"/>
              <a:t>данное преступление может быть совершено только с косвенным умыслом, так как при прямом умысле доведение до самоубийства является лишь способом убийства (Бородин С.В., </a:t>
            </a:r>
            <a:r>
              <a:rPr lang="ru-RU" sz="1800" dirty="0" err="1"/>
              <a:t>д.ю.н</a:t>
            </a:r>
            <a:r>
              <a:rPr lang="ru-RU" sz="1800" dirty="0"/>
              <a:t>., профессор).</a:t>
            </a:r>
          </a:p>
          <a:p>
            <a:endParaRPr lang="ru-RU" sz="1400" dirty="0"/>
          </a:p>
        </p:txBody>
      </p:sp>
    </p:spTree>
    <p:extLst>
      <p:ext uri="{BB962C8B-B14F-4D97-AF65-F5344CB8AC3E}">
        <p14:creationId xmlns:p14="http://schemas.microsoft.com/office/powerpoint/2010/main" val="1072335173"/>
      </p:ext>
    </p:extLst>
  </p:cSld>
  <p:clrMapOvr>
    <a:overrideClrMapping bg1="dk1" tx1="lt1" bg2="dk2" tx2="lt2" accent1="accent1" accent2="accent2" accent3="accent3" accent4="accent4" accent5="accent5" accent6="accent6" hlink="hlink" folHlink="folHlink"/>
  </p:clrMapOvr>
  <p:transition spd="slow">
    <p:comb/>
  </p:transition>
</p:sld>
</file>

<file path=ppt/theme/theme1.xml><?xml version="1.0" encoding="utf-8"?>
<a:theme xmlns:a="http://schemas.openxmlformats.org/drawingml/2006/main" name="Обрезка">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TM10001105[[fn=Урожай]]</Template>
  <TotalTime>83</TotalTime>
  <Words>1186</Words>
  <Application>Microsoft Office PowerPoint</Application>
  <PresentationFormat>Широкоэкранный</PresentationFormat>
  <Paragraphs>74</Paragraphs>
  <Slides>11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11</vt:i4>
      </vt:variant>
    </vt:vector>
  </HeadingPairs>
  <TitlesOfParts>
    <vt:vector size="14" baseType="lpstr">
      <vt:lpstr>Franklin Gothic Book</vt:lpstr>
      <vt:lpstr>Wingdings</vt:lpstr>
      <vt:lpstr>Обрезка</vt:lpstr>
      <vt:lpstr>Преступления против жизни и здоровья</vt:lpstr>
      <vt:lpstr>План презентации:</vt:lpstr>
      <vt:lpstr>Преступления против жизни в российском праве Общая характеристика</vt:lpstr>
      <vt:lpstr>Отдельно стоит вопрос о преступлениях, которые ставят в опасность жизнь или здоровье человека.</vt:lpstr>
      <vt:lpstr>Объект</vt:lpstr>
      <vt:lpstr>Объективная сторона</vt:lpstr>
      <vt:lpstr>Причинение смерти другому человеку заключается в:  </vt:lpstr>
      <vt:lpstr>Субъект</vt:lpstr>
      <vt:lpstr>Субъективная сторона</vt:lpstr>
      <vt:lpstr>Факультативные признаки субъективной стороны составов преступлений против жизни, имеющие значение для квалификации:  </vt:lpstr>
      <vt:lpstr>Источники: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Преступления против жизни и здоровья</dc:title>
  <dc:creator>Елизавета Пожилых</dc:creator>
  <cp:lastModifiedBy>User</cp:lastModifiedBy>
  <cp:revision>10</cp:revision>
  <dcterms:created xsi:type="dcterms:W3CDTF">2018-05-31T18:00:03Z</dcterms:created>
  <dcterms:modified xsi:type="dcterms:W3CDTF">2018-06-05T11:29:00Z</dcterms:modified>
</cp:coreProperties>
</file>