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58" r:id="rId3"/>
    <p:sldId id="260" r:id="rId4"/>
    <p:sldId id="263" r:id="rId5"/>
    <p:sldId id="264" r:id="rId6"/>
    <p:sldId id="265" r:id="rId7"/>
    <p:sldId id="259" r:id="rId8"/>
    <p:sldId id="257"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0302"/>
    <a:srgbClr val="F7351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007" autoAdjust="0"/>
  </p:normalViewPr>
  <p:slideViewPr>
    <p:cSldViewPr snapToGrid="0">
      <p:cViewPr varScale="1">
        <p:scale>
          <a:sx n="59" d="100"/>
          <a:sy n="59" d="100"/>
        </p:scale>
        <p:origin x="-990" y="-7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A07D4D-07A9-4D2F-9C30-E088548FE8E2}" type="datetimeFigureOut">
              <a:rPr lang="ru-RU" smtClean="0"/>
              <a:pPr/>
              <a:t>19.04.2018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06648-B8C3-49E0-8525-979C4C77DB63}" type="slidenum">
              <a:rPr lang="ru-RU" smtClean="0"/>
              <a:pPr/>
              <a:t>‹#›</a:t>
            </a:fld>
            <a:endParaRPr lang="ru-RU"/>
          </a:p>
        </p:txBody>
      </p:sp>
    </p:spTree>
    <p:extLst>
      <p:ext uri="{BB962C8B-B14F-4D97-AF65-F5344CB8AC3E}">
        <p14:creationId xmlns:p14="http://schemas.microsoft.com/office/powerpoint/2010/main" xmlns="" val="373068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Художественная литература как средство воспитательного воздействия применяется с того времени, как дети начинают слушать ее в исполнении взрослых. Поэтому в детском саду, где детям систематически читают, рассказывают, художественная литература приобретает уже большее значение. Далеко не всегда поступки ребенка, внешне соответствующие моральным нормам, являются таковыми, поскольку основываются не на сознании этих норм, не на убежденности в их справедливости, а на подчинении взрослому, на боязни наказания и т. д. Нравственный смысл некоторых правил остается детям непонятным. Обращая внимание на роль чувств в нравственном воспитании</a:t>
            </a:r>
            <a:r>
              <a:rPr lang="ru-RU" sz="1400" b="1" kern="1200" dirty="0" smtClean="0">
                <a:solidFill>
                  <a:schemeClr val="tx1"/>
                </a:solidFill>
                <a:effectLst/>
                <a:latin typeface="Times New Roman" panose="02020603050405020304" pitchFamily="18" charset="0"/>
                <a:ea typeface="+mn-ea"/>
                <a:cs typeface="Times New Roman" panose="02020603050405020304" pitchFamily="18" charset="0"/>
              </a:rPr>
              <a:t>, А. В. Запорожец</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также подчеркивал, что дети дошкольного возраста нередко не следуют правилам морали не потому, что не знают их, а потому, что не вникают в эмоциональное состояние сверстника, находящегося в ситуации дискомфорта, или не испытывают соответствующих эмоций (стыда, раскаяния, недовольства собой и пр.) при совершении неблаговидного поступка. И лишь некоторые дети, поняв эмоциональное состояние другого, находят правильное решение. </a:t>
            </a:r>
          </a:p>
        </p:txBody>
      </p:sp>
      <p:sp>
        <p:nvSpPr>
          <p:cNvPr id="4" name="Номер слайда 3"/>
          <p:cNvSpPr>
            <a:spLocks noGrp="1"/>
          </p:cNvSpPr>
          <p:nvPr>
            <p:ph type="sldNum" sz="quarter" idx="10"/>
          </p:nvPr>
        </p:nvSpPr>
        <p:spPr/>
        <p:txBody>
          <a:bodyPr/>
          <a:lstStyle/>
          <a:p>
            <a:fld id="{BEB06648-B8C3-49E0-8525-979C4C77DB63}" type="slidenum">
              <a:rPr lang="ru-RU" smtClean="0"/>
              <a:pPr/>
              <a:t>3</a:t>
            </a:fld>
            <a:endParaRPr lang="ru-RU"/>
          </a:p>
        </p:txBody>
      </p:sp>
    </p:spTree>
    <p:extLst>
      <p:ext uri="{BB962C8B-B14F-4D97-AF65-F5344CB8AC3E}">
        <p14:creationId xmlns:p14="http://schemas.microsoft.com/office/powerpoint/2010/main" xmlns="" val="2891613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Само название первого этапа педагогической деятельности говорит за себя - организационный период. Следовательно, и трудности были организационными. Новая колония для правонарушителей представляла из себя поляну в лесу в 40 гектаров, «в одном из ее углов поставлено пять геометрически правильных кирпичных коробок, составляющих все вместе правильный четырехугольников». Материальные следы старой колонии были незначительными: соседи перевезли и перенесли мастерские, кладовые, мебель. Был вывезен даже фруктовый сад - выкопан и где-то насажен новый. Были аккуратно вынуты окна, двери сняты с петель, печи разобраны по кирпичику. В связи с этим была поставлена задача- концентрация материальных ценностей.</a:t>
            </a:r>
            <a:endParaRPr lang="ru-RU" dirty="0"/>
          </a:p>
        </p:txBody>
      </p:sp>
      <p:sp>
        <p:nvSpPr>
          <p:cNvPr id="4" name="Номер слайда 3"/>
          <p:cNvSpPr>
            <a:spLocks noGrp="1"/>
          </p:cNvSpPr>
          <p:nvPr>
            <p:ph type="sldNum" sz="quarter" idx="10"/>
          </p:nvPr>
        </p:nvSpPr>
        <p:spPr/>
        <p:txBody>
          <a:bodyPr/>
          <a:lstStyle/>
          <a:p>
            <a:fld id="{BEB06648-B8C3-49E0-8525-979C4C77DB63}" type="slidenum">
              <a:rPr lang="ru-RU" smtClean="0"/>
              <a:pPr/>
              <a:t>5</a:t>
            </a:fld>
            <a:endParaRPr lang="ru-RU"/>
          </a:p>
        </p:txBody>
      </p:sp>
    </p:spTree>
    <p:extLst>
      <p:ext uri="{BB962C8B-B14F-4D97-AF65-F5344CB8AC3E}">
        <p14:creationId xmlns:p14="http://schemas.microsoft.com/office/powerpoint/2010/main" xmlns="" val="2846664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Таким образом,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художественная литература играет важную роль в духовно-нравственном воспитании дошкольников. Именно она помогает воспитать в растущем человеке определенные взгляды на жизнь и общество, принципы, симпатии, способность и стремление к дружбе, верности, честности, расширяет духовно-нравственный и интеллектуальный кругозор ребенка. В зависимости от того, какой литературе отдается предпочтение, что выделяется как главное в характере любимых героев, и складываются кирпичики основ духовной нравственности и нравственно осознанного поведения, ведущие к выработке манер и способов отношения к людям, представлений о добре и зле. Художественные произведения дают возможность представить нормы морали в разных формах, что помогает дошкольникам глубже осознать их смысл и научиться применять в конкретных ситуациях реальной жизни.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BEB06648-B8C3-49E0-8525-979C4C77DB63}" type="slidenum">
              <a:rPr lang="ru-RU" smtClean="0"/>
              <a:pPr/>
              <a:t>7</a:t>
            </a:fld>
            <a:endParaRPr lang="ru-RU"/>
          </a:p>
        </p:txBody>
      </p:sp>
    </p:spTree>
    <p:extLst>
      <p:ext uri="{BB962C8B-B14F-4D97-AF65-F5344CB8AC3E}">
        <p14:creationId xmlns:p14="http://schemas.microsoft.com/office/powerpoint/2010/main" xmlns="" val="2348082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3205369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35485338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319767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342026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650940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3371630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2431598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322714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2100749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934997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58F461D-55C8-42AE-8149-59B835F681C0}" type="datetimeFigureOut">
              <a:rPr lang="ru-RU" smtClean="0"/>
              <a:pPr/>
              <a:t>19.04.2018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3441199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8F461D-55C8-42AE-8149-59B835F681C0}" type="datetimeFigureOut">
              <a:rPr lang="ru-RU" smtClean="0"/>
              <a:pPr/>
              <a:t>19.04.2018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BE2AA7-55E9-4A95-AA73-5C9C03791DE7}" type="slidenum">
              <a:rPr lang="ru-RU" smtClean="0"/>
              <a:pPr/>
              <a:t>‹#›</a:t>
            </a:fld>
            <a:endParaRPr lang="ru-RU"/>
          </a:p>
        </p:txBody>
      </p:sp>
    </p:spTree>
    <p:extLst>
      <p:ext uri="{BB962C8B-B14F-4D97-AF65-F5344CB8AC3E}">
        <p14:creationId xmlns:p14="http://schemas.microsoft.com/office/powerpoint/2010/main" xmlns="" val="1068768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print">
            <a:extLst>
              <a:ext uri="{28A0092B-C50C-407E-A947-70E740481C1C}">
                <a14:useLocalDpi xmlns:a14="http://schemas.microsoft.com/office/drawing/2010/main" xmlns="" val="0"/>
              </a:ext>
            </a:extLst>
          </a:blip>
          <a:srcRect t="8000"/>
          <a:stretch/>
        </p:blipFill>
        <p:spPr>
          <a:xfrm>
            <a:off x="8234571" y="1628064"/>
            <a:ext cx="3786740" cy="2322535"/>
          </a:xfrm>
          <a:prstGeom prst="rect">
            <a:avLst/>
          </a:prstGeom>
        </p:spPr>
      </p:pic>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092365" y="2289920"/>
            <a:ext cx="7068996" cy="1569660"/>
          </a:xfrm>
          <a:prstGeom prst="rect">
            <a:avLst/>
          </a:prstGeom>
          <a:noFill/>
        </p:spPr>
        <p:txBody>
          <a:bodyPr wrap="square" rtlCol="0">
            <a:spAutoFit/>
          </a:bodyPr>
          <a:lstStyle/>
          <a:p>
            <a:pPr algn="ctr"/>
            <a:r>
              <a:rPr lang="ru-RU" sz="3200" b="1" i="1" dirty="0" smtClean="0">
                <a:solidFill>
                  <a:srgbClr val="380302"/>
                </a:solidFill>
                <a:latin typeface="Times New Roman" panose="02020603050405020304" pitchFamily="18" charset="0"/>
                <a:cs typeface="Times New Roman" panose="02020603050405020304" pitchFamily="18" charset="0"/>
              </a:rPr>
              <a:t>Использование художественной </a:t>
            </a:r>
            <a:r>
              <a:rPr lang="ru-RU" sz="3200" b="1" i="1" dirty="0">
                <a:solidFill>
                  <a:srgbClr val="380302"/>
                </a:solidFill>
                <a:latin typeface="Times New Roman" panose="02020603050405020304" pitchFamily="18" charset="0"/>
                <a:cs typeface="Times New Roman" panose="02020603050405020304" pitchFamily="18" charset="0"/>
              </a:rPr>
              <a:t>литературы в духовно-нравственном воспитании дошкольников</a:t>
            </a:r>
            <a:r>
              <a:rPr lang="ru-RU" sz="3200" i="1" dirty="0">
                <a:solidFill>
                  <a:srgbClr val="380302"/>
                </a:solidFill>
                <a:latin typeface="Times New Roman" panose="02020603050405020304" pitchFamily="18" charset="0"/>
                <a:cs typeface="Times New Roman" panose="02020603050405020304" pitchFamily="18" charset="0"/>
              </a:rPr>
              <a:t> </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325472" y="3878218"/>
            <a:ext cx="3695839" cy="2771879"/>
          </a:xfrm>
          <a:prstGeom prst="rect">
            <a:avLst/>
          </a:prstGeom>
        </p:spPr>
      </p:pic>
      <p:sp>
        <p:nvSpPr>
          <p:cNvPr id="6" name="TextBox 5"/>
          <p:cNvSpPr txBox="1"/>
          <p:nvPr/>
        </p:nvSpPr>
        <p:spPr>
          <a:xfrm>
            <a:off x="1377696" y="170688"/>
            <a:ext cx="9448800" cy="1384995"/>
          </a:xfrm>
          <a:prstGeom prst="rect">
            <a:avLst/>
          </a:prstGeom>
          <a:noFill/>
        </p:spPr>
        <p:txBody>
          <a:bodyPr wrap="square" rtlCol="0">
            <a:spAutoFit/>
          </a:bodyPr>
          <a:lstStyle/>
          <a:p>
            <a:pPr lvl="0" algn="ctr"/>
            <a:r>
              <a:rPr lang="ru-RU" sz="1200" b="1" i="1" dirty="0">
                <a:solidFill>
                  <a:srgbClr val="380302"/>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380302"/>
              </a:solidFill>
              <a:latin typeface="Times New Roman" panose="02020603050405020304" pitchFamily="18" charset="0"/>
              <a:ea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38030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rPr>
              <a:t> </a:t>
            </a:r>
            <a:endParaRPr lang="ru-RU" sz="1200" i="1" dirty="0">
              <a:solidFill>
                <a:srgbClr val="380302"/>
              </a:solidFill>
              <a:latin typeface="Times New Roman" panose="02020603050405020304" pitchFamily="18" charset="0"/>
              <a:ea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380302"/>
              </a:solidFill>
              <a:latin typeface="Times New Roman" panose="02020603050405020304" pitchFamily="18" charset="0"/>
              <a:ea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380302"/>
              </a:solidFill>
              <a:latin typeface="Times New Roman" panose="02020603050405020304" pitchFamily="18" charset="0"/>
              <a:ea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380302"/>
              </a:solidFill>
              <a:latin typeface="Times New Roman" panose="02020603050405020304" pitchFamily="18" charset="0"/>
              <a:ea typeface="Times New Roman" panose="02020603050405020304" pitchFamily="18" charset="0"/>
            </a:endParaRPr>
          </a:p>
          <a:p>
            <a:pPr lvl="0" algn="ctr"/>
            <a:r>
              <a:rPr lang="ru-RU" sz="1200" b="1" i="1" dirty="0">
                <a:solidFill>
                  <a:srgbClr val="380302"/>
                </a:solidFill>
                <a:latin typeface="Times New Roman" panose="02020603050405020304" pitchFamily="18" charset="0"/>
                <a:ea typeface="Times New Roman" panose="02020603050405020304" pitchFamily="18" charset="0"/>
              </a:rPr>
              <a:t>(ГПОАУ АО АПК)</a:t>
            </a:r>
            <a:endParaRPr lang="ru-RU" sz="1200" b="1" i="1" dirty="0">
              <a:solidFill>
                <a:srgbClr val="380302"/>
              </a:solidFill>
              <a:latin typeface="Arial" pitchFamily="34" charset="0"/>
              <a:cs typeface="Arial" pitchFamily="34" charset="0"/>
            </a:endParaRPr>
          </a:p>
        </p:txBody>
      </p:sp>
      <p:sp>
        <p:nvSpPr>
          <p:cNvPr id="7" name="TextBox 6"/>
          <p:cNvSpPr txBox="1"/>
          <p:nvPr/>
        </p:nvSpPr>
        <p:spPr>
          <a:xfrm>
            <a:off x="1910686" y="4749422"/>
            <a:ext cx="6250675" cy="1200329"/>
          </a:xfrm>
          <a:prstGeom prst="rect">
            <a:avLst/>
          </a:prstGeom>
          <a:noFill/>
        </p:spPr>
        <p:txBody>
          <a:bodyPr wrap="square" rtlCol="0">
            <a:spAutoFit/>
          </a:bodyPr>
          <a:lstStyle/>
          <a:p>
            <a:pPr algn="r"/>
            <a:r>
              <a:rPr lang="ru-RU" sz="2400" b="1" i="1" dirty="0" smtClean="0">
                <a:solidFill>
                  <a:srgbClr val="380302"/>
                </a:solidFill>
                <a:latin typeface="Times New Roman" panose="02020603050405020304" pitchFamily="18" charset="0"/>
                <a:cs typeface="Times New Roman" panose="02020603050405020304" pitchFamily="18" charset="0"/>
              </a:rPr>
              <a:t>Выполнила студентка 144 группы:</a:t>
            </a:r>
          </a:p>
          <a:p>
            <a:pPr algn="r"/>
            <a:r>
              <a:rPr lang="ru-RU" sz="2400" b="1" i="1" dirty="0" smtClean="0">
                <a:solidFill>
                  <a:srgbClr val="380302"/>
                </a:solidFill>
                <a:latin typeface="Times New Roman" panose="02020603050405020304" pitchFamily="18" charset="0"/>
                <a:cs typeface="Times New Roman" panose="02020603050405020304" pitchFamily="18" charset="0"/>
              </a:rPr>
              <a:t> </a:t>
            </a:r>
            <a:r>
              <a:rPr lang="ru-RU" sz="2400" i="1" dirty="0" err="1" smtClean="0">
                <a:solidFill>
                  <a:srgbClr val="380302"/>
                </a:solidFill>
                <a:latin typeface="Times New Roman" panose="02020603050405020304" pitchFamily="18" charset="0"/>
                <a:cs typeface="Times New Roman" panose="02020603050405020304" pitchFamily="18" charset="0"/>
              </a:rPr>
              <a:t>Селюч</a:t>
            </a:r>
            <a:r>
              <a:rPr lang="ru-RU" sz="2400" i="1" dirty="0" smtClean="0">
                <a:solidFill>
                  <a:srgbClr val="380302"/>
                </a:solidFill>
                <a:latin typeface="Times New Roman" panose="02020603050405020304" pitchFamily="18" charset="0"/>
                <a:cs typeface="Times New Roman" panose="02020603050405020304" pitchFamily="18" charset="0"/>
              </a:rPr>
              <a:t> </a:t>
            </a:r>
            <a:r>
              <a:rPr lang="ru-RU" sz="2400" i="1" dirty="0" smtClean="0">
                <a:solidFill>
                  <a:srgbClr val="380302"/>
                </a:solidFill>
                <a:latin typeface="Times New Roman" panose="02020603050405020304" pitchFamily="18" charset="0"/>
                <a:cs typeface="Times New Roman" panose="02020603050405020304" pitchFamily="18" charset="0"/>
              </a:rPr>
              <a:t>Ангелина Юрьевна</a:t>
            </a:r>
            <a:endParaRPr lang="ru-RU" sz="2400" i="1" dirty="0" smtClean="0">
              <a:solidFill>
                <a:srgbClr val="380302"/>
              </a:solidFill>
              <a:latin typeface="Times New Roman" panose="02020603050405020304" pitchFamily="18" charset="0"/>
              <a:cs typeface="Times New Roman" panose="02020603050405020304" pitchFamily="18" charset="0"/>
            </a:endParaRPr>
          </a:p>
          <a:p>
            <a:pPr algn="r"/>
            <a:r>
              <a:rPr lang="ru-RU" sz="2400" b="1" i="1" dirty="0" smtClean="0">
                <a:solidFill>
                  <a:srgbClr val="380302"/>
                </a:solidFill>
                <a:latin typeface="Times New Roman" panose="02020603050405020304" pitchFamily="18" charset="0"/>
                <a:cs typeface="Times New Roman" panose="02020603050405020304" pitchFamily="18" charset="0"/>
              </a:rPr>
              <a:t>Руководитель: </a:t>
            </a:r>
            <a:r>
              <a:rPr lang="ru-RU" sz="2400" i="1" dirty="0" smtClean="0">
                <a:solidFill>
                  <a:srgbClr val="380302"/>
                </a:solidFill>
                <a:latin typeface="Times New Roman" panose="02020603050405020304" pitchFamily="18" charset="0"/>
                <a:cs typeface="Times New Roman" panose="02020603050405020304" pitchFamily="18" charset="0"/>
              </a:rPr>
              <a:t>Гольская Оксана Геннадьевна</a:t>
            </a:r>
            <a:endParaRPr lang="ru-RU" sz="2400" i="1" dirty="0">
              <a:solidFill>
                <a:srgbClr val="38030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print"/>
          <a:stretch>
            <a:fillRect/>
          </a:stretch>
        </p:blipFill>
        <p:spPr>
          <a:xfrm>
            <a:off x="1789112" y="287651"/>
            <a:ext cx="1469263" cy="859611"/>
          </a:xfrm>
          <a:prstGeom prst="rect">
            <a:avLst/>
          </a:prstGeom>
        </p:spPr>
      </p:pic>
      <p:sp>
        <p:nvSpPr>
          <p:cNvPr id="9" name="TextBox 8"/>
          <p:cNvSpPr txBox="1"/>
          <p:nvPr/>
        </p:nvSpPr>
        <p:spPr>
          <a:xfrm>
            <a:off x="4486656" y="6254496"/>
            <a:ext cx="3838816" cy="369332"/>
          </a:xfrm>
          <a:prstGeom prst="rect">
            <a:avLst/>
          </a:prstGeom>
          <a:noFill/>
        </p:spPr>
        <p:txBody>
          <a:bodyPr wrap="square" rtlCol="0">
            <a:spAutoFit/>
          </a:bodyPr>
          <a:lstStyle/>
          <a:p>
            <a:r>
              <a:rPr lang="ru-RU" b="1" i="1" dirty="0" smtClean="0">
                <a:solidFill>
                  <a:srgbClr val="380302"/>
                </a:solidFill>
                <a:latin typeface="Times New Roman" panose="02020603050405020304" pitchFamily="18" charset="0"/>
                <a:cs typeface="Times New Roman" panose="02020603050405020304" pitchFamily="18" charset="0"/>
              </a:rPr>
              <a:t>Благовещенск, апрель 2018</a:t>
            </a:r>
            <a:endParaRPr lang="ru-RU" b="1" i="1" dirty="0">
              <a:solidFill>
                <a:srgbClr val="38030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331546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1419920">
            <a:off x="935397" y="3247822"/>
            <a:ext cx="2614331" cy="339783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1051265" y="112542"/>
            <a:ext cx="10990679" cy="3046988"/>
          </a:xfrm>
          <a:prstGeom prst="rect">
            <a:avLst/>
          </a:prstGeom>
          <a:noFill/>
        </p:spPr>
        <p:txBody>
          <a:bodyPr wrap="square" rtlCol="0">
            <a:spAutoFit/>
          </a:bodyPr>
          <a:lstStyle/>
          <a:p>
            <a:pPr algn="just"/>
            <a:r>
              <a:rPr lang="ru-RU" sz="3200" b="1" i="1" dirty="0" smtClean="0">
                <a:solidFill>
                  <a:srgbClr val="380302"/>
                </a:solidFill>
                <a:latin typeface="Times New Roman" panose="02020603050405020304" pitchFamily="18" charset="0"/>
                <a:ea typeface="Times New Roman" panose="02020603050405020304" pitchFamily="18" charset="0"/>
              </a:rPr>
              <a:t>       Цель </a:t>
            </a:r>
            <a:r>
              <a:rPr lang="ru-RU" sz="3200" b="1" i="1" dirty="0">
                <a:solidFill>
                  <a:srgbClr val="380302"/>
                </a:solidFill>
                <a:latin typeface="Times New Roman" panose="02020603050405020304" pitchFamily="18" charset="0"/>
                <a:ea typeface="Times New Roman" panose="02020603050405020304" pitchFamily="18" charset="0"/>
              </a:rPr>
              <a:t>художественных произведений </a:t>
            </a:r>
            <a:r>
              <a:rPr lang="ru-RU" sz="3200" i="1" dirty="0">
                <a:solidFill>
                  <a:srgbClr val="380302"/>
                </a:solidFill>
                <a:latin typeface="Times New Roman" panose="02020603050405020304" pitchFamily="18" charset="0"/>
                <a:ea typeface="Times New Roman" panose="02020603050405020304" pitchFamily="18" charset="0"/>
              </a:rPr>
              <a:t>— не формальное усвоение сообщаемых моральных правил, которые остаются лишь «знаемыми», но не «действенными» (Т. И. Ерофеева, Я. З. Неверович), а воздействие на чувства детей (жалость, сопереживание, негодование, радость и др.), побуждение к нравственным поступкам. </a:t>
            </a:r>
            <a:endParaRPr lang="ru-RU" sz="3200" i="1" dirty="0">
              <a:solidFill>
                <a:srgbClr val="380302"/>
              </a:solidFill>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748422" y="3314398"/>
            <a:ext cx="4938240" cy="329216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05341">
            <a:off x="8896690" y="3199313"/>
            <a:ext cx="3048022" cy="339092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xmlns="" val="300292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757420" y="2152356"/>
            <a:ext cx="6892731" cy="4006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21373091">
            <a:off x="823574" y="1876061"/>
            <a:ext cx="3337392" cy="455927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rot="288087">
            <a:off x="8281605" y="1912857"/>
            <a:ext cx="3578779" cy="449219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0" name="TextBox 9"/>
          <p:cNvSpPr txBox="1"/>
          <p:nvPr/>
        </p:nvSpPr>
        <p:spPr>
          <a:xfrm>
            <a:off x="815926" y="309489"/>
            <a:ext cx="11226184" cy="1077218"/>
          </a:xfrm>
          <a:prstGeom prst="rect">
            <a:avLst/>
          </a:prstGeom>
          <a:noFill/>
        </p:spPr>
        <p:txBody>
          <a:bodyPr wrap="square" rtlCol="0">
            <a:spAutoFit/>
          </a:bodyPr>
          <a:lstStyle/>
          <a:p>
            <a:pPr algn="ctr"/>
            <a:r>
              <a:rPr lang="ru-RU" sz="3200" b="1" i="1" dirty="0">
                <a:solidFill>
                  <a:srgbClr val="380302"/>
                </a:solidFill>
                <a:latin typeface="Times New Roman" panose="02020603050405020304" pitchFamily="18" charset="0"/>
                <a:cs typeface="Times New Roman" panose="02020603050405020304" pitchFamily="18" charset="0"/>
              </a:rPr>
              <a:t>Художественная литература как </a:t>
            </a:r>
            <a:r>
              <a:rPr lang="ru-RU" sz="3200" b="1" i="1" dirty="0" smtClean="0">
                <a:solidFill>
                  <a:srgbClr val="380302"/>
                </a:solidFill>
                <a:latin typeface="Times New Roman" panose="02020603050405020304" pitchFamily="18" charset="0"/>
                <a:cs typeface="Times New Roman" panose="02020603050405020304" pitchFamily="18" charset="0"/>
              </a:rPr>
              <a:t>средство воспитательного </a:t>
            </a:r>
            <a:r>
              <a:rPr lang="ru-RU" sz="3200" b="1" i="1" dirty="0">
                <a:solidFill>
                  <a:srgbClr val="380302"/>
                </a:solidFill>
                <a:latin typeface="Times New Roman" panose="02020603050405020304" pitchFamily="18" charset="0"/>
                <a:cs typeface="Times New Roman" panose="02020603050405020304" pitchFamily="18" charset="0"/>
              </a:rPr>
              <a:t>воздействия </a:t>
            </a:r>
          </a:p>
        </p:txBody>
      </p:sp>
    </p:spTree>
    <p:extLst>
      <p:ext uri="{BB962C8B-B14F-4D97-AF65-F5344CB8AC3E}">
        <p14:creationId xmlns:p14="http://schemas.microsoft.com/office/powerpoint/2010/main" xmlns="" val="42733358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44977" y="1873044"/>
            <a:ext cx="5715000" cy="4171950"/>
          </a:xfrm>
          <a:prstGeom prst="rect">
            <a:avLst/>
          </a:prstGeom>
          <a:ln>
            <a:noFill/>
          </a:ln>
          <a:effectLst>
            <a:softEdge rad="112500"/>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21440" y="2415997"/>
            <a:ext cx="3628997" cy="362899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495073" y="2415997"/>
            <a:ext cx="3403190" cy="399504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4" name="Прямоугольник 3"/>
          <p:cNvSpPr/>
          <p:nvPr/>
        </p:nvSpPr>
        <p:spPr>
          <a:xfrm>
            <a:off x="3496599" y="27205"/>
            <a:ext cx="6096000" cy="1569660"/>
          </a:xfrm>
          <a:prstGeom prst="rect">
            <a:avLst/>
          </a:prstGeom>
        </p:spPr>
        <p:txBody>
          <a:bodyPr>
            <a:spAutoFit/>
          </a:bodyPr>
          <a:lstStyle/>
          <a:p>
            <a:pPr algn="ctr"/>
            <a:r>
              <a:rPr lang="ru-RU" sz="3200" b="1" i="1" dirty="0">
                <a:solidFill>
                  <a:srgbClr val="380302"/>
                </a:solidFill>
                <a:latin typeface="Times New Roman" pitchFamily="18" charset="0"/>
                <a:cs typeface="Times New Roman" pitchFamily="18" charset="0"/>
              </a:rPr>
              <a:t>Развитие восприятия </a:t>
            </a:r>
            <a:r>
              <a:rPr lang="ru-RU" sz="3200" b="1" i="1" dirty="0" smtClean="0">
                <a:solidFill>
                  <a:srgbClr val="380302"/>
                </a:solidFill>
                <a:latin typeface="Times New Roman" pitchFamily="18" charset="0"/>
                <a:cs typeface="Times New Roman" pitchFamily="18" charset="0"/>
              </a:rPr>
              <a:t>художественного</a:t>
            </a:r>
            <a:r>
              <a:rPr lang="ru-RU" sz="3200" b="1" i="1" dirty="0">
                <a:solidFill>
                  <a:srgbClr val="380302"/>
                </a:solidFill>
                <a:latin typeface="Times New Roman" pitchFamily="18" charset="0"/>
                <a:cs typeface="Times New Roman" pitchFamily="18" charset="0"/>
              </a:rPr>
              <a:t> </a:t>
            </a:r>
            <a:endParaRPr lang="ru-RU" sz="3200" b="1" i="1" dirty="0" smtClean="0">
              <a:solidFill>
                <a:srgbClr val="380302"/>
              </a:solidFill>
              <a:latin typeface="Times New Roman" pitchFamily="18" charset="0"/>
              <a:cs typeface="Times New Roman" pitchFamily="18" charset="0"/>
            </a:endParaRPr>
          </a:p>
          <a:p>
            <a:pPr algn="ctr"/>
            <a:r>
              <a:rPr lang="ru-RU" sz="3200" b="1" i="1" dirty="0" smtClean="0">
                <a:solidFill>
                  <a:srgbClr val="380302"/>
                </a:solidFill>
                <a:latin typeface="Times New Roman" pitchFamily="18" charset="0"/>
                <a:cs typeface="Times New Roman" pitchFamily="18" charset="0"/>
              </a:rPr>
              <a:t>произведения</a:t>
            </a:r>
            <a:r>
              <a:rPr lang="ru-RU" sz="3200" b="1" i="1" dirty="0">
                <a:solidFill>
                  <a:srgbClr val="380302"/>
                </a:solidFill>
                <a:latin typeface="Times New Roman" pitchFamily="18" charset="0"/>
                <a:cs typeface="Times New Roman" pitchFamily="18" charset="0"/>
              </a:rPr>
              <a:t> Е. </a:t>
            </a:r>
            <a:r>
              <a:rPr lang="ru-RU" sz="3200" b="1" i="1" dirty="0">
                <a:solidFill>
                  <a:srgbClr val="380302"/>
                </a:solidFill>
                <a:latin typeface="Times New Roman" pitchFamily="18" charset="0"/>
                <a:cs typeface="Times New Roman" pitchFamily="18" charset="0"/>
              </a:rPr>
              <a:t>Пермяк </a:t>
            </a:r>
          </a:p>
        </p:txBody>
      </p:sp>
    </p:spTree>
    <p:extLst>
      <p:ext uri="{BB962C8B-B14F-4D97-AF65-F5344CB8AC3E}">
        <p14:creationId xmlns:p14="http://schemas.microsoft.com/office/powerpoint/2010/main" xmlns="" val="14629703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3200">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552529" y="428778"/>
            <a:ext cx="3201936" cy="458944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4" name="Прямоугольник 3"/>
          <p:cNvSpPr/>
          <p:nvPr/>
        </p:nvSpPr>
        <p:spPr>
          <a:xfrm>
            <a:off x="1621429" y="281294"/>
            <a:ext cx="7094868" cy="2062103"/>
          </a:xfrm>
          <a:prstGeom prst="rect">
            <a:avLst/>
          </a:prstGeom>
        </p:spPr>
        <p:txBody>
          <a:bodyPr wrap="square">
            <a:spAutoFit/>
          </a:bodyPr>
          <a:lstStyle/>
          <a:p>
            <a:pPr algn="ctr"/>
            <a:r>
              <a:rPr lang="ru-RU" sz="3200" b="1" i="1" dirty="0">
                <a:solidFill>
                  <a:srgbClr val="380302"/>
                </a:solidFill>
                <a:latin typeface="Times New Roman" panose="02020603050405020304" pitchFamily="18" charset="0"/>
                <a:cs typeface="Times New Roman" panose="02020603050405020304" pitchFamily="18" charset="0"/>
              </a:rPr>
              <a:t>Работа с художественно-педагогическим произведением </a:t>
            </a:r>
            <a:r>
              <a:rPr lang="ru-RU" sz="3200" b="1" i="1" dirty="0" err="1">
                <a:solidFill>
                  <a:srgbClr val="380302"/>
                </a:solidFill>
                <a:latin typeface="Times New Roman" panose="02020603050405020304" pitchFamily="18" charset="0"/>
                <a:cs typeface="Times New Roman" panose="02020603050405020304" pitchFamily="18" charset="0"/>
              </a:rPr>
              <a:t>А.С.Макаренко</a:t>
            </a:r>
            <a:r>
              <a:rPr lang="ru-RU" sz="3200" b="1" i="1" dirty="0">
                <a:solidFill>
                  <a:srgbClr val="380302"/>
                </a:solidFill>
                <a:latin typeface="Times New Roman" panose="02020603050405020304" pitchFamily="18" charset="0"/>
                <a:cs typeface="Times New Roman" panose="02020603050405020304" pitchFamily="18" charset="0"/>
              </a:rPr>
              <a:t> «Педагогическая поэма</a:t>
            </a:r>
            <a:endParaRPr lang="ru-RU" sz="3200" b="1" i="1" dirty="0">
              <a:solidFill>
                <a:srgbClr val="380302"/>
              </a:solidFill>
              <a:effectLst/>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72628" y="2343397"/>
            <a:ext cx="3808770" cy="380877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Рисунок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018447" y="2343397"/>
            <a:ext cx="2840908" cy="4226717"/>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2200617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64813" y="945218"/>
            <a:ext cx="3147079" cy="362083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28254" y="293998"/>
            <a:ext cx="2893364" cy="379130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558754" y="2626908"/>
            <a:ext cx="2562720" cy="397221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Рисунок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121474" y="2778807"/>
            <a:ext cx="2743339" cy="366841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Прямоугольник 7"/>
          <p:cNvSpPr/>
          <p:nvPr/>
        </p:nvSpPr>
        <p:spPr>
          <a:xfrm>
            <a:off x="3821618" y="293998"/>
            <a:ext cx="6096000" cy="1077218"/>
          </a:xfrm>
          <a:prstGeom prst="rect">
            <a:avLst/>
          </a:prstGeom>
        </p:spPr>
        <p:txBody>
          <a:bodyPr>
            <a:spAutoFit/>
          </a:bodyPr>
          <a:lstStyle/>
          <a:p>
            <a:pPr algn="ctr"/>
            <a:r>
              <a:rPr lang="ru-RU" sz="3200" b="1" i="1" dirty="0" smtClean="0">
                <a:solidFill>
                  <a:srgbClr val="380302"/>
                </a:solidFill>
                <a:latin typeface="Times New Roman" panose="02020603050405020304" pitchFamily="18" charset="0"/>
                <a:cs typeface="Times New Roman" panose="02020603050405020304" pitchFamily="18" charset="0"/>
              </a:rPr>
              <a:t>Художественные произведения </a:t>
            </a:r>
            <a:r>
              <a:rPr lang="ru-RU" sz="3200" b="1" i="1" dirty="0" err="1" smtClean="0">
                <a:solidFill>
                  <a:srgbClr val="380302"/>
                </a:solidFill>
                <a:latin typeface="Times New Roman" panose="02020603050405020304" pitchFamily="18" charset="0"/>
                <a:cs typeface="Times New Roman" panose="02020603050405020304" pitchFamily="18" charset="0"/>
              </a:rPr>
              <a:t>И.А.Крылова</a:t>
            </a:r>
            <a:r>
              <a:rPr lang="ru-RU" sz="3200" b="1" i="1" dirty="0" smtClean="0">
                <a:solidFill>
                  <a:srgbClr val="380302"/>
                </a:solidFill>
                <a:latin typeface="Times New Roman" panose="02020603050405020304" pitchFamily="18" charset="0"/>
                <a:cs typeface="Times New Roman" panose="02020603050405020304" pitchFamily="18" charset="0"/>
              </a:rPr>
              <a:t> </a:t>
            </a:r>
            <a:endParaRPr lang="ru-RU" sz="3200" b="1" i="1" dirty="0">
              <a:solidFill>
                <a:srgbClr val="38030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93665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109272" y="269823"/>
            <a:ext cx="10792917" cy="2554545"/>
          </a:xfrm>
          <a:prstGeom prst="rect">
            <a:avLst/>
          </a:prstGeom>
          <a:noFill/>
        </p:spPr>
        <p:txBody>
          <a:bodyPr wrap="square" rtlCol="0">
            <a:spAutoFit/>
          </a:bodyPr>
          <a:lstStyle/>
          <a:p>
            <a:pPr algn="just"/>
            <a:r>
              <a:rPr lang="ru-RU" sz="3200" b="1" i="1" dirty="0" smtClean="0">
                <a:solidFill>
                  <a:srgbClr val="380302"/>
                </a:solidFill>
                <a:latin typeface="Times New Roman" panose="02020603050405020304" pitchFamily="18" charset="0"/>
                <a:ea typeface="Times New Roman" panose="02020603050405020304" pitchFamily="18" charset="0"/>
              </a:rPr>
              <a:t>       Художественные </a:t>
            </a:r>
            <a:r>
              <a:rPr lang="ru-RU" sz="3200" b="1" i="1" dirty="0">
                <a:solidFill>
                  <a:srgbClr val="380302"/>
                </a:solidFill>
                <a:latin typeface="Times New Roman" panose="02020603050405020304" pitchFamily="18" charset="0"/>
                <a:ea typeface="Times New Roman" panose="02020603050405020304" pitchFamily="18" charset="0"/>
              </a:rPr>
              <a:t>произведения дают возможность представить нормы морали в разных формах, что помогает дошкольникам глубже осознать их смысл и научиться применять в конкретных ситуациях реальной </a:t>
            </a:r>
            <a:r>
              <a:rPr lang="ru-RU" sz="3200" b="1" i="1" dirty="0" smtClean="0">
                <a:solidFill>
                  <a:srgbClr val="380302"/>
                </a:solidFill>
                <a:latin typeface="Times New Roman" panose="02020603050405020304" pitchFamily="18" charset="0"/>
                <a:ea typeface="Times New Roman" panose="02020603050405020304" pitchFamily="18" charset="0"/>
              </a:rPr>
              <a:t>жизни.</a:t>
            </a:r>
            <a:endParaRPr lang="ru-RU" sz="3200" b="1" i="1" dirty="0">
              <a:solidFill>
                <a:srgbClr val="380302"/>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935914" y="2637885"/>
            <a:ext cx="2647367" cy="3725188"/>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rot="170508">
            <a:off x="9302346" y="2636766"/>
            <a:ext cx="2696372" cy="347511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248045" y="3132812"/>
            <a:ext cx="2305050" cy="333375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rot="21423998">
            <a:off x="399944" y="2889271"/>
            <a:ext cx="2626167" cy="350155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Рисунок 10"/>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2716104" y="3241290"/>
            <a:ext cx="2413985" cy="332291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xmlns="" val="2129776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cstate="print">
            <a:extLst>
              <a:ext uri="{28A0092B-C50C-407E-A947-70E740481C1C}">
                <a14:useLocalDpi xmlns:a14="http://schemas.microsoft.com/office/drawing/2010/main" xmlns="" val="0"/>
              </a:ext>
            </a:extLst>
          </a:blip>
          <a:srcRect t="8000"/>
          <a:stretch/>
        </p:blipFill>
        <p:spPr>
          <a:xfrm>
            <a:off x="7318354" y="269984"/>
            <a:ext cx="4617027" cy="2831777"/>
          </a:xfrm>
          <a:prstGeom prst="rect">
            <a:avLst/>
          </a:prstGeom>
        </p:spPr>
      </p:pic>
      <p:sp>
        <p:nvSpPr>
          <p:cNvPr id="3" name="Прямоугольник 2"/>
          <p:cNvSpPr/>
          <p:nvPr/>
        </p:nvSpPr>
        <p:spPr>
          <a:xfrm>
            <a:off x="0" y="0"/>
            <a:ext cx="928255" cy="6858000"/>
          </a:xfrm>
          <a:prstGeom prst="rect">
            <a:avLst/>
          </a:prstGeom>
          <a:solidFill>
            <a:srgbClr val="F735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768839" y="1978702"/>
            <a:ext cx="4906956" cy="584775"/>
          </a:xfrm>
          <a:prstGeom prst="rect">
            <a:avLst/>
          </a:prstGeom>
          <a:noFill/>
        </p:spPr>
        <p:txBody>
          <a:bodyPr wrap="square" rtlCol="0">
            <a:spAutoFit/>
          </a:bodyPr>
          <a:lstStyle/>
          <a:p>
            <a:r>
              <a:rPr lang="ru-RU" sz="3200" b="1" i="1" dirty="0" smtClean="0">
                <a:solidFill>
                  <a:srgbClr val="380302"/>
                </a:solidFill>
                <a:latin typeface="Times New Roman" panose="02020603050405020304" pitchFamily="18" charset="0"/>
                <a:cs typeface="Times New Roman" panose="02020603050405020304" pitchFamily="18" charset="0"/>
              </a:rPr>
              <a:t>Источники</a:t>
            </a:r>
            <a:endParaRPr lang="ru-RU" sz="3200" b="1" i="1" dirty="0">
              <a:solidFill>
                <a:srgbClr val="38030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064301" y="2953062"/>
            <a:ext cx="10871080" cy="3046988"/>
          </a:xfrm>
          <a:prstGeom prst="rect">
            <a:avLst/>
          </a:prstGeom>
          <a:noFill/>
        </p:spPr>
        <p:txBody>
          <a:bodyPr wrap="square" rtlCol="0">
            <a:spAutoFit/>
          </a:bodyPr>
          <a:lstStyle/>
          <a:p>
            <a:pPr marL="342900" indent="-342900" algn="just">
              <a:buFont typeface="Arial" panose="020B0604020202020204" pitchFamily="34" charset="0"/>
              <a:buChar char="•"/>
            </a:pPr>
            <a:r>
              <a:rPr lang="ru-RU" sz="2400" i="1" dirty="0" smtClean="0">
                <a:solidFill>
                  <a:srgbClr val="380302"/>
                </a:solidFill>
                <a:latin typeface="Times New Roman" panose="02020603050405020304" pitchFamily="18" charset="0"/>
                <a:cs typeface="Times New Roman" panose="02020603050405020304" pitchFamily="18" charset="0"/>
              </a:rPr>
              <a:t> Использование </a:t>
            </a:r>
            <a:r>
              <a:rPr lang="ru-RU" sz="2400" i="1" dirty="0">
                <a:solidFill>
                  <a:srgbClr val="380302"/>
                </a:solidFill>
                <a:latin typeface="Times New Roman" panose="02020603050405020304" pitchFamily="18" charset="0"/>
                <a:cs typeface="Times New Roman" panose="02020603050405020304" pitchFamily="18" charset="0"/>
              </a:rPr>
              <a:t>художественной литературы по</a:t>
            </a:r>
            <a:r>
              <a:rPr lang="ru-RU" sz="2400" i="1" dirty="0" smtClean="0">
                <a:solidFill>
                  <a:srgbClr val="380302"/>
                </a:solidFill>
                <a:latin typeface="Times New Roman" panose="02020603050405020304" pitchFamily="18" charset="0"/>
                <a:cs typeface="Times New Roman" panose="02020603050405020304" pitchFamily="18" charset="0"/>
              </a:rPr>
              <a:t>... kopilkaurokov.ru</a:t>
            </a:r>
          </a:p>
          <a:p>
            <a:pPr marL="342900" indent="-342900" algn="just">
              <a:buFont typeface="Arial" panose="020B0604020202020204" pitchFamily="34" charset="0"/>
              <a:buChar char="•"/>
            </a:pPr>
            <a:r>
              <a:rPr lang="ru-RU" sz="2400" i="1" dirty="0" smtClean="0">
                <a:solidFill>
                  <a:srgbClr val="380302"/>
                </a:solidFill>
                <a:latin typeface="Times New Roman" panose="02020603050405020304" pitchFamily="18" charset="0"/>
                <a:cs typeface="Times New Roman" panose="02020603050405020304" pitchFamily="18" charset="0"/>
              </a:rPr>
              <a:t> Нравственное </a:t>
            </a:r>
            <a:r>
              <a:rPr lang="ru-RU" sz="2400" i="1" dirty="0">
                <a:solidFill>
                  <a:srgbClr val="380302"/>
                </a:solidFill>
                <a:latin typeface="Times New Roman" panose="02020603050405020304" pitchFamily="18" charset="0"/>
                <a:cs typeface="Times New Roman" panose="02020603050405020304" pitchFamily="18" charset="0"/>
              </a:rPr>
              <a:t>воспитание детей посредством</a:t>
            </a:r>
            <a:r>
              <a:rPr lang="ru-RU" sz="2400" i="1" dirty="0" smtClean="0">
                <a:solidFill>
                  <a:srgbClr val="380302"/>
                </a:solidFill>
                <a:latin typeface="Times New Roman" panose="02020603050405020304" pitchFamily="18" charset="0"/>
                <a:cs typeface="Times New Roman" panose="02020603050405020304" pitchFamily="18" charset="0"/>
              </a:rPr>
              <a:t>... a2b2.ru</a:t>
            </a:r>
          </a:p>
          <a:p>
            <a:pPr marL="457200" indent="-457200" algn="just">
              <a:buFont typeface="Arial" panose="020B0604020202020204" pitchFamily="34" charset="0"/>
              <a:buChar char="•"/>
            </a:pPr>
            <a:r>
              <a:rPr lang="ru-RU" sz="2400" i="1" dirty="0" smtClean="0">
                <a:solidFill>
                  <a:srgbClr val="380302"/>
                </a:solidFill>
                <a:latin typeface="Times New Roman" panose="02020603050405020304" pitchFamily="18" charset="0"/>
                <a:cs typeface="Times New Roman" panose="02020603050405020304" pitchFamily="18" charset="0"/>
              </a:rPr>
              <a:t>Роль </a:t>
            </a:r>
            <a:r>
              <a:rPr lang="ru-RU" sz="2400" i="1" dirty="0">
                <a:solidFill>
                  <a:srgbClr val="380302"/>
                </a:solidFill>
                <a:latin typeface="Times New Roman" panose="02020603050405020304" pitchFamily="18" charset="0"/>
                <a:cs typeface="Times New Roman" panose="02020603050405020304" pitchFamily="18" charset="0"/>
              </a:rPr>
              <a:t>художественной литературы в нравственном</a:t>
            </a:r>
            <a:r>
              <a:rPr lang="ru-RU" sz="2400" i="1" dirty="0" smtClean="0">
                <a:solidFill>
                  <a:srgbClr val="380302"/>
                </a:solidFill>
                <a:latin typeface="Times New Roman" panose="02020603050405020304" pitchFamily="18" charset="0"/>
                <a:cs typeface="Times New Roman" panose="02020603050405020304" pitchFamily="18" charset="0"/>
              </a:rPr>
              <a:t>...akchurina-nfmadou5.edumsko.ru</a:t>
            </a:r>
            <a:endParaRPr lang="ru-RU" sz="2400" i="1" dirty="0">
              <a:solidFill>
                <a:srgbClr val="38030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2400" i="1" dirty="0" smtClean="0">
                <a:solidFill>
                  <a:srgbClr val="380302"/>
                </a:solidFill>
                <a:latin typeface="Times New Roman" panose="02020603050405020304" pitchFamily="18" charset="0"/>
                <a:cs typeface="Times New Roman" panose="02020603050405020304" pitchFamily="18" charset="0"/>
              </a:rPr>
              <a:t>Рыкова </a:t>
            </a:r>
            <a:r>
              <a:rPr lang="ru-RU" sz="2400" i="1" dirty="0">
                <a:solidFill>
                  <a:srgbClr val="380302"/>
                </a:solidFill>
                <a:latin typeface="Times New Roman" panose="02020603050405020304" pitchFamily="18" charset="0"/>
                <a:cs typeface="Times New Roman" panose="02020603050405020304" pitchFamily="18" charset="0"/>
              </a:rPr>
              <a:t>М. А. Роль художественной литературы в духовно-нравственном воспитании дошкольников // Молодой ученый. — 2016. — №16. — С. 377-379. — URL https://moluch.ru/archive/120/33247/ (дата обращения: 02.02.2018</a:t>
            </a:r>
            <a:r>
              <a:rPr lang="ru-RU" sz="2400" i="1" dirty="0" smtClean="0">
                <a:solidFill>
                  <a:srgbClr val="380302"/>
                </a:solidFill>
                <a:latin typeface="Times New Roman" panose="02020603050405020304" pitchFamily="18" charset="0"/>
                <a:cs typeface="Times New Roman" panose="02020603050405020304" pitchFamily="18" charset="0"/>
              </a:rPr>
              <a:t>).</a:t>
            </a:r>
          </a:p>
          <a:p>
            <a:pPr marL="457200" indent="-457200" algn="just">
              <a:buFont typeface="Arial" panose="020B0604020202020204" pitchFamily="34" charset="0"/>
              <a:buChar char="•"/>
            </a:pPr>
            <a:endParaRPr lang="ru-RU" sz="2400" i="1" dirty="0">
              <a:solidFill>
                <a:srgbClr val="380302"/>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59918" y="2115201"/>
            <a:ext cx="310896" cy="310896"/>
          </a:xfrm>
          <a:prstGeom prst="rect">
            <a:avLst/>
          </a:prstGeom>
        </p:spPr>
      </p:pic>
      <p:sp>
        <p:nvSpPr>
          <p:cNvPr id="7" name="TextBox 6"/>
          <p:cNvSpPr txBox="1"/>
          <p:nvPr/>
        </p:nvSpPr>
        <p:spPr>
          <a:xfrm>
            <a:off x="2207220" y="647114"/>
            <a:ext cx="8695242" cy="584775"/>
          </a:xfrm>
          <a:prstGeom prst="rect">
            <a:avLst/>
          </a:prstGeom>
          <a:noFill/>
        </p:spPr>
        <p:txBody>
          <a:bodyPr wrap="square" rtlCol="0">
            <a:spAutoFit/>
          </a:bodyPr>
          <a:lstStyle/>
          <a:p>
            <a:r>
              <a:rPr lang="ru-RU" sz="3200" b="1" i="1" dirty="0" smtClean="0">
                <a:solidFill>
                  <a:srgbClr val="380302"/>
                </a:solidFill>
                <a:latin typeface="Times New Roman" panose="02020603050405020304" pitchFamily="18" charset="0"/>
                <a:cs typeface="Times New Roman" panose="02020603050405020304" pitchFamily="18" charset="0"/>
              </a:rPr>
              <a:t>Спасибо за внимание!</a:t>
            </a:r>
            <a:endParaRPr lang="ru-RU" sz="3200" b="1" i="1" dirty="0">
              <a:solidFill>
                <a:srgbClr val="38030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87713180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TotalTime>
  <Words>610</Words>
  <Application>Microsoft Office PowerPoint</Application>
  <PresentationFormat>Произвольный</PresentationFormat>
  <Paragraphs>31</Paragraphs>
  <Slides>8</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Manager>Преподаватель: Гольская Оксана Геннадьевна</Manager>
  <Company>ГОСУДАРСТВЕННОЕ ПРОФЕССИОНАЛЬНОЕ ОБРАЗОВАТЕЛЬНОЕ  АВТОНОМНОЕ УЧРЕЖДЕНИЕ АМУРСКОЙ ОБЛАСТИ «АМУРСКИЙ ПЕДАГОГИЧЕСКИЙ КОЛЛЕДЖ»</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Студентка: Селюч Ангелина</dc:creator>
  <cp:keywords>художественная литература, духовно-нравственном воспитании дошкольников, моральным нормам, норм морали, пониманию дошкольников форма, дошкольников искусством доступным, пониманию старших дошкольников, детском саду, литературные произведения, нравственного содержания, эмоциональное состояние, беседы педагог, дети дошкольного возраста, дошкольной жизни дети, художественной литературы, положительных поступков, конкретных ситуациях, преподнесения норм морали, соответствующие моральным нормам, восприятие дошкольников.</cp:keywords>
  <cp:lastModifiedBy>Windows User</cp:lastModifiedBy>
  <cp:revision>35</cp:revision>
  <dcterms:created xsi:type="dcterms:W3CDTF">2018-01-29T11:09:07Z</dcterms:created>
  <dcterms:modified xsi:type="dcterms:W3CDTF">2018-04-18T23:22:06Z</dcterms:modified>
</cp:coreProperties>
</file>