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3" r:id="rId3"/>
    <p:sldId id="258" r:id="rId4"/>
    <p:sldId id="269" r:id="rId5"/>
    <p:sldId id="261" r:id="rId6"/>
    <p:sldId id="262" r:id="rId7"/>
    <p:sldId id="274" r:id="rId8"/>
    <p:sldId id="273" r:id="rId9"/>
    <p:sldId id="259" r:id="rId10"/>
    <p:sldId id="265" r:id="rId11"/>
    <p:sldId id="266" r:id="rId12"/>
    <p:sldId id="268" r:id="rId13"/>
    <p:sldId id="267" r:id="rId14"/>
    <p:sldId id="270" r:id="rId15"/>
    <p:sldId id="275" r:id="rId16"/>
    <p:sldId id="272" r:id="rId17"/>
    <p:sldId id="260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174D"/>
    <a:srgbClr val="4D2307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5C99-D662-42ED-9C93-0490A7D2B7A9}" type="datetimeFigureOut">
              <a:rPr lang="ru-RU" smtClean="0"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8FD4D-45B3-4C48-8CB9-6B39C3F85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285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5C99-D662-42ED-9C93-0490A7D2B7A9}" type="datetimeFigureOut">
              <a:rPr lang="ru-RU" smtClean="0"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8FD4D-45B3-4C48-8CB9-6B39C3F85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426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5C99-D662-42ED-9C93-0490A7D2B7A9}" type="datetimeFigureOut">
              <a:rPr lang="ru-RU" smtClean="0"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8FD4D-45B3-4C48-8CB9-6B39C3F85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806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5C99-D662-42ED-9C93-0490A7D2B7A9}" type="datetimeFigureOut">
              <a:rPr lang="ru-RU" smtClean="0"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8FD4D-45B3-4C48-8CB9-6B39C3F85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415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5C99-D662-42ED-9C93-0490A7D2B7A9}" type="datetimeFigureOut">
              <a:rPr lang="ru-RU" smtClean="0"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8FD4D-45B3-4C48-8CB9-6B39C3F85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605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5C99-D662-42ED-9C93-0490A7D2B7A9}" type="datetimeFigureOut">
              <a:rPr lang="ru-RU" smtClean="0"/>
              <a:t>15.06.2018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8FD4D-45B3-4C48-8CB9-6B39C3F85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319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5C99-D662-42ED-9C93-0490A7D2B7A9}" type="datetimeFigureOut">
              <a:rPr lang="ru-RU" smtClean="0"/>
              <a:t>15.06.2018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8FD4D-45B3-4C48-8CB9-6B39C3F85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016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5C99-D662-42ED-9C93-0490A7D2B7A9}" type="datetimeFigureOut">
              <a:rPr lang="ru-RU" smtClean="0"/>
              <a:t>15.06.2018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8FD4D-45B3-4C48-8CB9-6B39C3F85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480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5C99-D662-42ED-9C93-0490A7D2B7A9}" type="datetimeFigureOut">
              <a:rPr lang="ru-RU" smtClean="0"/>
              <a:t>15.06.2018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8FD4D-45B3-4C48-8CB9-6B39C3F85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354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5C99-D662-42ED-9C93-0490A7D2B7A9}" type="datetimeFigureOut">
              <a:rPr lang="ru-RU" smtClean="0"/>
              <a:t>15.06.2018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8FD4D-45B3-4C48-8CB9-6B39C3F85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300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05C99-D662-42ED-9C93-0490A7D2B7A9}" type="datetimeFigureOut">
              <a:rPr lang="ru-RU" smtClean="0"/>
              <a:t>15.06.2018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8FD4D-45B3-4C48-8CB9-6B39C3F85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28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05C99-D662-42ED-9C93-0490A7D2B7A9}" type="datetimeFigureOut">
              <a:rPr lang="ru-RU" smtClean="0"/>
              <a:t>15.06.2018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8FD4D-45B3-4C48-8CB9-6B39C3F85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9050" y="3277771"/>
            <a:ext cx="2362950" cy="358022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718388" y="0"/>
            <a:ext cx="473612" cy="5964702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93895" y="337626"/>
            <a:ext cx="9481625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rgbClr val="3617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«Звуковая улитка»</a:t>
            </a:r>
            <a:endParaRPr lang="ru-RU" sz="3600" i="1" dirty="0">
              <a:solidFill>
                <a:srgbClr val="36174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i="1" dirty="0" smtClean="0">
                <a:solidFill>
                  <a:srgbClr val="3617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Пособие </a:t>
            </a:r>
            <a:r>
              <a:rPr lang="ru-RU" sz="2400" i="1" dirty="0">
                <a:solidFill>
                  <a:srgbClr val="3617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предназначено для индивидуальных и подгрупповых логопедических занятий с детьми дошкольного </a:t>
            </a:r>
            <a:r>
              <a:rPr lang="ru-RU" sz="2400" i="1" dirty="0" smtClean="0">
                <a:solidFill>
                  <a:srgbClr val="3617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возраста.</a:t>
            </a:r>
            <a:endParaRPr lang="ru-RU" sz="2400" i="1" dirty="0">
              <a:solidFill>
                <a:srgbClr val="36174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 smtClean="0">
              <a:solidFill>
                <a:srgbClr val="36174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i="1" dirty="0">
                <a:solidFill>
                  <a:srgbClr val="3617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smtClean="0">
                <a:solidFill>
                  <a:srgbClr val="3617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Цель:</a:t>
            </a:r>
            <a:r>
              <a:rPr lang="ru-RU" sz="3200" i="1" dirty="0" smtClean="0">
                <a:solidFill>
                  <a:srgbClr val="3617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3617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</a:t>
            </a:r>
            <a:r>
              <a:rPr lang="ru-RU" sz="2400" i="1" dirty="0">
                <a:solidFill>
                  <a:srgbClr val="3617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дифференциация звуков, развитие фонематического слуха, совершенствование лексико-грамматических категорий речи; развитие просодической стороны </a:t>
            </a:r>
            <a:r>
              <a:rPr lang="ru-RU" sz="2400" i="1" dirty="0" smtClean="0">
                <a:solidFill>
                  <a:srgbClr val="3617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речи.</a:t>
            </a:r>
            <a:endParaRPr lang="ru-RU" sz="2400" i="1" dirty="0">
              <a:solidFill>
                <a:srgbClr val="36174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i="1" dirty="0" smtClean="0">
                <a:solidFill>
                  <a:srgbClr val="3617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Задачи</a:t>
            </a:r>
            <a:r>
              <a:rPr lang="ru-RU" sz="3200" b="1" i="1" dirty="0">
                <a:solidFill>
                  <a:srgbClr val="3617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i="1" dirty="0">
              <a:solidFill>
                <a:srgbClr val="36174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i="1" dirty="0">
                <a:solidFill>
                  <a:srgbClr val="3617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-формировать фонетико-фонематические представления и слоговую структуру слова.</a:t>
            </a:r>
          </a:p>
          <a:p>
            <a:pPr algn="just"/>
            <a:r>
              <a:rPr lang="ru-RU" sz="2400" i="1" dirty="0">
                <a:solidFill>
                  <a:srgbClr val="3617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лексико-грамматический строй речи, связную речь.</a:t>
            </a:r>
          </a:p>
          <a:p>
            <a:pPr algn="just"/>
            <a:r>
              <a:rPr lang="ru-RU" sz="2400" i="1" dirty="0">
                <a:solidFill>
                  <a:srgbClr val="3617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-стимулировать развитие психических и познавательных процессов.</a:t>
            </a:r>
          </a:p>
          <a:p>
            <a:pPr algn="just"/>
            <a:r>
              <a:rPr lang="ru-RU" sz="2400" i="1" dirty="0">
                <a:solidFill>
                  <a:srgbClr val="3617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-поддерживать положительный эмоциональный настрой.</a:t>
            </a:r>
          </a:p>
          <a:p>
            <a:pPr algn="just"/>
            <a:r>
              <a:rPr lang="ru-RU" sz="2400" i="1" dirty="0">
                <a:solidFill>
                  <a:srgbClr val="3617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-способствовать развитию общения детей, коммуникативных навыков.</a:t>
            </a:r>
          </a:p>
        </p:txBody>
      </p:sp>
    </p:spTree>
    <p:extLst>
      <p:ext uri="{BB962C8B-B14F-4D97-AF65-F5344CB8AC3E}">
        <p14:creationId xmlns:p14="http://schemas.microsoft.com/office/powerpoint/2010/main" val="262360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671" y="0"/>
            <a:ext cx="996865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46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"/>
          <a:stretch/>
        </p:blipFill>
        <p:spPr>
          <a:xfrm>
            <a:off x="1688122" y="0"/>
            <a:ext cx="96252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15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207" y="1"/>
            <a:ext cx="92479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03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"/>
          <a:stretch/>
        </p:blipFill>
        <p:spPr>
          <a:xfrm>
            <a:off x="1631851" y="0"/>
            <a:ext cx="96533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58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1" r="1255"/>
          <a:stretch/>
        </p:blipFill>
        <p:spPr>
          <a:xfrm>
            <a:off x="1041009" y="0"/>
            <a:ext cx="103256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79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234" y="0"/>
            <a:ext cx="9551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22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"/>
          <a:stretch/>
        </p:blipFill>
        <p:spPr>
          <a:xfrm>
            <a:off x="1294228" y="0"/>
            <a:ext cx="96533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61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9" b="3179"/>
          <a:stretch/>
        </p:blipFill>
        <p:spPr>
          <a:xfrm>
            <a:off x="2666999" y="1612"/>
            <a:ext cx="7648715" cy="685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79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8334" y="3291839"/>
            <a:ext cx="2353665" cy="356615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746523" y="0"/>
            <a:ext cx="445478" cy="6006906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72196" y="942534"/>
            <a:ext cx="1043822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3617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Задание: </a:t>
            </a:r>
            <a:r>
              <a:rPr lang="ru-RU" sz="3200" i="1" dirty="0" smtClean="0">
                <a:solidFill>
                  <a:srgbClr val="36174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продумайте разнообразные приёмы обучения правильного звукопроизношения, используя ту или иную «звуковую улиточку».</a:t>
            </a:r>
          </a:p>
          <a:p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49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583" y="-38138"/>
            <a:ext cx="9753650" cy="6896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2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933" y="0"/>
            <a:ext cx="9703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13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44" y="0"/>
            <a:ext cx="95515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09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402" y="0"/>
            <a:ext cx="96997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74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376" y="0"/>
            <a:ext cx="9703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44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678" y="0"/>
            <a:ext cx="97032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80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416" y="0"/>
            <a:ext cx="74651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12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102</Words>
  <Application>Microsoft Office PowerPoint</Application>
  <PresentationFormat>Широкоэкранный</PresentationFormat>
  <Paragraphs>11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"Звуковая улитка"</dc:title>
  <dc:subject>дидактическое пособие для индивидуальной и подгрупповой работы</dc:subject>
  <dc:creator>Гольская Оксана Геннадьевна</dc:creator>
  <cp:lastModifiedBy>Admin</cp:lastModifiedBy>
  <cp:revision>25</cp:revision>
  <dcterms:created xsi:type="dcterms:W3CDTF">2018-01-29T13:53:16Z</dcterms:created>
  <dcterms:modified xsi:type="dcterms:W3CDTF">2018-06-15T11:53:54Z</dcterms:modified>
</cp:coreProperties>
</file>