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297" r:id="rId12"/>
    <p:sldId id="270" r:id="rId13"/>
    <p:sldId id="272" r:id="rId14"/>
    <p:sldId id="273" r:id="rId15"/>
    <p:sldId id="282" r:id="rId16"/>
    <p:sldId id="283" r:id="rId17"/>
    <p:sldId id="284" r:id="rId18"/>
    <p:sldId id="285" r:id="rId19"/>
    <p:sldId id="301" r:id="rId20"/>
    <p:sldId id="302" r:id="rId21"/>
    <p:sldId id="303" r:id="rId22"/>
    <p:sldId id="304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74" r:id="rId32"/>
    <p:sldId id="278" r:id="rId33"/>
    <p:sldId id="279" r:id="rId34"/>
    <p:sldId id="280" r:id="rId35"/>
    <p:sldId id="281" r:id="rId36"/>
    <p:sldId id="275" r:id="rId37"/>
    <p:sldId id="276" r:id="rId38"/>
    <p:sldId id="277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>
        <p:scale>
          <a:sx n="107" d="100"/>
          <a:sy n="107" d="100"/>
        </p:scale>
        <p:origin x="-84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2016-2017 год КР\Педсоветы, совещания ШМО\Пеемственность\К педсовету по преемственности\Род. соб. с родител. 1 классн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02" y="-12584"/>
            <a:ext cx="7620000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hello_html_47e8c24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50" y="116632"/>
            <a:ext cx="810089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0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В МОУ СОШ № 7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приема: 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класс,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 человек</a:t>
            </a:r>
          </a:p>
          <a:p>
            <a:pPr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 algn="ctr">
              <a:buNone/>
            </a:pP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Обучение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первом классе </a:t>
            </a:r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соблюдением следующих дополнительных требований: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учебные занятия проводятся по 5-дневной учебной неделе и только в первую смену;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«ступенчатого» режима обучения в первом полугодии (в сентябре, октябре – по 3 урока в день по 35 минут каждый, в ноябре-декабре – по 4 урока по 35 минут каждый; январь-май – по 5 урока по 40 минут каждый);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/>
          <a:lstStyle/>
          <a:p>
            <a:pPr marL="82296" indent="0">
              <a:buNone/>
            </a:pPr>
            <a:r>
              <a:rPr lang="ru-RU" i="1" dirty="0" smtClean="0"/>
              <a:t>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проводится без балльного оценивания знаний учащихся и домашних заданий;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дополнительные недельные каникулы в середине третьей четверти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традиционном режиме обучения.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14554"/>
            <a:ext cx="7498080" cy="403384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первого класса начальной школы на второй год не оставляются.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image.slidesharecdn.com/random-091126122448-phpapp01/95/slide-19-728.jpg?125926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39" y="-104817"/>
            <a:ext cx="91963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.slidesharecdn.com/random-091126122448-phpapp01/95/slide-20-728.jpg?125926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pic>
        <p:nvPicPr>
          <p:cNvPr id="2050" name="Picture 2" descr="E:\2016-2017 год КР\Педсоветы, совещания ШМО\Пеемственность\К педсовету по преемственности\Род. соб. с родител. 1 классн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146" y="1988840"/>
            <a:ext cx="5303573" cy="397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.slidesharecdn.com/random-091126122448-phpapp01/95/slide-21-728.jpg?125926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.slidesharecdn.com/random-091126122448-phpapp01/95/slide-22-728.jpg?125926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838200" y="1524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3600" b="1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Критерии школьной готовности</a:t>
            </a:r>
            <a:br>
              <a:rPr 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9144000" cy="4525963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Интеллектуальная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зрелость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Эмоциональная зрелость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Социальная зрелость</a:t>
            </a:r>
          </a:p>
        </p:txBody>
      </p:sp>
      <p:pic>
        <p:nvPicPr>
          <p:cNvPr id="33805" name="Picture 13" descr="5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929066"/>
            <a:ext cx="2965034" cy="249555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ребенок-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будущий первоклассник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>
            <a:normAutofit/>
          </a:bodyPr>
          <a:lstStyle/>
          <a:p>
            <a:pPr marL="825246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</a:p>
          <a:p>
            <a:pPr marL="825246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новым знаниям</a:t>
            </a:r>
          </a:p>
          <a:p>
            <a:pPr marL="825246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игровой деятельности к учебной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447800" y="1524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Ребенок к концу  </a:t>
            </a:r>
            <a:b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1-ой четверти должен: 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pic>
        <p:nvPicPr>
          <p:cNvPr id="25609" name="Picture 9" descr="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724400"/>
            <a:ext cx="1066800" cy="1123950"/>
          </a:xfrm>
          <a:prstGeom prst="rect">
            <a:avLst/>
          </a:prstGeom>
          <a:noFill/>
        </p:spPr>
      </p:pic>
      <p:pic>
        <p:nvPicPr>
          <p:cNvPr id="25610" name="Picture 10" descr="10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1066800" cy="1066800"/>
          </a:xfrm>
          <a:prstGeom prst="rect">
            <a:avLst/>
          </a:prstGeom>
          <a:noFill/>
        </p:spPr>
      </p:pic>
      <p:sp>
        <p:nvSpPr>
          <p:cNvPr id="2561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Знать понятия: речь, предложение, слово, слог, ударение, звуки речи.</a:t>
            </a:r>
          </a:p>
          <a:p>
            <a:pPr>
              <a:lnSpc>
                <a:spcPct val="95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Уметь вычленять звуки в словах, определять их последовательность.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Правильно называть звуки в слове и характеризовать их.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Различать гласные и согласные звуки и буквы.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Определять место ударения в слове.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Уметь читать слоги.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Уметь писать  изученные строчные и заглавные буквы, их  соединения и слова.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CC0066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endParaRPr lang="ru-RU" sz="2800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295400" y="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Ребенок к концу  </a:t>
            </a:r>
            <a:b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1-ой четверти должен: 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pic>
        <p:nvPicPr>
          <p:cNvPr id="28681" name="Picture 9" descr="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724400"/>
            <a:ext cx="1066800" cy="1123950"/>
          </a:xfrm>
          <a:prstGeom prst="rect">
            <a:avLst/>
          </a:prstGeom>
          <a:noFill/>
        </p:spPr>
      </p:pic>
      <p:pic>
        <p:nvPicPr>
          <p:cNvPr id="28682" name="Picture 10" descr="10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0"/>
            <a:ext cx="1500198" cy="1500198"/>
          </a:xfrm>
          <a:prstGeom prst="rect">
            <a:avLst/>
          </a:prstGeom>
          <a:noFill/>
        </p:spPr>
      </p:pic>
      <p:sp>
        <p:nvSpPr>
          <p:cNvPr id="2868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Иметь пространственные и временные представления.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Вести счет предметов до 10 и сравнивать. 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Вести счет до 10 в прямом и обратном порядке. 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Уметь читать письменные и печатные цифры, правильно их писать.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Соотносить число предметов и цифру.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Усвоить состав чисел: 2,3,4,5.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Читать простейшие математические записи. </a:t>
            </a:r>
          </a:p>
          <a:p>
            <a:pPr>
              <a:lnSpc>
                <a:spcPct val="800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Знать и различать геометрические фигуры: круг, треугольник, квадрат.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524000" y="381000"/>
            <a:ext cx="6553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ru-RU" sz="3200">
              <a:solidFill>
                <a:schemeClr val="tx2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285852" y="1905000"/>
            <a:ext cx="6286544" cy="223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КАК ПОДГОТОВИТЬ РЕБЕНКА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 К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ШКОЛЕ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См.БУКЛЕТ «Скоро в школу»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8865" y="32082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Рекомендации для родителей</a:t>
            </a:r>
          </a:p>
        </p:txBody>
      </p:sp>
      <p:pic>
        <p:nvPicPr>
          <p:cNvPr id="27658" name="Picture 10" descr="10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000504"/>
            <a:ext cx="2571768" cy="2571768"/>
          </a:xfrm>
          <a:prstGeom prst="rect">
            <a:avLst/>
          </a:prstGeom>
          <a:noFill/>
        </p:spPr>
      </p:pic>
      <p:pic>
        <p:nvPicPr>
          <p:cNvPr id="27659" name="Picture 11" descr="10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286256"/>
            <a:ext cx="2252656" cy="2252656"/>
          </a:xfrm>
          <a:prstGeom prst="rect">
            <a:avLst/>
          </a:prstGeom>
          <a:noFill/>
        </p:spPr>
      </p:pic>
      <p:pic>
        <p:nvPicPr>
          <p:cNvPr id="27660" name="Picture 12" descr="10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6564" y="1643050"/>
            <a:ext cx="2257436" cy="22574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850" y="357166"/>
            <a:ext cx="7862150" cy="1143008"/>
          </a:xfrm>
        </p:spPr>
        <p:txBody>
          <a:bodyPr>
            <a:no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</a:rPr>
              <a:t>Примерный набор принадлежностей для первоклассника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496254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Обложки для книг.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Обложки для тетрадей.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 в клетку – 10 шт. (12 листов)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 в узкую линейку - 10 шт. (12 листов)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Веер букв. Веер цифр. Набор геометрических фигур.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Счетные палочки.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Линейка.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Ручки (синяя, зеленая).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64357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карандаши.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Закладки для книг.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картон.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бумага.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рисования – «папка для черчения» А-4, кисти (натуральные - белка) №2, 4, 6, щетина №6.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Стаканчик «непроливайка».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– карандаш.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Пластилин, дощечка.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карандаши.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форма и спортивная обувь.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Сменная обувь.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8005026" cy="857256"/>
          </a:xfrm>
        </p:spPr>
        <p:txBody>
          <a:bodyPr>
            <a:no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набор принадлежностей для первоклассника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7646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школьной форме и деловому стилю одежды с 01.09.2013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5410200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Федеральным законом №273-ФЗ РФ «Об образовании»; письма  Министерства образования РФ от 28 марта 2013 г № ДЛ-65/08 «Об установлении требований к одежде обучающихся», Конвенцией о правах ребенка ст. 13-15,  Уставом школы, письма </a:t>
            </a:r>
            <a:r>
              <a:rPr lang="ru-RU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Роспотребнадзора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09.11.2012 №01/12662-12-23,  с 1 сентября 2013 в ГБОУ №14  Невского района Санкт- Петербурга </a:t>
            </a:r>
            <a:r>
              <a:rPr lang="ru-RU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вводится школьная форма (требования к одежде обучающихся)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целью: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  требований   к  деловому  стилю  одежды обучающихся, создания рабочей атмосферы во время учебного процесса;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соблюдения санитарно-гигиенических норм, утвержденных </a:t>
            </a:r>
            <a:r>
              <a:rPr lang="ru-RU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воспитания у обучающихся  эстетического вкуса, культуры  одежды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школьной форме и деловому стилю одежды с 01.09.2013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 одежды - деловой, классический, современный строгий.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Аккуратность и опрятность: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одежда должна быть обязательно чистой, свежей, выглаженной;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сменная обувь должна быть чистой;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 должен соответствовать общепринятым в обществе нормам делового стиля и исключать вызывающие детали (волосы, лицо и руки должны быть чистыми и ухоженными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школьной форме и деловому стилю одежды с 01.09.2013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Сдержанность: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главных правил делового человека при выборе одежды, обуви, при использовании парфюмерных и косметических средств – сдержанность и умеренность;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стандарт одежды для всех - деловой стиль.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подразделяется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парадную, повседневную и спортивную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1143008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1-4-х классов (парадная форма):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белая мужская (мальчиковая) сорочка,  пиджак и классические брюки темного цвета, туфли, галстук или бабочка.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белая блуза, юбка  или сарафан темного цвета (можно с отделкой  в произвольной форме), разрешается ношение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брюк классического покроя    темного цвета,   туфли, белые банты.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1-4-х классов (повседневная форма):</a:t>
            </a:r>
            <a:endParaRPr lang="ru-RU" sz="32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пиджак,  мужская сорочка (рубашка) или трикотажная водолазка светлого однотонного цвета,  брюки классические  темного цвета;  туфли, аккуратная стрижка.     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блуза или трикотажная водолазка  однотонного светлого цвета; юбка или сарафан, пиджак темного цвета (можно с отделкой  в произвольной форме), разрешается ношение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брюк классического покроя    темного цвета,  туфли; аккуратная прическа.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2016-2017 год КР\Педсоветы, совещания ШМО\Род. соб. с родител. 1 классн\Ix3s3jZKCL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0"/>
            <a:ext cx="4762500" cy="3733800"/>
          </a:xfrm>
          <a:prstGeom prst="rect">
            <a:avLst/>
          </a:prstGeom>
          <a:noFill/>
        </p:spPr>
      </p:pic>
      <p:pic>
        <p:nvPicPr>
          <p:cNvPr id="1026" name="Picture 2" descr="F:\2016-2017 год КР\Педсоветы, совещания ШМО\Род. соб. с родител. 1 классн\slide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91795"/>
            <a:ext cx="5783627" cy="433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2016-2017 год КР\Педсоветы, совещания ШМО\Род. соб. с родител. 1 классн\img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1758762"/>
            <a:ext cx="5293829" cy="47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к форме 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внешнему виду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костюмы надеваются только для уроков физической культуры и на время проведения спортивных праздников, соревнований.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Джинсовые брюки и юбки- категорически запрещены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школьной формы школьники на занятия не допускаются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программу первого класса входят восемь предметных областей 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Изобразительное искусство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Используемый УМК-  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комплект (УМК) – это совокупность учебно-методических материалов и программно-технических средств, способствующих эффективному освоению учащимися учебного материала, входящего в программу предметного курса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Используемый УМК-  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«Школа России»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1 класса включает в себя завершенные предметные линии учебников по следующим основным предметам начального общего образования: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Азбука.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Горецкий В.Г., Кирюшкин В.А., Виноградская Л.А. и др.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Канакина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В.П., Горецкий В.Г.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Климанова Л.Ф., Горецкий В.Г., Голованова М.В. и др.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Используемый УМК-  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Математика.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Моро М.И., Степанова С.В., Волкова С.И.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Плешаков А.А.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Роговцева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Н.И., Богданова Н.В.,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Фрейтаг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И.П., Добромыслова Н.В., Шипилова Н.В.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Критская Е.Д., Сергеева Г.П.,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Шмагина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Т.С.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Изобразительное искусство.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Л.А.,Коротеева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Е.И.,Горяева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Н.А.(под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ред.Неменского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Б.М.).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Лях В.И.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Используемый УМК-  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250033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учащиеся </a:t>
            </a:r>
          </a:p>
          <a:p>
            <a:pPr lvl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 классов- обеспечены учебниками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первоклассников проводятся только в первую смену. Время их начала – 8.30 Продолжительность урока - 35 минут с обязательным проведением двух физкультминуток по 1,5-2 минуты каждая. Их рекомендуется проводить на 10-й и 20-й минутах урока (за исключением уроков физкультуры и т.п.).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 2017-2018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 года: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357430"/>
            <a:ext cx="7498080" cy="389097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i="1" dirty="0" smtClean="0"/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по образованию информирует, что учебные занятия в 2017-2018 учебном году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начинаются </a:t>
            </a:r>
          </a:p>
          <a:p>
            <a:pPr lvl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сентября 2017 года и заканчиваются 24 мая 2018 года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 1 классах; </a:t>
            </a:r>
          </a:p>
          <a:p>
            <a:pPr lvl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Продолжительность учебного года: 1-й класс - 33 учебные недели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 2017-2018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 года: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52149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Комитет по образованию устанавливает следующие сроки проведения школьных каникул: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каникулы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30 по 5 ноября 2017 года;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каникулы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28 декабря 2017года по 8 января 2018 года;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каникулы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27 по 2апреля 2018 года.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каникулы для первоклассников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 с 20 по 25 февраля 2018года.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654032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РОДИТЕЛЯМ: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5785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Проверить, сданы ли Вами в школу следующие документы:</a:t>
            </a:r>
          </a:p>
          <a:p>
            <a:pPr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медицина: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карточка ребенка ( форма 26) с обзором врачей: хирург, окулист, ЛОР, невролог, логопед, стоматолог, эндокринолог, педиатр;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 о прививках (вложен в медицинскую кару ребенка)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 прививок ребенка (форма 063);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страхового медицинского полиса ребенка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mini_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41576"/>
            <a:ext cx="509409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qbwqt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641"/>
            <a:ext cx="47625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664x1000_0xd42ee42d_376380461143587710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811" y="3356992"/>
            <a:ext cx="202406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52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РОДИТЕЛЯМ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договор на обучение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(заполненный, в 2 экз.)</a:t>
            </a: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заявление на питание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-заявление  в  ГПД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копия </a:t>
            </a:r>
            <a:r>
              <a:rPr lang="ru-RU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СНИЛс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Сдать недостающие документы можно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по рабочим дням  (до 10 июня 2017г.)  10.00- 14.00 час  (канцелярия школы или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зам.дир.УВР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РОДИТЕЛЯМ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57364"/>
            <a:ext cx="7498080" cy="428628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осмотр: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26.08.2017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 отдельному графику).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the-child-at-the-comput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629" y="548680"/>
            <a:ext cx="7072875" cy="53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6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Deti_luchshie_antidepressant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35033"/>
            <a:ext cx="61912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img-20160314200920-2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9532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46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123318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29081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13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dc933ae789657455bc89fd4b72aa46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035"/>
            <a:ext cx="688500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94071030_4552399_prikoli_iz_shkolnih_sochinen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85314"/>
            <a:ext cx="6012668" cy="400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pressa_110512_le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7512145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35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для ребёнка – это его семья!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Admin\Desktop\spec14-1-894903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7499350" cy="407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86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415</TotalTime>
  <Words>1140</Words>
  <Application>Microsoft Office PowerPoint</Application>
  <PresentationFormat>Экран (4:3)</PresentationFormat>
  <Paragraphs>143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Солнцестояние</vt:lpstr>
      <vt:lpstr>Презентация PowerPoint</vt:lpstr>
      <vt:lpstr>Ваш ребенок-  будущий первоклассник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Главное для ребёнка – это его семья!</vt:lpstr>
      <vt:lpstr>Презентация PowerPoint</vt:lpstr>
      <vt:lpstr>ПРИЕМ В МОУ СОШ № 7</vt:lpstr>
      <vt:lpstr>Особенности обучения</vt:lpstr>
      <vt:lpstr>Особенности обучения</vt:lpstr>
      <vt:lpstr>Особенности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Примерный набор принадлежностей для первоклассника </vt:lpstr>
      <vt:lpstr>Примерный набор принадлежностей для первоклассника </vt:lpstr>
      <vt:lpstr>Требования к школьной форме и деловому стилю одежды с 01.09.2013</vt:lpstr>
      <vt:lpstr>Требования к школьной форме и деловому стилю одежды с 01.09.2013</vt:lpstr>
      <vt:lpstr>Требования к школьной форме и деловому стилю одежды с 01.09.2013</vt:lpstr>
      <vt:lpstr>Для учащихся 1-4-х классов (парадная форма): </vt:lpstr>
      <vt:lpstr>Для учащихся 1-4-х классов (повседневная форма):</vt:lpstr>
      <vt:lpstr>Основные требования к форме  и внешнему виду</vt:lpstr>
      <vt:lpstr>Особенности обучения</vt:lpstr>
      <vt:lpstr>Используемый УМК-    «Школа России»</vt:lpstr>
      <vt:lpstr>Используемый УМК-    «Школа России»</vt:lpstr>
      <vt:lpstr>Используемый УМК-    «Школа России»</vt:lpstr>
      <vt:lpstr>Используемый УМК-    «Школа России»</vt:lpstr>
      <vt:lpstr>Особенности обучения</vt:lpstr>
      <vt:lpstr>Режим  2017-2018  учебного  года:</vt:lpstr>
      <vt:lpstr>Режим  2017-2018  учебного  года:</vt:lpstr>
      <vt:lpstr>ПАМЯТКА РОДИТЕЛЯМ: </vt:lpstr>
      <vt:lpstr>ПАМЯТКА РОДИТЕЛЯМ</vt:lpstr>
      <vt:lpstr>ПАМЯТКА РОДИТЕЛЯМ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38</cp:revision>
  <dcterms:modified xsi:type="dcterms:W3CDTF">2018-06-17T06:15:24Z</dcterms:modified>
</cp:coreProperties>
</file>