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8" r:id="rId1"/>
  </p:sldMasterIdLst>
  <p:notesMasterIdLst>
    <p:notesMasterId r:id="rId18"/>
  </p:notesMasterIdLst>
  <p:sldIdLst>
    <p:sldId id="274" r:id="rId2"/>
    <p:sldId id="280" r:id="rId3"/>
    <p:sldId id="273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025C5"/>
    <a:srgbClr val="0000CC"/>
    <a:srgbClr val="639CA6"/>
    <a:srgbClr val="6600FF"/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3ED26-4803-4A24-B47B-B6812A0A621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A47C5-6E22-48A9-9DA6-987C2BFCDF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8338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A47C5-6E22-48A9-9DA6-987C2BFCDF5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175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090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644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9477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690333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464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1840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603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869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2546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8710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7357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0033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8907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8705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9186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08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389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167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856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6">
            <a:alphaModFix amt="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291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  <p:sldLayoutId id="2147483649" r:id="rId20"/>
    <p:sldLayoutId id="2147483660" r:id="rId21"/>
    <p:sldLayoutId id="2147483662" r:id="rId22"/>
    <p:sldLayoutId id="2147483663" r:id="rId23"/>
    <p:sldLayoutId id="2147483661" r:id="rId2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factory.techshoppings.ru/img/p/1/17973-large_default.jpg" TargetMode="External"/><Relationship Id="rId3" Type="http://schemas.openxmlformats.org/officeDocument/2006/relationships/hyperlink" Target="https://st.depositphotos.com/1021529/2649/i/950/depositphotos_26496219-stock-photo-blue-crystal-on-a-white.jpg" TargetMode="External"/><Relationship Id="rId7" Type="http://schemas.openxmlformats.org/officeDocument/2006/relationships/hyperlink" Target="http://cdn.e96.ru/assets/images/catalog/audio_video_dvd/lcd_tvs/614999/614999_2350893.png" TargetMode="External"/><Relationship Id="rId2" Type="http://schemas.openxmlformats.org/officeDocument/2006/relationships/hyperlink" Target="http://www.1000listnik.ru/wp-content/uploads/2016/03/Ametist.jpg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geo.web.ru/druza/m-Q_sint_7060.jpg" TargetMode="External"/><Relationship Id="rId5" Type="http://schemas.openxmlformats.org/officeDocument/2006/relationships/hyperlink" Target="http://999proba.com/wp-content/uploads/2016/08/Muassanit-fianit-1-700x366.jpg" TargetMode="External"/><Relationship Id="rId4" Type="http://schemas.openxmlformats.org/officeDocument/2006/relationships/hyperlink" Target="https://besplatka.ua/aws/9/10/16/73/050c5c5c17b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687">
              <a:srgbClr val="8CA8E0"/>
            </a:gs>
            <a:gs pos="69375">
              <a:srgbClr val="88A5DC"/>
            </a:gs>
            <a:gs pos="64750">
              <a:srgbClr val="809FD3"/>
            </a:gs>
            <a:gs pos="55500">
              <a:srgbClr val="7193C2"/>
            </a:gs>
            <a:gs pos="37000">
              <a:srgbClr val="527BA0"/>
            </a:gs>
            <a:gs pos="0">
              <a:schemeClr val="tx2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683568" y="332656"/>
            <a:ext cx="7818463" cy="62646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Исследовательская </a:t>
            </a: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«Выращивание кристаллов в </a:t>
            </a:r>
            <a:r>
              <a:rPr lang="ru-RU" sz="48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домашних условиях»</a:t>
            </a:r>
            <a:endParaRPr kumimoji="0" lang="ru-RU" sz="48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Ученика 2а класса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МКОУ «Гимназия №259»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Г.Фокино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Иноземцева Богдана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lang="ru-RU" sz="3200" b="1" i="1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6632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Ещё через четыре дня мы получили вот такие кристаллы: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2619000" cy="349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852936"/>
            <a:ext cx="2700000" cy="36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348" y="1844824"/>
            <a:ext cx="2646000" cy="352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8941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296144"/>
          </a:xfrm>
        </p:spPr>
        <p:txBody>
          <a:bodyPr/>
          <a:lstStyle/>
          <a:p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i="1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трех кристаллов выбрали один. Привязали его на  леску и  поместили в стакан с насыщенным раствором.</a:t>
            </a:r>
            <a:endParaRPr lang="ru-RU" b="1" i="1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340768"/>
            <a:ext cx="8928992" cy="54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67137"/>
            <a:ext cx="3834000" cy="511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26" y="1467137"/>
            <a:ext cx="3834000" cy="5112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3252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80120"/>
          </a:xfrm>
        </p:spPr>
        <p:txBody>
          <a:bodyPr/>
          <a:lstStyle/>
          <a:p>
            <a:r>
              <a:rPr lang="ru-RU" cap="none" dirty="0" smtClean="0"/>
              <a:t> </a:t>
            </a:r>
            <a:r>
              <a:rPr lang="ru-RU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Далее мы наблюдали как «подрастал» наш кристалл:</a:t>
            </a:r>
            <a:endParaRPr lang="ru-RU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60119"/>
            <a:ext cx="3807000" cy="507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0119"/>
            <a:ext cx="3807000" cy="507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4711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740600"/>
          </a:xfrm>
        </p:spPr>
        <p:txBody>
          <a:bodyPr/>
          <a:lstStyle/>
          <a:p>
            <a:r>
              <a:rPr lang="ru-RU" cap="none" dirty="0" smtClean="0">
                <a:solidFill>
                  <a:srgbClr val="002060"/>
                </a:solidFill>
              </a:rPr>
              <a:t>           </a:t>
            </a:r>
            <a:r>
              <a:rPr lang="ru-RU" sz="32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результат через три недели:</a:t>
            </a:r>
            <a:endParaRPr lang="ru-RU" sz="3200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785794"/>
            <a:ext cx="4356000" cy="5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57640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1214422"/>
            <a:ext cx="8182004" cy="421484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b="1" i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Кристаллы встречаются нам повсюду: мы ходим по кристаллам, строим из них, выращиваем их в лабораториях.</a:t>
            </a:r>
          </a:p>
          <a:p>
            <a:pPr>
              <a:lnSpc>
                <a:spcPct val="90000"/>
              </a:lnSpc>
            </a:pP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Кристаллы нашли широкое применение в научной и практической деятельности человека. </a:t>
            </a:r>
          </a:p>
          <a:p>
            <a:pPr>
              <a:lnSpc>
                <a:spcPct val="90000"/>
              </a:lnSpc>
            </a:pP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время своей исследовательской работы нам удалось вырастить  кристаллы в домашних условиях. Наша  гипотеза подтвердилась.</a:t>
            </a:r>
            <a:endParaRPr lang="ru-RU" sz="2800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33400"/>
            <a:ext cx="8715436" cy="752460"/>
          </a:xfrm>
        </p:spPr>
        <p:txBody>
          <a:bodyPr>
            <a:noAutofit/>
          </a:bodyPr>
          <a:lstStyle/>
          <a:p>
            <a:r>
              <a:rPr lang="ru-RU" sz="48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Спасибо за внимание!</a:t>
            </a:r>
            <a:endParaRPr lang="ru-RU" sz="4800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357298"/>
            <a:ext cx="3600000" cy="4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077200" cy="4786322"/>
          </a:xfrm>
        </p:spPr>
        <p:txBody>
          <a:bodyPr>
            <a:noAutofit/>
          </a:bodyPr>
          <a:lstStyle/>
          <a:p>
            <a:r>
              <a:rPr lang="ru-RU" sz="1400" dirty="0" smtClean="0"/>
              <a:t>Фото из личного архива  семьи </a:t>
            </a:r>
            <a:r>
              <a:rPr lang="ru-RU" sz="1400" dirty="0" err="1" smtClean="0"/>
              <a:t>Иноземцевых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2"/>
              </a:rPr>
              <a:t>http://www.1000listnik.ru/wp-content/uploads/2016/03/Ametist.jpg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3"/>
              </a:rPr>
              <a:t>https://st.depositphotos.com/1021529/2649/i/950/depositphotos_26496219-stock-photo-blue-crystal-on-a-white.jpg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4"/>
              </a:rPr>
              <a:t>https://besplatka.ua/aws/9/10/16/73/050c5c5c17b1.jpg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5"/>
              </a:rPr>
              <a:t>http://999proba.com/wp-content/uploads/2016/08/Muassanit-fianit-1-700x366.jpg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6"/>
              </a:rPr>
              <a:t>http://geo.web.ru/druza/m-Q_sint_7060.jpg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7"/>
              </a:rPr>
              <a:t>http://cdn.e96.ru/assets/images/catalog/audio_video_dvd/lcd_tvs/614999/614999_2350893.png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>
                <a:hlinkClick r:id="rId8"/>
              </a:rPr>
              <a:t>http://factory.techshoppings.ru/img/p/1/17973-large_default.jpg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5"/>
            <a:ext cx="8640960" cy="41764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ru-RU" sz="3600" b="1" i="1" cap="none" dirty="0" smtClean="0">
                <a:latin typeface="Times New Roman" pitchFamily="18" charset="0"/>
                <a:cs typeface="Times New Roman" pitchFamily="18" charset="0"/>
              </a:rPr>
              <a:t>Тема исследования: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i="1" cap="none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ли вырастить кристаллы в домашних условиях?</a:t>
            </a:r>
            <a:endParaRPr lang="ru-RU" b="1" i="1" cap="none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600" b="1" i="1" cap="none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Выяснить, можно ли вырастить кристаллы в домашних  условиях.</a:t>
            </a:r>
          </a:p>
          <a:p>
            <a:pPr>
              <a:lnSpc>
                <a:spcPct val="100000"/>
              </a:lnSpc>
            </a:pPr>
            <a:r>
              <a:rPr lang="ru-RU" sz="3600" b="1" i="1" cap="none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Предположим, что можно вырастить кристаллы в домашних условиях.  </a:t>
            </a:r>
            <a:endParaRPr lang="ru-RU" sz="3000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23528" y="116632"/>
            <a:ext cx="8568952" cy="6552728"/>
          </a:xfrm>
          <a:prstGeom prst="rect">
            <a:avLst/>
          </a:prstGeom>
          <a:noFill/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Кристаллос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»-в переводе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 греческого означает «ЛЁД»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lang="ru-RU" sz="3200" b="1" i="1" baseline="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Кристалл-это твердое тело правильной геометрической формы. Поверхности кристалла плоские, а края ровные.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lang="ru-RU" sz="3200" b="1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Кристалл-это твердое состояние вещества. 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s://st.depositphotos.com/1021529/2649/i/950/depositphotos_26496219-stock-photo-blue-crystal-on-a-wh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st.depositphotos.com/1021529/2649/i/950/depositphotos_26496219-stock-photo-blue-crystal-on-a-wh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depositphotos_26496219-stock-photo-blue-crystal-on-a-whit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3375397"/>
            <a:ext cx="4643470" cy="3482603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755576" y="3645024"/>
            <a:ext cx="6408712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3400" y="188640"/>
            <a:ext cx="8077200" cy="432048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               </a:t>
            </a:r>
            <a:r>
              <a:rPr lang="ru-RU" sz="3200" b="1" i="1" cap="none" dirty="0" smtClean="0">
                <a:latin typeface="Times New Roman" pitchFamily="18" charset="0"/>
                <a:cs typeface="Times New Roman" pitchFamily="18" charset="0"/>
              </a:rPr>
              <a:t>Кристаллы бывают:</a:t>
            </a:r>
            <a:endParaRPr lang="ru-RU" sz="32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71472" y="642918"/>
            <a:ext cx="7855024" cy="573841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Природные - созданные природой;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/>
            <a:r>
              <a:rPr lang="ru-RU" dirty="0" smtClean="0"/>
              <a:t>                                   </a:t>
            </a:r>
            <a:r>
              <a:rPr lang="ru-RU" cap="none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Аметист                                                    Изумруд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Искусственные – выращенные в лаборатории;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cap="none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Фианит</a:t>
            </a:r>
            <a:r>
              <a:rPr lang="ru-RU" cap="none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Кварц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Драгоценные – красивые и редкие.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1028" name="Picture 4" descr="http://www.1000listnik.ru/wp-content/uploads/2016/03/Amet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1962757" cy="1357322"/>
          </a:xfrm>
          <a:prstGeom prst="rect">
            <a:avLst/>
          </a:prstGeom>
          <a:noFill/>
        </p:spPr>
      </p:pic>
      <p:sp>
        <p:nvSpPr>
          <p:cNvPr id="1030" name="AutoShape 6" descr="https://besplatka.ua/aws/9/10/16/73/050c5c5c17b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050c5c5c17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285860"/>
            <a:ext cx="1809741" cy="1357306"/>
          </a:xfrm>
          <a:prstGeom prst="rect">
            <a:avLst/>
          </a:prstGeom>
        </p:spPr>
      </p:pic>
      <p:pic>
        <p:nvPicPr>
          <p:cNvPr id="1032" name="Picture 8" descr="http://geo.web.ru/druza/m-Q_sint_70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4686"/>
            <a:ext cx="2071702" cy="1571636"/>
          </a:xfrm>
          <a:prstGeom prst="rect">
            <a:avLst/>
          </a:prstGeom>
          <a:noFill/>
        </p:spPr>
      </p:pic>
      <p:pic>
        <p:nvPicPr>
          <p:cNvPr id="1034" name="Picture 10" descr="http://999proba.com/wp-content/uploads/2016/08/Muassanit-fianit-1-700x366.jpg"/>
          <p:cNvPicPr>
            <a:picLocks noChangeAspect="1" noChangeArrowheads="1"/>
          </p:cNvPicPr>
          <p:nvPr/>
        </p:nvPicPr>
        <p:blipFill>
          <a:blip r:embed="rId5"/>
          <a:srcRect l="49095" b="2960"/>
          <a:stretch>
            <a:fillRect/>
          </a:stretch>
        </p:blipFill>
        <p:spPr bwMode="auto">
          <a:xfrm>
            <a:off x="1000100" y="3214685"/>
            <a:ext cx="1643074" cy="163768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692696"/>
          </a:xfrm>
        </p:spPr>
        <p:txBody>
          <a:bodyPr/>
          <a:lstStyle/>
          <a:p>
            <a:r>
              <a:rPr lang="ru-RU" b="1" i="1" dirty="0" smtClean="0"/>
              <a:t>           </a:t>
            </a:r>
            <a:r>
              <a:rPr lang="ru-RU" sz="3200" b="1" i="1" cap="none" dirty="0" smtClean="0">
                <a:latin typeface="Times New Roman" pitchFamily="18" charset="0"/>
                <a:cs typeface="Times New Roman" pitchFamily="18" charset="0"/>
              </a:rPr>
              <a:t>Кристаллы используются в:</a:t>
            </a:r>
            <a:endParaRPr lang="ru-RU" sz="32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714356"/>
            <a:ext cx="8359080" cy="592935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технике;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часовом  механизме;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медицине;</a:t>
            </a:r>
          </a:p>
          <a:p>
            <a:pPr marL="285750" indent="-28575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приборах.</a:t>
            </a:r>
          </a:p>
          <a:p>
            <a:pPr marL="285750" indent="-285750"/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широко используют искусственные  кристаллы, и я решил выяснить, можно ли вырастить кристаллы в домашних условиях?</a:t>
            </a:r>
            <a:endParaRPr lang="ru-RU" sz="2400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www.bashklip.ru/_nw/76/571379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2714620"/>
            <a:ext cx="2232000" cy="1521821"/>
          </a:xfrm>
          <a:prstGeom prst="rect">
            <a:avLst/>
          </a:prstGeom>
          <a:noFill/>
        </p:spPr>
      </p:pic>
      <p:pic>
        <p:nvPicPr>
          <p:cNvPr id="7" name="Picture 14" descr="измерение вибраций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286124"/>
            <a:ext cx="1980000" cy="1624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 descr="http://cdn.e96.ru/assets/images/catalog/audio_video_dvd/lcd_tvs/614999/614999_235089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857232"/>
            <a:ext cx="1143008" cy="817072"/>
          </a:xfrm>
          <a:prstGeom prst="rect">
            <a:avLst/>
          </a:prstGeom>
          <a:noFill/>
        </p:spPr>
      </p:pic>
      <p:sp>
        <p:nvSpPr>
          <p:cNvPr id="14340" name="AutoShape 4" descr="https://shop.kp.ru/catalog/media/kpslava/b/7/59ae9424d48b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17973-large_defaul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1500174"/>
            <a:ext cx="1187118" cy="12144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297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077200" cy="883476"/>
          </a:xfrm>
        </p:spPr>
        <p:txBody>
          <a:bodyPr>
            <a:normAutofit/>
          </a:bodyPr>
          <a:lstStyle/>
          <a:p>
            <a:r>
              <a:rPr lang="ru-RU" sz="3600" b="1" i="1" cap="none" dirty="0" smtClean="0">
                <a:latin typeface="Times New Roman" pitchFamily="18" charset="0"/>
                <a:cs typeface="Times New Roman" pitchFamily="18" charset="0"/>
              </a:rPr>
              <a:t>        Метод исследования: опыт</a:t>
            </a:r>
            <a:endParaRPr lang="ru-RU" sz="3600" b="1" i="1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92696"/>
            <a:ext cx="8784976" cy="3960440"/>
          </a:xfrm>
        </p:spPr>
        <p:txBody>
          <a:bodyPr>
            <a:normAutofit fontScale="92500"/>
          </a:bodyPr>
          <a:lstStyle/>
          <a:p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Будем выращивать в домашних условиях кристалл из лимонной кислоты.</a:t>
            </a:r>
          </a:p>
          <a:p>
            <a:r>
              <a:rPr lang="ru-RU" sz="28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понадобится: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   – 100 мл.;</a:t>
            </a:r>
          </a:p>
          <a:p>
            <a:r>
              <a:rPr lang="ru-RU" sz="2400" b="1" i="1" cap="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none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лимонная кислота – 190 грамм;</a:t>
            </a:r>
          </a:p>
          <a:p>
            <a:r>
              <a:rPr lang="ru-RU" sz="2400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- пластмассовый стаканчик;</a:t>
            </a:r>
          </a:p>
          <a:p>
            <a:r>
              <a:rPr lang="ru-RU" sz="2400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- деревянная палочка;</a:t>
            </a:r>
          </a:p>
          <a:p>
            <a:r>
              <a:rPr lang="ru-RU" sz="2400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- леска.</a:t>
            </a:r>
            <a:endParaRPr lang="ru-RU" sz="2400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500306"/>
            <a:ext cx="3096000" cy="41271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17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784976" cy="6322944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Растворяем в 100 мл воды 190 г лимонной кислоты, на это у нас ушло два дня. Получился насыщенный раствор лимонной кислоты.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7020">
            <a:off x="436317" y="2379693"/>
            <a:ext cx="2943000" cy="392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500" y="1143300"/>
            <a:ext cx="2943000" cy="392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83671">
            <a:off x="5770644" y="2558660"/>
            <a:ext cx="2943000" cy="392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722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188640"/>
            <a:ext cx="8215064" cy="1584176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    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несколько дней на дне банки выпал осадок и образовались маленькие кристаллики.</a:t>
            </a:r>
          </a:p>
          <a:p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Мы взяли три самых больших кристалла и переместили в стакан с насыщенным раствором.</a:t>
            </a:r>
            <a:endParaRPr lang="ru-RU" sz="2400" b="1" i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2700000" cy="36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23" y="2204864"/>
            <a:ext cx="2700000" cy="36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15" y="2924944"/>
            <a:ext cx="2700000" cy="360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642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85728"/>
            <a:ext cx="9144000" cy="626469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                   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 выглядели наши</a:t>
            </a:r>
          </a:p>
          <a:p>
            <a:r>
              <a:rPr lang="ru-RU" sz="2400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кристаллы изначально.</a:t>
            </a:r>
          </a:p>
          <a:p>
            <a:r>
              <a:rPr lang="ru-RU" dirty="0" smtClean="0"/>
              <a:t>                                                                   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два 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дня </a:t>
            </a:r>
            <a:r>
              <a:rPr lang="ru-RU" sz="2400" b="1" i="1" cap="none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заметно «</a:t>
            </a:r>
            <a:r>
              <a:rPr lang="ru-RU" sz="2400" b="1" i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подросли</a:t>
            </a: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                                                                      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6706"/>
            <a:ext cx="3264000" cy="24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74" y="3140968"/>
            <a:ext cx="2592000" cy="345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2000240"/>
            <a:ext cx="3420000" cy="456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451408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Другая 1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A5A5A5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1477</TotalTime>
  <Words>390</Words>
  <Application>Microsoft Office PowerPoint</Application>
  <PresentationFormat>Экран (4:3)</PresentationFormat>
  <Paragraphs>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Капля</vt:lpstr>
      <vt:lpstr>Слайд 1</vt:lpstr>
      <vt:lpstr>Слайд 2</vt:lpstr>
      <vt:lpstr>Слайд 3</vt:lpstr>
      <vt:lpstr>               Кристаллы бывают:</vt:lpstr>
      <vt:lpstr>           Кристаллы используются в:</vt:lpstr>
      <vt:lpstr>        Метод исследования: опыт</vt:lpstr>
      <vt:lpstr>Слайд 7</vt:lpstr>
      <vt:lpstr>Слайд 8</vt:lpstr>
      <vt:lpstr>Слайд 9</vt:lpstr>
      <vt:lpstr>Слайд 10</vt:lpstr>
      <vt:lpstr>     Из трех кристаллов выбрали один. Привязали его на  леску и  поместили в стакан с насыщенным раствором.</vt:lpstr>
      <vt:lpstr> Далее мы наблюдали как «подрастал» наш кристалл:</vt:lpstr>
      <vt:lpstr>           Наш результат через три недели:</vt:lpstr>
      <vt:lpstr>Слайд 14</vt:lpstr>
      <vt:lpstr>          Спасибо за внимание!</vt:lpstr>
      <vt:lpstr>Фото из личного архива  семьи Иноземцевых  http://www.1000listnik.ru/wp-content/uploads/2016/03/Ametist.jpg https://st.depositphotos.com/1021529/2649/i/950/depositphotos_26496219-stock-photo-blue-crystal-on-a-white.jpg https://besplatka.ua/aws/9/10/16/73/050c5c5c17b1.jpg http://999proba.com/wp-content/uploads/2016/08/Muassanit-fianit-1-700x366.jpg http://geo.web.ru/druza/m-Q_sint_7060.jpg http://cdn.e96.ru/assets/images/catalog/audio_video_dvd/lcd_tvs/614999/614999_2350893.png http://factory.techshoppings.ru/img/p/1/17973-large_default.jpg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90</cp:revision>
  <dcterms:created xsi:type="dcterms:W3CDTF">2013-07-29T17:42:42Z</dcterms:created>
  <dcterms:modified xsi:type="dcterms:W3CDTF">2018-06-17T07:11:24Z</dcterms:modified>
</cp:coreProperties>
</file>