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  <p:sldId id="267" r:id="rId5"/>
    <p:sldId id="262" r:id="rId6"/>
    <p:sldId id="266" r:id="rId7"/>
    <p:sldId id="265" r:id="rId8"/>
    <p:sldId id="260" r:id="rId9"/>
    <p:sldId id="261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BC0D-7CB6-4693-9AF1-5AB1B30EC45D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81D0E-83EB-4CF1-A557-A3D1E50FF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2A727-80A8-4D8E-BC84-C3AF792309D9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9AB2-74CE-4215-8186-42EAD75E8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0D018-654E-4C53-80AC-477ABE9A00E1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05B6-6CE0-4A90-B7ED-361166285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752AA-D0B8-465A-83D1-9E9EE6754B23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E3162-EDE9-4105-AC2B-1A6D3E94E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AD37-8051-4B53-9733-B81E28410D17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C3A3A-0A31-4273-B842-4BF0C399A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C8657-033B-41D2-AB28-A280EAF9929D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27B98-68F3-4776-AD6B-430D1B03E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D3D29-44C0-4FCE-8061-8A3818981A50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5104A-3279-438D-84C1-A68EA79DF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958AC-6000-4D62-B95C-DD93D173DC20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29E24-DC7A-4DD9-B41B-058A58135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A7EBE-079A-415B-B749-37D3C4BBC479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377C5-C1A1-46BA-B6F0-3729153B2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5B931-6CFD-4B88-88EC-9ED8EC082608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11DEF-7654-44FF-8ED5-6617F3FCC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230E4-0EB3-4F3B-BC65-E53AC9B2733F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485CD-16A6-44C5-94B8-AC5646785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5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14C243-F0C5-4F83-A206-32E0D3B07114}" type="datetimeFigureOut">
              <a:rPr lang="en-US"/>
              <a:pPr>
                <a:defRPr/>
              </a:pPr>
              <a:t>3/23/2017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878A-4272-4A47-AA90-5693EF01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15000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lib.ru/History/Pages/Item.aspx?itemid=469" TargetMode="External"/><Relationship Id="rId2" Type="http://schemas.openxmlformats.org/officeDocument/2006/relationships/hyperlink" Target="http://structure.mil.ru/structure/forces/cosmic/history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unction.mil.ru/news_page/country/more.htm?id=12047166@egNews" TargetMode="External"/><Relationship Id="rId5" Type="http://schemas.openxmlformats.org/officeDocument/2006/relationships/hyperlink" Target="http://ria.ru/defense_safety/20111201/503030677.html" TargetMode="External"/><Relationship Id="rId4" Type="http://schemas.openxmlformats.org/officeDocument/2006/relationships/hyperlink" Target="http://ria.ru/defense_safety/20150803/1160512253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edia.com/ru/gpedia/%D0%9E%D1%80%D0%B1%D0%B8%D1%82%D0%B0%D0%BB%D1%8C%D0%BD%D0%B0%D1%8F_%D1%81%D0%BF%D1%83%D1%82%D0%BD%D0%B8%D0%BA%D0%BE%D0%B2%D0%B0%D1%8F_%D0%B3%D1%80%D1%83%D0%BF%D0%BF%D0%B8%D1%80%D0%BE%D0%B2%D0%BA%D0%B0_%D0%A0%D0%BE%D1%81%D1%81%D0%B8%D0%B8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www.gpedia.com/ru/gpedia/%D0%98%D0%BD%D0%B4%D0%B8%D1%8F" TargetMode="External"/><Relationship Id="rId4" Type="http://schemas.openxmlformats.org/officeDocument/2006/relationships/hyperlink" Target="http://www.gpedia.com/ru/gpedia/%D0%9A%D0%B8%D1%82%D0%B0%D0%B9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295400" y="1676400"/>
            <a:ext cx="6858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«КОСМИЧЕСКАЯ ТЕХНИКА</a:t>
            </a:r>
          </a:p>
          <a:p>
            <a:pPr algn="ctr"/>
            <a:r>
              <a:rPr lang="ru-RU" sz="2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Воздушно-космических сил России»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3733800"/>
            <a:ext cx="8077200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Попов Дмитрий Александрович, 17 лет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ГБПОУ ВО «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Россошанский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техникум сельскохозяйственного и строительного транспорта»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tructure.mil.ru/images/military/military/photo/Copy%20of%20rn_souz2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4298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2590800" y="0"/>
            <a:ext cx="4505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Ракета-носитель «Союз-2»</a:t>
            </a:r>
          </a:p>
        </p:txBody>
      </p:sp>
      <p:sp>
        <p:nvSpPr>
          <p:cNvPr id="11268" name="Прямоугольник 5"/>
          <p:cNvSpPr>
            <a:spLocks noChangeArrowheads="1"/>
          </p:cNvSpPr>
          <p:nvPr/>
        </p:nvSpPr>
        <p:spPr bwMode="auto">
          <a:xfrm>
            <a:off x="152400" y="4191000"/>
            <a:ext cx="4343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выведения космических аппаратов (КА) на заданные орбиты или межпланетные траектории в интересах решения научных, социально-экономических и военных задач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24400" y="1447800"/>
          <a:ext cx="4267200" cy="3622675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</a:tblGrid>
              <a:tr h="242689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Класс по массе выводимого груза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средний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Стартовая масса, 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297,5 (без ГКЧ)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923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Масса полезного груза, выводимого на орбиту, т.: 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 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arial"/>
                        </a:rPr>
                        <a:t>Нп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/На=200/300 км., i=62,8 град.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Нкр=1000 км. i=83 град.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Н/На=1000/40000 км.i=62,8 град.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НКр=19500 км., i=64,8 град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7,0/7,9 (этапа модернизации 1а/1б)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4,0/5,44 (этапа 1а/1б с РБ)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2,0 (этапа 1а с РБ)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1,4/1,66  (этапа 1а/1б с РБ)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Количество ступеней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936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Компоненты топлива (окислитель/горючее)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жидкий кислород/ керосин Т-1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Длина / диаметр,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49,4 (с КГЧ типа «Союз» ) / 10,3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Стартовый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14П23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Технический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14П63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8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Космодром базирования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Плесецк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936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Разгонный блок, используемый в составе РКН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«Фрегат»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209800" y="0"/>
            <a:ext cx="4565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Ракета-носитель «Союз-У»</a:t>
            </a:r>
          </a:p>
        </p:txBody>
      </p:sp>
      <p:pic>
        <p:nvPicPr>
          <p:cNvPr id="12291" name="Picture 2" descr="http://structure.mil.ru/images/military/military/photo/Copy%20of%20souz-y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42672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609600" y="4191000"/>
            <a:ext cx="3581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выведения космических аппаратов (КА) на заданные орбиты или межпланетные траектории в интересах решения научных, социально-экономических и военных задач.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24400" y="1371600"/>
          <a:ext cx="4229100" cy="4305300"/>
        </p:xfrm>
        <a:graphic>
          <a:graphicData uri="http://schemas.openxmlformats.org/drawingml/2006/table">
            <a:tbl>
              <a:tblPr/>
              <a:tblGrid>
                <a:gridCol w="2114550"/>
                <a:gridCol w="2114550"/>
              </a:tblGrid>
              <a:tr h="274499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Класс по массе выводимого груза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средний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Стартовая масса, 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305,0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708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Масса полезного, выводимого на орбиту, т.: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Нкр=200 км, i=51 град.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7,1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04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Компоненты топлива (окислитель/горючее)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жидкий кислород/ керосин Т-1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Длина / диаметр РН,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33,88 (50,67 с КГЧ типа «Союз») /10,3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Стартовый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17П32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Технический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17П61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Космодром базирования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Плесецк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Прототип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ракета-носитель «Союз»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Дата пуска первой модификации. г.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1954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Принята на вооружение, г.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1976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Вероятность безаварийного выведения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0,99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Гарантийный срок хранений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6 лет 5 месяцев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2209800" y="0"/>
            <a:ext cx="5145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Ракета-носитель «Космос-3М»</a:t>
            </a:r>
          </a:p>
        </p:txBody>
      </p:sp>
      <p:pic>
        <p:nvPicPr>
          <p:cNvPr id="13315" name="Picture 2" descr="http://structure.mil.ru/images/military/military/photo/Copy-of-Copy-of-Copy-of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4298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685800" y="4648200"/>
            <a:ext cx="5105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выведения космических аппаратов (КА) на заданные орбиты или межпланетные траектории в интересах решения научных, социально-экономических и военных задач.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48200" y="1524000"/>
          <a:ext cx="4267200" cy="2743200"/>
        </p:xfrm>
        <a:graphic>
          <a:graphicData uri="http://schemas.openxmlformats.org/drawingml/2006/table">
            <a:tbl>
              <a:tblPr/>
              <a:tblGrid>
                <a:gridCol w="2133600"/>
                <a:gridCol w="2133600"/>
              </a:tblGrid>
              <a:tr h="279718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718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Стартовая масса, 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109 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53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Масса полезной нагрузки на опорной орбите, кг.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1500 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718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Длина,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32,4 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718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Диаметр,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2,4 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856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Точность выведения КА на круговую орбиту (Н=1 000 км.), км.: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по высоте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 по наклонению,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arial"/>
                        </a:rPr>
                        <a:t>угл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. мин.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по периоду обращения, с.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+ 3,5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+ 2,0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+ 2,5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718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Космодром применения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Плесецк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2057400" y="152400"/>
            <a:ext cx="541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Ракета-носитель «Молния - М»</a:t>
            </a:r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http://structure.mil.ru/images/military/military/photo/Copy-of-1DM_021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42989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304800" y="4495800"/>
            <a:ext cx="3886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00FF"/>
                </a:solidFill>
                <a:latin typeface="Calibri" pitchFamily="34" charset="0"/>
              </a:rPr>
              <a:t>Предназначена для выведения космических аппаратов (КА) на заданные орбиты или межпланетные траектории в интересах решения научных, социально-экономических и военных задач.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0" y="1066800"/>
          <a:ext cx="4457700" cy="4800600"/>
        </p:xfrm>
        <a:graphic>
          <a:graphicData uri="http://schemas.openxmlformats.org/drawingml/2006/table">
            <a:tbl>
              <a:tblPr/>
              <a:tblGrid>
                <a:gridCol w="2228850"/>
                <a:gridCol w="2228850"/>
              </a:tblGrid>
              <a:tr h="285631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633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Класс по массе выводимого полезного     груза                                        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средний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Стартовая масса, 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309,0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339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Масса полезного груза, выводимого на орбиту, т.: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На/Нп=4000/600 км., i=63 град.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2,0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98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Компоненты топлива (окислитель/горючее):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жидкий кислород/керосин Т-1 / керосин РГ-1 для блока МЛ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Длина/ диаметр РН,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43,4 / 10,3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Стартовый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17П32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Технический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17П61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Космодром базирования КРК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Плесецк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Прототип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ракета-носитель «Молния»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Запуск первой модификации, г.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1960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Принята на вооружение, г.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1975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Вероятность безаварийного выведения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0,98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631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Гарантийный срок хранения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6 лет 5 мес.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-152400" y="-17463"/>
            <a:ext cx="1076325" cy="369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800"/>
              <a:t>  </a:t>
            </a:r>
            <a:r>
              <a:rPr lang="ru-RU" sz="23400"/>
              <a:t> </a:t>
            </a:r>
            <a:endParaRPr lang="ru-RU"/>
          </a:p>
        </p:txBody>
      </p:sp>
      <p:pic>
        <p:nvPicPr>
          <p:cNvPr id="15363" name="Picture 4" descr="http://structure.mil.ru/images/military/military/photo/08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44053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1676400" y="0"/>
            <a:ext cx="58404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Командно-измерительная система </a:t>
            </a:r>
          </a:p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«Тамань-База»</a:t>
            </a:r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228600" y="4343400"/>
            <a:ext cx="4572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управления космическими аппаратами ближнего и среднего космоса, находящихся на эллиптических, круговых и стационарных орбитах.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Выпускается в стационарном варианте, расположенном в техническом здании.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29200" y="1828800"/>
          <a:ext cx="3963988" cy="3276600"/>
        </p:xfrm>
        <a:graphic>
          <a:graphicData uri="http://schemas.openxmlformats.org/drawingml/2006/table">
            <a:tbl>
              <a:tblPr/>
              <a:tblGrid>
                <a:gridCol w="2898775"/>
                <a:gridCol w="1065213"/>
              </a:tblGrid>
              <a:tr h="7556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25"/>
                        </a:spcBef>
                        <a:spcAft>
                          <a:spcPts val="625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Технические характеристики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Дальность управления КА, км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150 - 40000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Диапазон частот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 -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 IV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Выходная мощность передатчика, кВт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5,0 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Диаметр зеркала антенны, 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12,0 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9375" marR="79375" marT="40005" marB="400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1143000" y="0"/>
            <a:ext cx="723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Командно-измерительная система «Фазан»</a:t>
            </a:r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2" descr="http://structure.mil.ru/images/military/military/photo/Copy%20of%201DM_574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09600"/>
            <a:ext cx="47244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152400" y="3962400"/>
            <a:ext cx="5105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управления космическими аппаратами ближнего и среднего космоса, находящихся на эллиптических, круговых и стационарных орбитах. Выпускается в подвижном варианте, расположенном на автомобильном шасси.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– ФГУП «РНИИ КП».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181600" y="4191000"/>
          <a:ext cx="3810000" cy="2438400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438451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45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управления КА,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150 - 40 000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45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Диапазон частот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</a:rPr>
                        <a:t>C - D IV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597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Выходная мощность передатчика, кВт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5,0 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451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Диаметр зеркала антенны,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5,0 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-152400" y="515938"/>
            <a:ext cx="10763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800"/>
              <a:t>  </a:t>
            </a:r>
            <a:r>
              <a:rPr lang="ru-RU" sz="23400"/>
              <a:t> </a:t>
            </a:r>
            <a:endParaRPr lang="ru-RU"/>
          </a:p>
        </p:txBody>
      </p:sp>
      <p:pic>
        <p:nvPicPr>
          <p:cNvPr id="17411" name="Picture 2" descr="http://structure.mil.ru/images/military/military/photo/t9p339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46212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1676400" y="152400"/>
            <a:ext cx="60182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«Кама»</a:t>
            </a: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04800" y="4572000"/>
            <a:ext cx="8534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 траекторных измерений в активном режиме по сигналам ретранслятора, ответчика и в пассивном режиме – по отраженному сигналу.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Станция имеет два варианта конструктивного исполнения: стационарное (в техническом здании с антенной на пилоне и подвижное (четыре прицепа и антенный пост).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– ОКБ «Кунцево»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181600" y="1524000"/>
          <a:ext cx="3752850" cy="2438400"/>
        </p:xfrm>
        <a:graphic>
          <a:graphicData uri="http://schemas.openxmlformats.org/drawingml/2006/table">
            <a:tbl>
              <a:tblPr/>
              <a:tblGrid>
                <a:gridCol w="1876425"/>
                <a:gridCol w="1876425"/>
              </a:tblGrid>
              <a:tr h="364800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8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действия,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2500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Диапазон частот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дециметровый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8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Диаметр антенны,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2,5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92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Рабочие диапазоны: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по радиальной скорости, км./с.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- по азимуту, град.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по углу места, град.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0 - 360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3 - 85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304800" y="0"/>
            <a:ext cx="8458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высокой заводской готовности «Воронеж-ДМ»</a:t>
            </a:r>
            <a:endParaRPr lang="ru-RU"/>
          </a:p>
        </p:txBody>
      </p:sp>
      <p:pic>
        <p:nvPicPr>
          <p:cNvPr id="18435" name="Picture 2" descr="http://structure.mil.ru/images/military/military/photo/Copy%20of%20rls_voroneg_dm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440531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4724400" y="1066800"/>
            <a:ext cx="44196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для: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обнаружения баллистических ракет на траекториях полёта в пределах зон обзора РЛС;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сопровождения и измерение координат обнаруженных целей и помехоносителей;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вычисления параметров движения сопровождаемых целей по данным радиолокационных измерений;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типа целей;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выдачи информации о целевой и помеховой обстановке в автоматическом режиме.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РЛС ВЗГ ОАО "РТИ им. А.Л. Минца" г. Москва.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9600" y="4724400"/>
          <a:ext cx="3352800" cy="1641475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</a:tblGrid>
              <a:tr h="398299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90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Потребляемая мощность, МВт.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0,7 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90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обнаружения объектов,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4200 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304800" y="0"/>
            <a:ext cx="85042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высокой заводской готовности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«Воронеж-М»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2" descr="http://structure.mil.ru/images/military/military/photo/Copy%20of%20rls_voroneg_m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45132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4876800" y="762000"/>
            <a:ext cx="40386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для: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обнаружения баллистических ракет на траекториях полёта в пределах зон обзора РЛС;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сопровождения и измерение координат обнаруженных целей и помехоносителей;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вычисления параметров движения сопровождаемых целей по данным радиолокационных измерений;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типа целей;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выдачи информации о целевой и помеховой обстановке в автоматическом режиме.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РЛС ВЗГ ОАО «РТИ им. А.Л. Минца» г. Москва.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4800600"/>
          <a:ext cx="3581400" cy="1600200"/>
        </p:xfrm>
        <a:graphic>
          <a:graphicData uri="http://schemas.openxmlformats.org/drawingml/2006/table">
            <a:tbl>
              <a:tblPr/>
              <a:tblGrid>
                <a:gridCol w="1790700"/>
                <a:gridCol w="1790700"/>
              </a:tblGrid>
              <a:tr h="381000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Потребляемая мощность, МВт.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0,7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обнаружения объектов,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4 200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905000" y="76200"/>
            <a:ext cx="533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«Волга»</a:t>
            </a:r>
          </a:p>
        </p:txBody>
      </p:sp>
      <p:pic>
        <p:nvPicPr>
          <p:cNvPr id="20483" name="Picture 2" descr="http://structure.mil.ru/images/military/military/photo/Copy%20of%20rls_volga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38862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4114800" y="533400"/>
            <a:ext cx="50292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для: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автоматического обнаружения, сопровождения и определения параметров траекторий баллистических и - космических объектов (БКО);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типа, признака и степени опасности БКО;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точек старта и падения баллистических целей;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помеховой обстановки в зоне обзора РЛС;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автоматическая выдача радиолокационной информации в систему ПРН.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Состав РЛС: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система передачи данных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вычислительный комплекс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командно-оперативный пункт.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Введена в эксплуатацию в 2003 году. Функционирует в режиме непрерывного дежурства.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РЛС АО НПК НИИДАР г. Москва.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3886200"/>
          <a:ext cx="3657600" cy="228600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</a:tblGrid>
              <a:tr h="402167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722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Зона действия, град: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- по азимуту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- по углу действия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120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4.0-70.0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944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обнаружения,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2000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167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Диапазон волн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дециметровый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2971800" y="0"/>
            <a:ext cx="3519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Космические войска</a:t>
            </a: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152400" y="457200"/>
            <a:ext cx="62484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Космические войска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- род войск в составе Воздушно-космических сил России (ВКС России). </a:t>
            </a:r>
            <a:r>
              <a:rPr lang="ru-RU" sz="20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Космические войска</a:t>
            </a: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предназначены для обеспечения безопасности России в космической сфере.</a:t>
            </a:r>
          </a:p>
          <a:p>
            <a:pPr algn="just"/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отдельный род войск существовал в Вооруженных Силах Российской Федерации (ВС России) в 2001 — 2011 годах. С 1 декабря 2011 года преобразованы в войска воздушно-космической обороны. С 1 августа 2015 года воссозданы как род войск в составе Воздушно-космических сил.</a:t>
            </a:r>
          </a:p>
        </p:txBody>
      </p:sp>
      <p:pic>
        <p:nvPicPr>
          <p:cNvPr id="3076" name="Picture 2" descr="D:\ВКВ шаблоны на презент\Russian_military_space_troops_flag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143000"/>
            <a:ext cx="251936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7467600" y="3124200"/>
            <a:ext cx="722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Флаг</a:t>
            </a:r>
          </a:p>
        </p:txBody>
      </p:sp>
      <p:pic>
        <p:nvPicPr>
          <p:cNvPr id="3078" name="Picture 3" descr="D:\ВКВ шаблоны на презент\620px-Medium_emblem_of_the_Космические_войска_Российской_Федерации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038600"/>
            <a:ext cx="32623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4" descr="D:\ВКВ шаблоны на презент\Большая_эмблема_Космических_войск_России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733800"/>
            <a:ext cx="2362200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5" descr="D:\ВКВ шаблоны на презент\Малая_эмблема_Космических_войск_России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81438"/>
            <a:ext cx="251460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1600200" y="6324600"/>
            <a:ext cx="6524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Малая, средняя, большая эмблема Космических войск РФ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1676400" y="0"/>
            <a:ext cx="6372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«Дарьял»</a:t>
            </a:r>
          </a:p>
        </p:txBody>
      </p:sp>
      <p:pic>
        <p:nvPicPr>
          <p:cNvPr id="21507" name="Picture 2" descr="http://structure.mil.ru/images/military/military/photo/Copy%20of%20da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4083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4419600" y="685800"/>
            <a:ext cx="47244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Предназначена для: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обнаружения баллистических ракет на траекториях полёта в пределах зон обзора РЛС;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сопровождения и измерение координат обнаруженных целей и помехоносителей;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вычисления параметров движения сопровождаемых целей по данным радиолокационных измерений;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определения типа целей;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выдачи информации о целевой и помеховой обстановке в автоматическом режиме.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Состав РЛС: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командно-измерительный центр;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передающий радиотехнический центр;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ремонтно-поверочная база;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узел связи и передачи информации.</a:t>
            </a:r>
          </a:p>
          <a:p>
            <a:r>
              <a:rPr 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разработчик ОАО "РТИ им А.Л. Минца" г. Москва . Введена в эксплуатацию: 1983 году. Функционирует в режиме непрерывного дежурства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4114800"/>
          <a:ext cx="3505200" cy="2057400"/>
        </p:xfrm>
        <a:graphic>
          <a:graphicData uri="http://schemas.openxmlformats.org/drawingml/2006/table">
            <a:tbl>
              <a:tblPr/>
              <a:tblGrid>
                <a:gridCol w="1752600"/>
                <a:gridCol w="1752600"/>
              </a:tblGrid>
              <a:tr h="401615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2554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Зона действия, град.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- по азимуту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- по углу места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61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Диапазона волн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метровый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61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Дальность действия,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6000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1447800" y="0"/>
            <a:ext cx="6688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Оптико-электронный комплекс «Окно»</a:t>
            </a:r>
          </a:p>
        </p:txBody>
      </p:sp>
      <p:pic>
        <p:nvPicPr>
          <p:cNvPr id="22531" name="Picture 2" descr="http://structure.mil.ru/images/military/military/photo/Copy%20of%20Copy-of-Copy-of-kv_window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4298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4724400" y="685800"/>
            <a:ext cx="42672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Оптико-электронный комплекс «Окно» предназначен для оперативного получения сведений о космической обстановке, каталогизации космических объектов искусственного происхождения, определения их класса, назначения и текущего состояния.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Головной исполнитель – ОАО «Красногорский завод им. С.А.Зверева».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Комплекс в 1999 году принят в эксплуатацию и поставлен на дежурство.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Состав комплекса: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Поисковая оптико-электронная станция;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Поисковая станция обнаружения;</a:t>
            </a:r>
          </a:p>
          <a:p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узел связи и передачи информации.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800" y="3840163"/>
          <a:ext cx="4114800" cy="278923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</a:tblGrid>
              <a:tr h="232750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6084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Поисковая оптико-электронная станция обнаружения КО: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рабочий спектральный диапазон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зона обзора, по азимуту, град.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зона обзора, по углу месте, град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диапазон рабочих высот, км.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видимый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0 - 360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30 - 90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30000 - 40000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0085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Оптико-электронная станция измерения угловых координат и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arial"/>
                        </a:rPr>
                        <a:t>фотометрирования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 КО: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рабочий спектральный диапазон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зона обзора, по азимуту, град.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зона обзора, по углу места, град.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диаметр объективов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arial"/>
                        </a:rPr>
                        <a:t>узкоугольного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 канала, мм.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диаметр объективов широкоугольного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latin typeface="arial"/>
                        </a:rPr>
                        <a:t>канала,мм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- максимальная угловая скорость слежения, град./с.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                         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видимый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360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20 - 90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235</a:t>
                      </a:r>
                    </a:p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3,7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3886200" y="304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1524000" y="3810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Подготовкой офицеров для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космических войск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занимаются:</a:t>
            </a:r>
          </a:p>
        </p:txBody>
      </p:sp>
      <p:pic>
        <p:nvPicPr>
          <p:cNvPr id="23556" name="Picture 2" descr="&amp;vcy;&amp;ocy;&amp;zcy;&amp;dcy;&amp;ucy;&amp;shcy;&amp;ncy;&amp;ocy; &amp;kcy;&amp;ocy;&amp;scy;&amp;mcy;&amp;icy;&amp;chcy;&amp;iecy;&amp;scy;&amp;kcy;&amp;icy;&amp;iecy; &amp;vcy;&amp;ocy;&amp;jcy;&amp;scy;&amp;kcy;&amp;acy; &amp;rcy;&amp;ocy;&amp;scy;&amp;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505200"/>
            <a:ext cx="41148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1143000" y="1524000"/>
            <a:ext cx="70866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Военно-космическая академия имени А.Ф. Можайского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Военная академия воздушно-космической обороны имени Маршала Советского Союза Г.К. Жукова</a:t>
            </a:r>
          </a:p>
        </p:txBody>
      </p:sp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295400" y="2514600"/>
            <a:ext cx="6962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457200"/>
            <a:ext cx="8229600" cy="3694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наблюдение за космическими объектами и выявление угроз России в космосе и из космоса, а при необходимости – парирование таких угроз;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обеспечение высших звеньев управления достоверной информацией об обнаружении стартов баллистических ракет и предупреждение о ракетном нападении;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осуществление запусков космических аппаратов на орбиты, управление спутниковыми системами военного и двойного (военного и гражданского) назначения в полете и применение отдельных из них в интересах обеспечения войск (сил) Российской Федерации необходимой информацией;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828800" y="0"/>
            <a:ext cx="5383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задачи космических войск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2" descr="&amp;kcy;&amp;ocy;&amp;scy;&amp;mcy;&amp;icy;&amp;chcy;&amp;iecy;&amp;scy;&amp;kcy;&amp;icy;&amp;iecy; &amp;vcy;&amp;ocy;&amp;jcy;&amp;scy;&amp;kcy;&amp;acy; &amp;Rcy;&amp;ocy;&amp;scy;&amp;scy;&amp;icy;&amp;icy; &amp;chcy;&amp;a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267200"/>
            <a:ext cx="351155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457200" y="4038600"/>
            <a:ext cx="5029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поддержание в установленном составе и готовности к применению спутниковых систем военного и двойного назначения, средств их запуска и управления и ряд других задач.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971800" y="0"/>
            <a:ext cx="33639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152400" y="301625"/>
            <a:ext cx="88392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Первые воинские формирования космического назначения были 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образованы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во второй половине 1950-х годов в составе РВСН в связи с подготовкой к запуску первого искусственного спутника Земли. К концу 1950-х годов организационная структура частей космического назначения включала испытательное управление, отдельные инженерные испытательные части и полигонный измерительный комплекс на полигоне "Байконур", научно-испытательные управления и отдельные научно-измерительные пункты Центра командно-измерительного комплекса.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 октября 1957 года частями запуска и управления космическими аппаратами был осуществлен запуск первого искусственного спутника Земли "ПС-1", а 12 апреля 1961 года — запуск и контроль за полетом первого в мире пилотируемого космического корабля "Восток" с космонавтом Юрием Гагариным на борту. В дальнейшем все отечественные и международные космические программы осуществлялись с участием воинских частей запуска и управления космических аппаратов.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централизации работ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по созданию новых средств, а также для оперативного решения вопросов развития и применения космических средств в 1964 году было создано Центральное управление космических средств министерства обороны (ЦУКОС МО) в составе РВСН. В 1970 году ЦУКОС МО было реорганизовано в Главное управление космических средств МО (ГУКОС МО). Ввиду возросшего объема решаемых задач, в 1982 году ГУКОС МО и подведомственные ему части были выведены из состава РВСН и подчинены непосредственно министру обороны СССР. ГУКОС МО как центральный орган управления космическими частями функционировал до августа 1992 года, когда были образованы Военно-космические силы (ВКС). В 1998 году ВКС были включены в состав РВСН со статусом управления космических средств.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2001 году в связи с возрастанием роли космических средств в системе военной и национальной безопасности России на базе воинских частей запуска и управления космическими аппаратами и воинских формирований ракетно-космической обороны были созданы Космические войска.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их состав 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вошли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все воинские формирования, ранее входившие в ВКС, а также объединение ракетно-космической обороны.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1 декабря 2011 года Космические войска вошли в созданный новый род войск Вооруженных Сил РФ — Войска воздушно-космической обороны (ВКО). </a:t>
            </a:r>
          </a:p>
          <a:p>
            <a:pPr algn="just"/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введением в строй войск ВКО в России Космические войска, как самостоятельный род войск, 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прекратили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свое существование, но с 1 августа 2015 года были 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воссозданы</a:t>
            </a:r>
            <a:r>
              <a:rPr lang="ru-RU" sz="14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как род войск в составе Воздушно-космических сил, образованных из Военно-воздушных сил и войск ВКО. Создание нового вида Вооруженных Сил было обусловлено смещением центра тяжести вооруженной борьбы в воздушно-космическую сферу.</a:t>
            </a:r>
          </a:p>
        </p:txBody>
      </p:sp>
    </p:spTree>
  </p:cSld>
  <p:clrMapOvr>
    <a:masterClrMapping/>
  </p:clrMapOvr>
  <p:transition spd="slow" advClick="0" advTm="2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http://i042.radikal.ru/1105/a8/52f83fdd6a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4196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2" descr="Головко Александр Валентинови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708025"/>
            <a:ext cx="3546475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4191000" y="228600"/>
            <a:ext cx="4572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24 декабря 2012 года указом президента РФ генерал-лейтенант Александр Головко назначен командующим Войсками воздушно-космической обороны </a:t>
            </a:r>
          </a:p>
        </p:txBody>
      </p:sp>
    </p:spTree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838200"/>
            <a:ext cx="7848600" cy="51704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15-я армия Воздушно-космических сил (особого назначения)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Главный испытательный космический центр им. Г.С. Титова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Главный центр предупреждения о ракетном нападении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Главный центр разведки космической обстановки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1-й Государственный испытательный космодром Министерства обороны Российской Федерации (Космодром «Плесецк»)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центры испытаний и применений космических средств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отдельная научная исследовательская станция (полигон «Кура»)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Арсенал (где хранится и проходит техническое обслуживание космическая техника)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Военно-космическая академия им. А.Ф. Можайского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667000" y="152400"/>
            <a:ext cx="46085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 Космических войск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1828800" y="152400"/>
            <a:ext cx="54102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Орбитальная группировка РФ :</a:t>
            </a:r>
          </a:p>
          <a:p>
            <a:pPr algn="ctr"/>
            <a:endParaRPr lang="ru-RU" sz="1600" b="1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160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149 космических аппаратов</a:t>
            </a:r>
          </a:p>
        </p:txBody>
      </p:sp>
      <p:pic>
        <p:nvPicPr>
          <p:cNvPr id="8195" name="Picture 2" descr="&amp;vcy;&amp;ocy;&amp;iecy;&amp;ncy;&amp;ncy;&amp;ocy; &amp;kcy;&amp;ocy;&amp;scy;&amp;mcy;&amp;icy;&amp;chcy;&amp;iecy;&amp;scy;&amp;kcy;&amp;icy;&amp;iecy; &amp;vcy;&amp;ocy;&amp;jcy;&amp;scy;&amp;kcy;&amp;acy; &amp;rcy;&amp;ocy;&amp;scy;&amp;s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447800"/>
            <a:ext cx="36576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Прямоугольник 6"/>
          <p:cNvSpPr>
            <a:spLocks noChangeArrowheads="1"/>
          </p:cNvSpPr>
          <p:nvPr/>
        </p:nvSpPr>
        <p:spPr bwMode="auto">
          <a:xfrm>
            <a:off x="228600" y="1524000"/>
            <a:ext cx="50292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 tooltip="Орбитальная спутниковая группировка России"/>
              </a:rPr>
              <a:t>Орбитальная спутниковая группировка России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на сентябрь 2015 года является второй в мире и состоит из 149 аппаратов. Совместно с орбитальными группировками стран СНГ — 167 аппаратов.</a:t>
            </a:r>
          </a:p>
          <a:p>
            <a:pPr algn="just">
              <a:lnSpc>
                <a:spcPct val="150000"/>
              </a:lnSpc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Самой крупной орбитальной группировкой обладают США, которым принадлежат 446 искусственных спутников. На третьем месте — 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4" tooltip="Китай"/>
              </a:rPr>
              <a:t>Китай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 120+ спутниками. 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 tooltip="Индия"/>
              </a:rPr>
              <a:t>Индия</a:t>
            </a: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поддерживает на полярных орбитах 40+ действующих спутников съёмки Земли.</a:t>
            </a:r>
          </a:p>
        </p:txBody>
      </p:sp>
      <p:pic>
        <p:nvPicPr>
          <p:cNvPr id="8197" name="Picture 2" descr="&amp;Vcy; 2017 &amp;gcy;&amp;ocy;&amp;dcy;&amp;ucy; &amp;rcy;&amp;ocy;&amp;scy;&amp;scy;&amp;icy;&amp;jcy;&amp;scy;&amp;kcy;&amp;acy;&amp;yacy; &amp;ocy;&amp;rcy;&amp;bcy;&amp;icy;&amp;tcy;&amp;acy;&amp;lcy;&amp;softcy;&amp;ncy;&amp;acy;&amp;yacy; &amp;gcy;&amp;rcy;&amp;ucy;&amp;pcy;&amp;pcy;&amp;icy;&amp;rcy;&amp;ocy;&amp;vcy;&amp;kcy;&amp;acy; &amp;pcy;&amp;ocy;&amp;pcy;&amp;ocy;&amp;lcy;&amp;ncy;&amp;icy;&amp;tcy;&amp;scy;&amp;yacy; &amp;dcy;&amp;vcy;&amp;ucy;&amp;mcy;&amp;yacy; &amp;rcy;&amp;acy;&amp;dcy;&amp;icy;&amp;ocy;&amp;lcy;&amp;ocy;&amp;kcy;&amp;acy;&amp;tscy;&amp;icy;&amp;ocy;&amp;ncy;&amp;ncy;&amp;ycy;&amp;mcy;&amp;icy; &amp;scy;&amp;pcy;&amp;ucy;&amp;tcy;&amp;ncy;&amp;icy;&amp;kcy;&amp;acy;&amp;mcy;&amp;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4038600"/>
            <a:ext cx="33528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905000" y="0"/>
            <a:ext cx="5359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Вооружения и военная техника </a:t>
            </a:r>
          </a:p>
          <a:p>
            <a:pPr algn="ctr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Космических войск</a:t>
            </a: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381000" y="1219200"/>
            <a:ext cx="851376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Средства выведения космических аппаратов (Ракеты-носители)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Ракета-носитель «Рокот»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Ракета-носитель «Союз-2»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Ракета-носитель «Союз - У»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Ракета-носитель «Космос-3М»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Ракета-носитель «Молния - М»</a:t>
            </a:r>
          </a:p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Техника войск космического командования (Техника войск КК)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Командно-измерительная система «Тамань-База»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Командно-измерительная система «Фазан»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«Кама»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высокой заводской готовности «Воронеж-ДМ»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высокой заводской готовности «Воронеж-М»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«Волга»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Радиолокационная станция «Дарьял»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Оптико-электронный комплекс «Окно»</a:t>
            </a:r>
          </a:p>
        </p:txBody>
      </p:sp>
    </p:spTree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2667000" y="0"/>
            <a:ext cx="4291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Ракета-носитель «Рокот»</a:t>
            </a:r>
          </a:p>
        </p:txBody>
      </p:sp>
      <p:pic>
        <p:nvPicPr>
          <p:cNvPr id="10243" name="Picture 2" descr="http://structure.mil.ru/images/military/military/photo/Copy%20of%20rn_roko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0"/>
            <a:ext cx="4083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19600" y="1752600"/>
          <a:ext cx="4572000" cy="3581400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</a:tblGrid>
              <a:tr h="279643">
                <a:tc gridSpan="2"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FFFFFF"/>
                          </a:solidFill>
                          <a:latin typeface="arial"/>
                        </a:rPr>
                        <a:t>Технические характеристики</a:t>
                      </a:r>
                      <a:endParaRPr lang="ru-RU" sz="8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Класс по массе выводимого груза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легкий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Стартовая масса, т.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107,5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615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Масса полезного, выводимого на орбиту, т.: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Нкр=200 км, i=63 град.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Нкр=20000 км. i=63 град.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- Нп/На=200/20000 км., i=63 град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1,9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</a:p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0,25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Компоненты топлива (окислитель/горючее) 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АТ/НДМГ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Длина / диаметр, м.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29,1 (с КГЧ)/2,5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Стартовый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14П25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Технический комплекс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14П46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643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Космодром базирования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Плесецк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637">
                <a:tc>
                  <a:txBody>
                    <a:bodyPr/>
                    <a:lstStyle/>
                    <a:p>
                      <a:pPr algn="l"/>
                      <a:r>
                        <a:rPr lang="ru-RU" sz="800">
                          <a:solidFill>
                            <a:srgbClr val="000000"/>
                          </a:solidFill>
                          <a:latin typeface="arial"/>
                        </a:rPr>
                        <a:t>Разгонный блок, используемый в качестве III ступени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800" dirty="0">
                          <a:solidFill>
                            <a:srgbClr val="000000"/>
                          </a:solidFill>
                          <a:latin typeface="arial"/>
                        </a:rPr>
                        <a:t>«Бриз-КМ»</a:t>
                      </a:r>
                    </a:p>
                  </a:txBody>
                  <a:tcPr marL="95250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8" name="Picture 4" descr="http://structure.mil.ru/images/military/military/photo/Copy-of-1DM_691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962400"/>
            <a:ext cx="3519488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1617</Words>
  <Application>Microsoft Office PowerPoint</Application>
  <PresentationFormat>Экран (4:3)</PresentationFormat>
  <Paragraphs>359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Verdana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Ludmila</dc:creator>
  <cp:lastModifiedBy>Сан Саныч</cp:lastModifiedBy>
  <cp:revision>54</cp:revision>
  <dcterms:created xsi:type="dcterms:W3CDTF">2006-08-16T00:00:00Z</dcterms:created>
  <dcterms:modified xsi:type="dcterms:W3CDTF">2017-03-23T16:54:57Z</dcterms:modified>
</cp:coreProperties>
</file>