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268" r:id="rId4"/>
    <p:sldId id="261" r:id="rId5"/>
    <p:sldId id="263" r:id="rId6"/>
    <p:sldId id="257" r:id="rId7"/>
    <p:sldId id="265" r:id="rId8"/>
    <p:sldId id="266" r:id="rId9"/>
    <p:sldId id="267" r:id="rId10"/>
    <p:sldId id="264" r:id="rId11"/>
    <p:sldId id="271" r:id="rId12"/>
    <p:sldId id="270" r:id="rId13"/>
    <p:sldId id="269" r:id="rId14"/>
    <p:sldId id="272" r:id="rId15"/>
    <p:sldId id="273" r:id="rId16"/>
    <p:sldId id="274" r:id="rId17"/>
    <p:sldId id="275" r:id="rId18"/>
    <p:sldId id="276" r:id="rId19"/>
    <p:sldId id="277" r:id="rId20"/>
    <p:sldId id="281" r:id="rId21"/>
    <p:sldId id="282" r:id="rId22"/>
    <p:sldId id="283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23" autoAdjust="0"/>
    <p:restoredTop sz="94624" autoAdjust="0"/>
  </p:normalViewPr>
  <p:slideViewPr>
    <p:cSldViewPr>
      <p:cViewPr varScale="1">
        <p:scale>
          <a:sx n="70" d="100"/>
          <a:sy n="70" d="100"/>
        </p:scale>
        <p:origin x="-5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8D80159-D4F9-4BB2-9086-DDD78A27505E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15F83DF-39C2-4DFB-A5B1-848AF431D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6918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CE8D8-0768-4B5C-B6F4-1B85CDF8A5A4}" type="datetime1">
              <a:rPr lang="ru-RU" smtClean="0"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89983-3EDA-4A25-8580-1BB0B3492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899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A7421-0438-4BBD-89F0-F34439C72507}" type="datetime1">
              <a:rPr lang="ru-RU" smtClean="0"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D9843-DDDE-43BE-A5B6-8CE4E2D67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434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6C506-47A5-4EC0-BD2E-E41053249C72}" type="datetime1">
              <a:rPr lang="ru-RU" smtClean="0"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1B234-F190-4D3A-8FDE-EED0EF504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703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817A0-9F6B-4BA6-8512-3A2195B17F77}" type="datetime1">
              <a:rPr lang="ru-RU" smtClean="0"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AAB30-1735-4E5A-93E4-FB739904C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345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F7928-1B21-4B2F-BA3E-4BD05F335731}" type="datetime1">
              <a:rPr lang="ru-RU" smtClean="0"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B52C8-D75E-4FF6-B6AA-1076CC8A6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474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BEA3F-85F1-4C2F-ABC0-9D379B7666D9}" type="datetime1">
              <a:rPr lang="ru-RU" smtClean="0"/>
              <a:t>17.06.2018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71D59-8C72-4EC3-9964-7F6AF15A1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19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8D316-F0C2-49A6-83C5-F22B550E0C64}" type="datetime1">
              <a:rPr lang="ru-RU" smtClean="0"/>
              <a:t>17.06.2018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ED8DD-78B8-4337-9E80-39AF7D5BD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688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5AF20-5539-4DDC-AEDB-C2BCCC6372F8}" type="datetime1">
              <a:rPr lang="ru-RU" smtClean="0"/>
              <a:t>17.06.2018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6C6C2-A003-4F5B-994D-AF28542D7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27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D1C6A-7E01-4C32-9648-7B3F53507A43}" type="datetime1">
              <a:rPr lang="ru-RU" smtClean="0"/>
              <a:t>17.06.2018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E034E-8EA7-4C98-8137-29D2B42EA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74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C6620-753A-427D-AF3E-76C89B16EB56}" type="datetime1">
              <a:rPr lang="ru-RU" smtClean="0"/>
              <a:t>17.06.2018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73CB3-52BC-402D-91BE-0E220ED7E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15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7838D-3D8E-4E4F-88FF-6ADE41C198D0}" type="datetime1">
              <a:rPr lang="ru-RU" smtClean="0"/>
              <a:t>17.06.2018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7CC01-3A80-4979-9645-56D53095B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432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2BFCCC-D908-44B0-A2A7-CE4EA7A0BED2}" type="datetime1">
              <a:rPr lang="ru-RU" smtClean="0"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B10290-ED9D-4406-BC12-462407341F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1470025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Линии и углы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окружности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6643710"/>
            <a:ext cx="9144000" cy="2142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2987824" y="5581967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И.А.Громова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учитель математики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СОШ № 7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г.Шарья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Костромской области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17326" y="116632"/>
            <a:ext cx="79863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Теоремы об углах и не только…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028601"/>
            <a:ext cx="44685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измеряется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полусуммой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заключенных между ними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дуг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0864" y="2120312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990816" y="284951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1868149" y="2189782"/>
            <a:ext cx="299339" cy="2522818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20864" y="2663012"/>
            <a:ext cx="2381608" cy="982012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-43281" y="3314308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625844" y="4662053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Д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24120" y="2508280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Е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76537" y="2428150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17214" y="1876827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247050" y="1147849"/>
            <a:ext cx="4387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 между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двумя пересекающимися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хордами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Дуга 22"/>
          <p:cNvSpPr/>
          <p:nvPr/>
        </p:nvSpPr>
        <p:spPr>
          <a:xfrm rot="9801488">
            <a:off x="1529054" y="2550397"/>
            <a:ext cx="752700" cy="890338"/>
          </a:xfrm>
          <a:prstGeom prst="arc">
            <a:avLst>
              <a:gd name="adj1" fmla="val 16411022"/>
              <a:gd name="adj2" fmla="val 21281298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10646833">
            <a:off x="221753" y="1186914"/>
            <a:ext cx="2650404" cy="3524057"/>
          </a:xfrm>
          <a:prstGeom prst="arc">
            <a:avLst>
              <a:gd name="adj1" fmla="val 15691645"/>
              <a:gd name="adj2" fmla="val 20033711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643952">
            <a:off x="1325790" y="2226284"/>
            <a:ext cx="1398643" cy="1327061"/>
          </a:xfrm>
          <a:prstGeom prst="arc">
            <a:avLst>
              <a:gd name="adj1" fmla="val 16327637"/>
              <a:gd name="adj2" fmla="val 19930346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158562" y="5859598"/>
            <a:ext cx="4601080" cy="801310"/>
            <a:chOff x="5440322" y="4266647"/>
            <a:chExt cx="4516688" cy="877544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5440322" y="4572425"/>
              <a:ext cx="186165" cy="26776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5458386" y="4840194"/>
              <a:ext cx="33620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739638" y="4345938"/>
              <a:ext cx="2061855" cy="64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АЕД =</a:t>
              </a:r>
              <a:endParaRPr lang="ru-RU" sz="32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7024737" y="4266647"/>
                  <a:ext cx="2932273" cy="8775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ru-RU" sz="3200" b="1" dirty="0" smtClean="0"/>
                    <a:t>(  АД+   ВС) </a:t>
                  </a:r>
                  <a:endParaRPr lang="ru-RU" sz="3200" b="1" dirty="0"/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24737" y="4266647"/>
                  <a:ext cx="2932273" cy="877544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984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Группа 35"/>
          <p:cNvGrpSpPr/>
          <p:nvPr/>
        </p:nvGrpSpPr>
        <p:grpSpPr>
          <a:xfrm>
            <a:off x="2001291" y="6025083"/>
            <a:ext cx="1498953" cy="395926"/>
            <a:chOff x="2001291" y="6025083"/>
            <a:chExt cx="1498953" cy="395926"/>
          </a:xfrm>
        </p:grpSpPr>
        <p:sp>
          <p:nvSpPr>
            <p:cNvPr id="34" name="Дуга 33"/>
            <p:cNvSpPr/>
            <p:nvPr/>
          </p:nvSpPr>
          <p:spPr>
            <a:xfrm rot="7387234">
              <a:off x="2072144" y="6067192"/>
              <a:ext cx="227886" cy="36959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Дуга 34"/>
            <p:cNvSpPr/>
            <p:nvPr/>
          </p:nvSpPr>
          <p:spPr>
            <a:xfrm rot="7387234">
              <a:off x="3068148" y="5988912"/>
              <a:ext cx="395926" cy="468267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564318" y="1173425"/>
            <a:ext cx="4387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из одной точки проведены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две касательные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5217513" y="2322595"/>
            <a:ext cx="2503191" cy="233945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482866" y="3437016"/>
            <a:ext cx="108450" cy="110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7470102" y="2782468"/>
            <a:ext cx="108450" cy="110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7021219" y="2189782"/>
            <a:ext cx="1797807" cy="2314245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729765" y="5019272"/>
            <a:ext cx="4343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отрезки касательных равны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между собой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672397" y="4028007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7422702" y="2376111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459817" y="4636137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705265" y="5988118"/>
            <a:ext cx="1873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АВ = АС</a:t>
            </a:r>
            <a:endParaRPr lang="ru-RU" sz="3200" b="1" dirty="0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V="1">
            <a:off x="5705264" y="4504027"/>
            <a:ext cx="3113762" cy="26422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6593171" y="4606745"/>
            <a:ext cx="108450" cy="110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7524327" y="2837775"/>
            <a:ext cx="1294699" cy="1666252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>
            <a:stCxn id="51" idx="6"/>
            <a:endCxn id="68" idx="6"/>
          </p:cNvCxnSpPr>
          <p:nvPr/>
        </p:nvCxnSpPr>
        <p:spPr>
          <a:xfrm flipV="1">
            <a:off x="6701621" y="4473078"/>
            <a:ext cx="2117405" cy="188975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Овал 67"/>
          <p:cNvSpPr/>
          <p:nvPr/>
        </p:nvSpPr>
        <p:spPr>
          <a:xfrm>
            <a:off x="8672398" y="4391298"/>
            <a:ext cx="146628" cy="16356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37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  <p:bldP spid="25" grpId="0" animBg="1"/>
      <p:bldP spid="40" grpId="0"/>
      <p:bldP spid="41" grpId="0" animBg="1"/>
      <p:bldP spid="42" grpId="0" animBg="1"/>
      <p:bldP spid="43" grpId="0" animBg="1"/>
      <p:bldP spid="56" grpId="0"/>
      <p:bldP spid="58" grpId="0"/>
      <p:bldP spid="59" grpId="0"/>
      <p:bldP spid="60" grpId="0"/>
      <p:bldP spid="64" grpId="0"/>
      <p:bldP spid="51" grpId="0" animBg="1"/>
      <p:bldP spid="6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1016" y="116632"/>
            <a:ext cx="67463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Теоремы об отрезках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205565" y="5232078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cxnSp>
        <p:nvCxnSpPr>
          <p:cNvPr id="9" name="Прямая соединительная линия 8"/>
          <p:cNvCxnSpPr>
            <a:stCxn id="8" idx="2"/>
          </p:cNvCxnSpPr>
          <p:nvPr/>
        </p:nvCxnSpPr>
        <p:spPr>
          <a:xfrm flipH="1">
            <a:off x="992551" y="5304086"/>
            <a:ext cx="3213014" cy="303449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8" idx="7"/>
          </p:cNvCxnSpPr>
          <p:nvPr/>
        </p:nvCxnSpPr>
        <p:spPr>
          <a:xfrm flipH="1" flipV="1">
            <a:off x="974151" y="2572206"/>
            <a:ext cx="3354339" cy="2680963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43015" y="2871877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275211" y="5140415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615307" y="4149471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</a:p>
        </p:txBody>
      </p:sp>
      <p:sp>
        <p:nvSpPr>
          <p:cNvPr id="47" name="Овал 46"/>
          <p:cNvSpPr/>
          <p:nvPr/>
        </p:nvSpPr>
        <p:spPr>
          <a:xfrm>
            <a:off x="2335319" y="5400502"/>
            <a:ext cx="108450" cy="110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1669713" y="3102710"/>
            <a:ext cx="108450" cy="110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-116231" y="1297890"/>
            <a:ext cx="4903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через т. М проведены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секущая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пересекающая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 точках А и В,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касательная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 (К –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т.касания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),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1065099" y="3029014"/>
            <a:ext cx="2465759" cy="24227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>
            <a:stCxn id="8" idx="7"/>
          </p:cNvCxnSpPr>
          <p:nvPr/>
        </p:nvCxnSpPr>
        <p:spPr>
          <a:xfrm flipH="1" flipV="1">
            <a:off x="1723938" y="3158017"/>
            <a:ext cx="2604552" cy="2095152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endCxn id="67" idx="6"/>
          </p:cNvCxnSpPr>
          <p:nvPr/>
        </p:nvCxnSpPr>
        <p:spPr>
          <a:xfrm flipH="1" flipV="1">
            <a:off x="3533009" y="4539128"/>
            <a:ext cx="835159" cy="67401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8" idx="6"/>
            <a:endCxn id="47" idx="6"/>
          </p:cNvCxnSpPr>
          <p:nvPr/>
        </p:nvCxnSpPr>
        <p:spPr>
          <a:xfrm flipH="1">
            <a:off x="2443769" y="5304086"/>
            <a:ext cx="1905812" cy="151724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7963" y="5996166"/>
            <a:ext cx="3814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 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МВ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МК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Овал 66"/>
          <p:cNvSpPr/>
          <p:nvPr/>
        </p:nvSpPr>
        <p:spPr>
          <a:xfrm>
            <a:off x="3388993" y="446712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2145767" y="5534501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656061" y="1273739"/>
            <a:ext cx="4367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из т. М проведены две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секущие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пересекающие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 точках А и В, С и Д соответственно,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46254" y="6005189"/>
            <a:ext cx="4343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МВ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МС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МД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184147" y="3095842"/>
            <a:ext cx="2465759" cy="24227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8387572" y="5037145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8491450" y="4961665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</a:t>
            </a:r>
            <a:endParaRPr lang="ru-RU" sz="2400" b="1" dirty="0"/>
          </a:p>
        </p:txBody>
      </p:sp>
      <p:sp>
        <p:nvSpPr>
          <p:cNvPr id="28" name="Овал 27"/>
          <p:cNvSpPr/>
          <p:nvPr/>
        </p:nvSpPr>
        <p:spPr>
          <a:xfrm>
            <a:off x="5852255" y="314131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112139" y="43951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394276" y="488965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567822" y="440979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5266070" y="2705915"/>
            <a:ext cx="3203425" cy="241354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573213" y="4322426"/>
            <a:ext cx="3826429" cy="801929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698269" y="2722943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240290" y="5001245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14137" y="4481801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Д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591360" y="4065575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7591360" y="4481801"/>
            <a:ext cx="887584" cy="630752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25" idx="2"/>
          </p:cNvCxnSpPr>
          <p:nvPr/>
        </p:nvCxnSpPr>
        <p:spPr>
          <a:xfrm flipH="1" flipV="1">
            <a:off x="5912452" y="3213325"/>
            <a:ext cx="2475120" cy="189582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25" idx="2"/>
            <a:endCxn id="30" idx="0"/>
          </p:cNvCxnSpPr>
          <p:nvPr/>
        </p:nvCxnSpPr>
        <p:spPr>
          <a:xfrm flipH="1" flipV="1">
            <a:off x="7466284" y="4889657"/>
            <a:ext cx="921288" cy="21949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25" idx="4"/>
            <a:endCxn id="29" idx="1"/>
          </p:cNvCxnSpPr>
          <p:nvPr/>
        </p:nvCxnSpPr>
        <p:spPr>
          <a:xfrm flipH="1" flipV="1">
            <a:off x="5133230" y="4416203"/>
            <a:ext cx="3326350" cy="76495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57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/>
      <p:bldP spid="18" grpId="0"/>
      <p:bldP spid="20" grpId="0"/>
      <p:bldP spid="47" grpId="0" animBg="1"/>
      <p:bldP spid="48" grpId="0" animBg="1"/>
      <p:bldP spid="45" grpId="0"/>
      <p:bldP spid="46" grpId="0" animBg="1"/>
      <p:bldP spid="54" grpId="0"/>
      <p:bldP spid="67" grpId="0" animBg="1"/>
      <p:bldP spid="68" grpId="0"/>
      <p:bldP spid="21" grpId="0"/>
      <p:bldP spid="22" grpId="0"/>
      <p:bldP spid="23" grpId="0" animBg="1"/>
      <p:bldP spid="25" grpId="0" animBg="1"/>
      <p:bldP spid="26" grpId="0"/>
      <p:bldP spid="28" grpId="0" animBg="1"/>
      <p:bldP spid="29" grpId="0" animBg="1"/>
      <p:bldP spid="30" grpId="0" animBg="1"/>
      <p:bldP spid="31" grpId="0" animBg="1"/>
      <p:bldP spid="40" grpId="0"/>
      <p:bldP spid="41" grpId="0"/>
      <p:bldP spid="42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41016" y="116632"/>
            <a:ext cx="50289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Теоремы об углах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11146" y="4927487"/>
            <a:ext cx="5319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авен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180° минус величина дуги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меньшей полуокружности, заключенной между касательными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0864" y="2120312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07904" y="4475456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cxnSp>
        <p:nvCxnSpPr>
          <p:cNvPr id="9" name="Прямая соединительная линия 8"/>
          <p:cNvCxnSpPr>
            <a:stCxn id="8" idx="2"/>
          </p:cNvCxnSpPr>
          <p:nvPr/>
        </p:nvCxnSpPr>
        <p:spPr>
          <a:xfrm flipH="1">
            <a:off x="494890" y="4547464"/>
            <a:ext cx="3213014" cy="303449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8" idx="1"/>
          </p:cNvCxnSpPr>
          <p:nvPr/>
        </p:nvCxnSpPr>
        <p:spPr>
          <a:xfrm flipH="1" flipV="1">
            <a:off x="2221848" y="1855735"/>
            <a:ext cx="1507147" cy="2640812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84024" y="4712600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851920" y="4349179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76537" y="2428150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84343" y="1147849"/>
            <a:ext cx="4387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 между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касательными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проведенными из одной 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точки,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Дуга 22"/>
          <p:cNvSpPr/>
          <p:nvPr/>
        </p:nvSpPr>
        <p:spPr>
          <a:xfrm rot="15961784">
            <a:off x="3187640" y="4099084"/>
            <a:ext cx="772027" cy="825677"/>
          </a:xfrm>
          <a:prstGeom prst="arc">
            <a:avLst>
              <a:gd name="adj1" fmla="val 15783596"/>
              <a:gd name="adj2" fmla="val 21281298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5023770">
            <a:off x="-102193" y="1801192"/>
            <a:ext cx="2661079" cy="3412287"/>
          </a:xfrm>
          <a:prstGeom prst="arc">
            <a:avLst>
              <a:gd name="adj1" fmla="val 14962323"/>
              <a:gd name="adj2" fmla="val 20775298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261895" y="6066065"/>
            <a:ext cx="4666750" cy="801310"/>
            <a:chOff x="5440322" y="4293556"/>
            <a:chExt cx="4581153" cy="877544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5440322" y="4572425"/>
              <a:ext cx="186165" cy="26776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5458386" y="4840194"/>
              <a:ext cx="33620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739638" y="4345935"/>
              <a:ext cx="2061855" cy="64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АМВ =</a:t>
              </a:r>
              <a:endParaRPr lang="ru-RU" sz="32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7089202" y="4293556"/>
                  <a:ext cx="2932273" cy="8775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ru-RU" sz="3200" b="1" dirty="0" smtClean="0"/>
                    <a:t>(180°-    АВ) </a:t>
                  </a:r>
                  <a:endParaRPr lang="ru-RU" sz="3200" b="1" dirty="0"/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9202" y="4293556"/>
                  <a:ext cx="2932273" cy="877544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984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5" name="Дуга 34"/>
          <p:cNvSpPr/>
          <p:nvPr/>
        </p:nvSpPr>
        <p:spPr>
          <a:xfrm rot="7387234">
            <a:off x="3277689" y="6208827"/>
            <a:ext cx="395926" cy="468267"/>
          </a:xfrm>
          <a:prstGeom prst="arc">
            <a:avLst>
              <a:gd name="adj1" fmla="val 15922085"/>
              <a:gd name="adj2" fmla="val 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4625431" y="1147848"/>
            <a:ext cx="4387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 между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касательной и хордой, проходящей через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точку касания,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5100508" y="2204559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415725" y="3380517"/>
            <a:ext cx="108450" cy="110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100508" y="3861048"/>
            <a:ext cx="108450" cy="110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4788024" y="2120312"/>
            <a:ext cx="613433" cy="2898961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43" idx="5"/>
          </p:cNvCxnSpPr>
          <p:nvPr/>
        </p:nvCxnSpPr>
        <p:spPr>
          <a:xfrm>
            <a:off x="5193076" y="3955464"/>
            <a:ext cx="2331252" cy="193616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Дуга 54"/>
          <p:cNvSpPr/>
          <p:nvPr/>
        </p:nvSpPr>
        <p:spPr>
          <a:xfrm rot="4636232">
            <a:off x="4831501" y="3699679"/>
            <a:ext cx="772027" cy="825677"/>
          </a:xfrm>
          <a:prstGeom prst="arc">
            <a:avLst>
              <a:gd name="adj1" fmla="val 15783596"/>
              <a:gd name="adj2" fmla="val 190057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5094740" y="5019273"/>
            <a:ext cx="4343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измеряется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половиной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заключенной в нем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дуги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Дуга 56"/>
          <p:cNvSpPr/>
          <p:nvPr/>
        </p:nvSpPr>
        <p:spPr>
          <a:xfrm rot="9870698">
            <a:off x="4795218" y="934718"/>
            <a:ext cx="2915992" cy="3894849"/>
          </a:xfrm>
          <a:prstGeom prst="arc">
            <a:avLst>
              <a:gd name="adj1" fmla="val 14447446"/>
              <a:gd name="adj2" fmla="val 19866116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7498974" y="3990963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4558729" y="3688887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919512" y="4620081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</a:t>
            </a:r>
          </a:p>
        </p:txBody>
      </p:sp>
      <p:grpSp>
        <p:nvGrpSpPr>
          <p:cNvPr id="61" name="Группа 60"/>
          <p:cNvGrpSpPr/>
          <p:nvPr/>
        </p:nvGrpSpPr>
        <p:grpSpPr>
          <a:xfrm>
            <a:off x="5852867" y="5777896"/>
            <a:ext cx="3540255" cy="801310"/>
            <a:chOff x="5440322" y="4087858"/>
            <a:chExt cx="4896533" cy="1021684"/>
          </a:xfrm>
        </p:grpSpPr>
        <p:cxnSp>
          <p:nvCxnSpPr>
            <p:cNvPr id="62" name="Прямая соединительная линия 61"/>
            <p:cNvCxnSpPr/>
            <p:nvPr/>
          </p:nvCxnSpPr>
          <p:spPr>
            <a:xfrm flipH="1">
              <a:off x="5440322" y="4572425"/>
              <a:ext cx="186165" cy="26776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flipH="1">
              <a:off x="5458386" y="4840194"/>
              <a:ext cx="33620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5554439" y="4306317"/>
              <a:ext cx="20618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АВС =</a:t>
              </a:r>
              <a:endParaRPr lang="ru-RU" sz="32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/>
                <p:cNvSpPr txBox="1"/>
                <p:nvPr/>
              </p:nvSpPr>
              <p:spPr>
                <a:xfrm>
                  <a:off x="6866633" y="4087858"/>
                  <a:ext cx="3470222" cy="10216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ru-RU" sz="3200" b="1" dirty="0" smtClean="0"/>
                    <a:t>   АВ </a:t>
                  </a:r>
                  <a:endParaRPr lang="ru-RU" sz="3200" b="1" dirty="0"/>
                </a:p>
              </p:txBody>
            </p:sp>
          </mc:Choice>
          <mc:Fallback xmlns="">
            <p:sp>
              <p:nvSpPr>
                <p:cNvPr id="65" name="TextBox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6633" y="4087858"/>
                  <a:ext cx="3470222" cy="1021684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068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6" name="Дуга 65"/>
          <p:cNvSpPr/>
          <p:nvPr/>
        </p:nvSpPr>
        <p:spPr>
          <a:xfrm rot="7387234">
            <a:off x="7472945" y="6007199"/>
            <a:ext cx="227886" cy="369592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627801" y="4674685"/>
            <a:ext cx="108450" cy="110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672394" y="2666803"/>
            <a:ext cx="108450" cy="110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27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7" grpId="0"/>
      <p:bldP spid="18" grpId="0"/>
      <p:bldP spid="20" grpId="0"/>
      <p:bldP spid="22" grpId="0"/>
      <p:bldP spid="23" grpId="0" animBg="1"/>
      <p:bldP spid="24" grpId="0" animBg="1"/>
      <p:bldP spid="35" grpId="0" animBg="1"/>
      <p:bldP spid="40" grpId="0"/>
      <p:bldP spid="41" grpId="0" animBg="1"/>
      <p:bldP spid="42" grpId="0" animBg="1"/>
      <p:bldP spid="43" grpId="0" animBg="1"/>
      <p:bldP spid="55" grpId="0" animBg="1"/>
      <p:bldP spid="56" grpId="0"/>
      <p:bldP spid="57" grpId="0" animBg="1"/>
      <p:bldP spid="58" grpId="0"/>
      <p:bldP spid="59" grpId="0"/>
      <p:bldP spid="60" grpId="0"/>
      <p:bldP spid="66" grpId="0" animBg="1"/>
      <p:bldP spid="47" grpId="0" animBg="1"/>
      <p:bldP spid="4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41017" y="220301"/>
            <a:ext cx="54180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Теоремы об углах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11918" y="4028573"/>
            <a:ext cx="144016" cy="14856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endCxn id="8" idx="1"/>
          </p:cNvCxnSpPr>
          <p:nvPr/>
        </p:nvCxnSpPr>
        <p:spPr>
          <a:xfrm>
            <a:off x="1125183" y="1855735"/>
            <a:ext cx="2407826" cy="2194595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4128008"/>
            <a:ext cx="3404414" cy="175371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27181" y="1855735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51485" y="3898044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35622" y="4471550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15914" y="3042930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</a:t>
            </a:r>
            <a:endParaRPr lang="ru-RU" sz="2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583396" y="1173425"/>
            <a:ext cx="4560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 между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касательной и секущей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проведенными из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одной точки,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5100508" y="2204559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flipH="1">
            <a:off x="5125798" y="4392349"/>
            <a:ext cx="3264070" cy="747801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endCxn id="84" idx="1"/>
          </p:cNvCxnSpPr>
          <p:nvPr/>
        </p:nvCxnSpPr>
        <p:spPr>
          <a:xfrm>
            <a:off x="5100508" y="2204559"/>
            <a:ext cx="3249996" cy="2117542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699906" y="5062245"/>
            <a:ext cx="4343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измеряется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полуразностью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заключенных внутри него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дуг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705228" y="3546935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5300022" y="2032963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</a:t>
            </a:r>
          </a:p>
        </p:txBody>
      </p:sp>
      <p:sp>
        <p:nvSpPr>
          <p:cNvPr id="48" name="Овал 47"/>
          <p:cNvSpPr/>
          <p:nvPr/>
        </p:nvSpPr>
        <p:spPr>
          <a:xfrm>
            <a:off x="2603624" y="407822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1324435" y="20883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607409" y="421569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8334199" y="4303379"/>
            <a:ext cx="111338" cy="12784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6627109" y="4702383"/>
            <a:ext cx="108450" cy="1277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7596778" y="3841713"/>
            <a:ext cx="108450" cy="110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5482143" y="2494628"/>
            <a:ext cx="108450" cy="1106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Дуга 94"/>
          <p:cNvSpPr/>
          <p:nvPr/>
        </p:nvSpPr>
        <p:spPr>
          <a:xfrm rot="14468302">
            <a:off x="7585924" y="3923128"/>
            <a:ext cx="772027" cy="825677"/>
          </a:xfrm>
          <a:prstGeom prst="arc">
            <a:avLst>
              <a:gd name="adj1" fmla="val 15783596"/>
              <a:gd name="adj2" fmla="val 190057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TextBox 95"/>
          <p:cNvSpPr txBox="1"/>
          <p:nvPr/>
        </p:nvSpPr>
        <p:spPr>
          <a:xfrm>
            <a:off x="6432326" y="4812998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</a:t>
            </a:r>
            <a:endParaRPr lang="ru-RU" sz="24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8445536" y="4105135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</a:t>
            </a:r>
            <a:endParaRPr lang="ru-RU" sz="2400" b="1" dirty="0"/>
          </a:p>
        </p:txBody>
      </p:sp>
      <p:grpSp>
        <p:nvGrpSpPr>
          <p:cNvPr id="108" name="Группа 107"/>
          <p:cNvGrpSpPr/>
          <p:nvPr/>
        </p:nvGrpSpPr>
        <p:grpSpPr>
          <a:xfrm>
            <a:off x="179512" y="5770131"/>
            <a:ext cx="4039436" cy="801310"/>
            <a:chOff x="4807452" y="5821978"/>
            <a:chExt cx="4039436" cy="8013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TextBox 101"/>
                <p:cNvSpPr txBox="1"/>
                <p:nvPr/>
              </p:nvSpPr>
              <p:spPr>
                <a:xfrm>
                  <a:off x="6214942" y="5821978"/>
                  <a:ext cx="2631946" cy="801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ru-RU" sz="3200" b="1" dirty="0" smtClean="0"/>
                    <a:t>(   АВ-   РК) </a:t>
                  </a:r>
                  <a:endParaRPr lang="ru-RU" sz="3200" b="1" dirty="0"/>
                </a:p>
              </p:txBody>
            </p:sp>
          </mc:Choice>
          <mc:Fallback xmlns="">
            <p:sp>
              <p:nvSpPr>
                <p:cNvPr id="102" name="TextBox 10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14942" y="5821978"/>
                  <a:ext cx="2631946" cy="801310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r="-6944" b="-1068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7" name="Группа 106"/>
            <p:cNvGrpSpPr/>
            <p:nvPr/>
          </p:nvGrpSpPr>
          <p:grpSpPr>
            <a:xfrm>
              <a:off x="4807452" y="5938224"/>
              <a:ext cx="3125289" cy="584775"/>
              <a:chOff x="4807452" y="5938224"/>
              <a:chExt cx="3125289" cy="584775"/>
            </a:xfrm>
          </p:grpSpPr>
          <p:sp>
            <p:nvSpPr>
              <p:cNvPr id="66" name="Дуга 65"/>
              <p:cNvSpPr/>
              <p:nvPr/>
            </p:nvSpPr>
            <p:spPr>
              <a:xfrm rot="7387234">
                <a:off x="7634002" y="6082491"/>
                <a:ext cx="227886" cy="369592"/>
              </a:xfrm>
              <a:prstGeom prst="arc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99" name="Прямая соединительная линия 98"/>
              <p:cNvCxnSpPr/>
              <p:nvPr/>
            </p:nvCxnSpPr>
            <p:spPr>
              <a:xfrm flipH="1">
                <a:off x="4807452" y="6145035"/>
                <a:ext cx="189643" cy="24450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Прямая соединительная линия 99"/>
              <p:cNvCxnSpPr/>
              <p:nvPr/>
            </p:nvCxnSpPr>
            <p:spPr>
              <a:xfrm flipH="1">
                <a:off x="4825854" y="6389543"/>
                <a:ext cx="34248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TextBox 100"/>
              <p:cNvSpPr txBox="1"/>
              <p:nvPr/>
            </p:nvSpPr>
            <p:spPr>
              <a:xfrm>
                <a:off x="5112361" y="5938224"/>
                <a:ext cx="210037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АМВ=</a:t>
                </a:r>
                <a:endParaRPr lang="ru-RU" sz="3200" b="1" dirty="0"/>
              </a:p>
            </p:txBody>
          </p:sp>
          <p:sp>
            <p:nvSpPr>
              <p:cNvPr id="103" name="Дуга 102"/>
              <p:cNvSpPr/>
              <p:nvPr/>
            </p:nvSpPr>
            <p:spPr>
              <a:xfrm rot="2170024" flipV="1">
                <a:off x="6518068" y="6086829"/>
                <a:ext cx="434983" cy="360916"/>
              </a:xfrm>
              <a:prstGeom prst="arc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05" name="Дуга 104"/>
          <p:cNvSpPr/>
          <p:nvPr/>
        </p:nvSpPr>
        <p:spPr>
          <a:xfrm rot="14679318">
            <a:off x="5528114" y="1119630"/>
            <a:ext cx="3058929" cy="4123150"/>
          </a:xfrm>
          <a:prstGeom prst="arc">
            <a:avLst>
              <a:gd name="adj1" fmla="val 13170278"/>
              <a:gd name="adj2" fmla="val 19138403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Дуга 105"/>
          <p:cNvSpPr/>
          <p:nvPr/>
        </p:nvSpPr>
        <p:spPr>
          <a:xfrm rot="5922840">
            <a:off x="5054779" y="2257788"/>
            <a:ext cx="2380590" cy="2778938"/>
          </a:xfrm>
          <a:prstGeom prst="arc">
            <a:avLst>
              <a:gd name="adj1" fmla="val 16327637"/>
              <a:gd name="adj2" fmla="val 19770620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TextBox 124"/>
          <p:cNvSpPr txBox="1"/>
          <p:nvPr/>
        </p:nvSpPr>
        <p:spPr>
          <a:xfrm>
            <a:off x="-84343" y="1147849"/>
            <a:ext cx="4775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 между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секущими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проведенными из одной точки,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Овал 125"/>
          <p:cNvSpPr/>
          <p:nvPr/>
        </p:nvSpPr>
        <p:spPr>
          <a:xfrm>
            <a:off x="320864" y="2120312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Дуга 126"/>
          <p:cNvSpPr/>
          <p:nvPr/>
        </p:nvSpPr>
        <p:spPr>
          <a:xfrm rot="15961784">
            <a:off x="2946641" y="3690018"/>
            <a:ext cx="772027" cy="825677"/>
          </a:xfrm>
          <a:prstGeom prst="arc">
            <a:avLst>
              <a:gd name="adj1" fmla="val 15783596"/>
              <a:gd name="adj2" fmla="val 20667190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TextBox 127"/>
          <p:cNvSpPr txBox="1"/>
          <p:nvPr/>
        </p:nvSpPr>
        <p:spPr>
          <a:xfrm>
            <a:off x="-219067" y="5062245"/>
            <a:ext cx="49600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змеряется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полуразностью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заключенных внутри него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дуг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Овал 131"/>
          <p:cNvSpPr/>
          <p:nvPr/>
        </p:nvSpPr>
        <p:spPr>
          <a:xfrm>
            <a:off x="2825696" y="343258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TextBox 133"/>
          <p:cNvSpPr txBox="1"/>
          <p:nvPr/>
        </p:nvSpPr>
        <p:spPr>
          <a:xfrm>
            <a:off x="2449638" y="4255106"/>
            <a:ext cx="5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</a:t>
            </a:r>
          </a:p>
        </p:txBody>
      </p:sp>
      <p:grpSp>
        <p:nvGrpSpPr>
          <p:cNvPr id="135" name="Группа 134"/>
          <p:cNvGrpSpPr/>
          <p:nvPr/>
        </p:nvGrpSpPr>
        <p:grpSpPr>
          <a:xfrm>
            <a:off x="4930963" y="5822629"/>
            <a:ext cx="4039436" cy="801310"/>
            <a:chOff x="4807452" y="5821978"/>
            <a:chExt cx="4039436" cy="80131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/>
                <p:cNvSpPr txBox="1"/>
                <p:nvPr/>
              </p:nvSpPr>
              <p:spPr>
                <a:xfrm>
                  <a:off x="6214942" y="5821978"/>
                  <a:ext cx="2631946" cy="801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ru-RU" sz="3200" b="1" dirty="0" smtClean="0"/>
                    <a:t>(   ВК-   АК) </a:t>
                  </a:r>
                  <a:endParaRPr lang="ru-RU" sz="3200" b="1" dirty="0"/>
                </a:p>
              </p:txBody>
            </p:sp>
          </mc:Choice>
          <mc:Fallback xmlns="">
            <p:sp>
              <p:nvSpPr>
                <p:cNvPr id="136" name="TextBox 1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14942" y="5821978"/>
                  <a:ext cx="2631946" cy="8013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r="-5787" b="-984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37" name="Группа 136"/>
            <p:cNvGrpSpPr/>
            <p:nvPr/>
          </p:nvGrpSpPr>
          <p:grpSpPr>
            <a:xfrm>
              <a:off x="4807452" y="5938224"/>
              <a:ext cx="3125289" cy="584775"/>
              <a:chOff x="4807452" y="5938224"/>
              <a:chExt cx="3125289" cy="584775"/>
            </a:xfrm>
          </p:grpSpPr>
          <p:sp>
            <p:nvSpPr>
              <p:cNvPr id="138" name="Дуга 137"/>
              <p:cNvSpPr/>
              <p:nvPr/>
            </p:nvSpPr>
            <p:spPr>
              <a:xfrm rot="7387234">
                <a:off x="7634002" y="6082491"/>
                <a:ext cx="227886" cy="369592"/>
              </a:xfrm>
              <a:prstGeom prst="arc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39" name="Прямая соединительная линия 138"/>
              <p:cNvCxnSpPr/>
              <p:nvPr/>
            </p:nvCxnSpPr>
            <p:spPr>
              <a:xfrm flipH="1">
                <a:off x="4807452" y="6145035"/>
                <a:ext cx="189643" cy="24450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Прямая соединительная линия 139"/>
              <p:cNvCxnSpPr/>
              <p:nvPr/>
            </p:nvCxnSpPr>
            <p:spPr>
              <a:xfrm flipH="1">
                <a:off x="4825854" y="6389543"/>
                <a:ext cx="34248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TextBox 140"/>
              <p:cNvSpPr txBox="1"/>
              <p:nvPr/>
            </p:nvSpPr>
            <p:spPr>
              <a:xfrm>
                <a:off x="5112361" y="5938224"/>
                <a:ext cx="210037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ВМК=</a:t>
                </a:r>
                <a:endParaRPr lang="ru-RU" sz="3200" b="1" dirty="0"/>
              </a:p>
            </p:txBody>
          </p:sp>
          <p:sp>
            <p:nvSpPr>
              <p:cNvPr id="142" name="Дуга 141"/>
              <p:cNvSpPr/>
              <p:nvPr/>
            </p:nvSpPr>
            <p:spPr>
              <a:xfrm rot="2170024" flipV="1">
                <a:off x="6518068" y="6086829"/>
                <a:ext cx="434983" cy="360916"/>
              </a:xfrm>
              <a:prstGeom prst="arc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43" name="Дуга 142"/>
          <p:cNvSpPr/>
          <p:nvPr/>
        </p:nvSpPr>
        <p:spPr>
          <a:xfrm rot="3745638">
            <a:off x="1190500" y="2782517"/>
            <a:ext cx="1584341" cy="1950693"/>
          </a:xfrm>
          <a:prstGeom prst="arc">
            <a:avLst>
              <a:gd name="adj1" fmla="val 17008889"/>
              <a:gd name="adj2" fmla="val 19555136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Дуга 143"/>
          <p:cNvSpPr/>
          <p:nvPr/>
        </p:nvSpPr>
        <p:spPr>
          <a:xfrm rot="17292015">
            <a:off x="419333" y="1934655"/>
            <a:ext cx="2899166" cy="3117239"/>
          </a:xfrm>
          <a:prstGeom prst="arc">
            <a:avLst>
              <a:gd name="adj1" fmla="val 13136267"/>
              <a:gd name="adj2" fmla="val 19418266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90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/>
      <p:bldP spid="19" grpId="0"/>
      <p:bldP spid="20" grpId="0"/>
      <p:bldP spid="21" grpId="0"/>
      <p:bldP spid="40" grpId="0"/>
      <p:bldP spid="41" grpId="0" animBg="1"/>
      <p:bldP spid="56" grpId="0"/>
      <p:bldP spid="58" grpId="0"/>
      <p:bldP spid="59" grpId="0"/>
      <p:bldP spid="48" grpId="0" animBg="1"/>
      <p:bldP spid="50" grpId="0" animBg="1"/>
      <p:bldP spid="53" grpId="0" animBg="1"/>
      <p:bldP spid="84" grpId="0" animBg="1"/>
      <p:bldP spid="85" grpId="0" animBg="1"/>
      <p:bldP spid="87" grpId="0" animBg="1"/>
      <p:bldP spid="91" grpId="0" animBg="1"/>
      <p:bldP spid="95" grpId="0" animBg="1"/>
      <p:bldP spid="96" grpId="0"/>
      <p:bldP spid="97" grpId="0"/>
      <p:bldP spid="105" grpId="0" animBg="1"/>
      <p:bldP spid="106" grpId="0" animBg="1"/>
      <p:bldP spid="125" grpId="0"/>
      <p:bldP spid="126" grpId="0" animBg="1"/>
      <p:bldP spid="127" grpId="0" animBg="1"/>
      <p:bldP spid="128" grpId="0"/>
      <p:bldP spid="132" grpId="0" animBg="1"/>
      <p:bldP spid="134" grpId="0"/>
      <p:bldP spid="143" grpId="0" animBg="1"/>
      <p:bldP spid="1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6C6C2-A003-4F5B-994D-AF28542D7AAC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52984" y="188640"/>
            <a:ext cx="4464870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 себя…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1340768"/>
            <a:ext cx="8280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Вписанные углы, опирающиеся на одну и ту же дугу, равны.</a:t>
            </a:r>
          </a:p>
          <a:p>
            <a:pPr marL="342900" indent="-342900">
              <a:buFontTx/>
              <a:buAutoNum type="arabicPeriod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вписанный угол равен 30°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дуга окружности, на которую опирается этот угол, равна 60°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дуга окружности составляет 80°, то центральный угол, опирающийся на эту же дугу, равен 40°.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Вписанные углы окружности равны.</a:t>
            </a:r>
          </a:p>
          <a:p>
            <a:pPr marL="342900" indent="-342900">
              <a:buFontTx/>
              <a:buAutoNum type="arabicPeriod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вписанный угол равен 30°, то центральный угол равен 60°.</a:t>
            </a:r>
          </a:p>
          <a:p>
            <a:pPr marL="342900" indent="-342900">
              <a:buFontTx/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Вписанный угол в два раза меньше центрального угла.</a:t>
            </a:r>
          </a:p>
          <a:p>
            <a:pPr marL="342900" indent="-342900">
              <a:buFontTx/>
              <a:buAutoNum type="arabicPeriod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Вписанный угол, опирающийся на диаметр, прямой.</a:t>
            </a:r>
          </a:p>
          <a:p>
            <a:pPr marL="342900" indent="-342900">
              <a:buFontTx/>
              <a:buAutoNum type="arabicPeriod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вершины вписанных углов,  опирающихся на одну хорду, лежат по одну сторону от данной хорды, то эти вписанные углы равны.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1560" y="1376361"/>
            <a:ext cx="290704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Ответы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pPr marL="342900" indent="-342900"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 </a:t>
            </a:r>
          </a:p>
          <a:p>
            <a:pPr marL="342900" indent="-342900"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17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6C6C2-A003-4F5B-994D-AF28542D7AAC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03648" y="199414"/>
            <a:ext cx="7083512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Тренировочные 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71725" y="1946168"/>
            <a:ext cx="3544050" cy="3483064"/>
            <a:chOff x="119371" y="1346000"/>
            <a:chExt cx="3544050" cy="3483064"/>
          </a:xfrm>
        </p:grpSpPr>
        <p:sp>
          <p:nvSpPr>
            <p:cNvPr id="8" name="TextBox 7"/>
            <p:cNvSpPr txBox="1"/>
            <p:nvPr/>
          </p:nvSpPr>
          <p:spPr>
            <a:xfrm>
              <a:off x="2687114" y="1346000"/>
              <a:ext cx="5960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/>
                <a:t>В</a:t>
              </a:r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119371" y="1638388"/>
              <a:ext cx="3544050" cy="3190676"/>
              <a:chOff x="1839606" y="1455971"/>
              <a:chExt cx="3995590" cy="3510061"/>
            </a:xfrm>
          </p:grpSpPr>
          <p:sp>
            <p:nvSpPr>
              <p:cNvPr id="10" name="Овал 9"/>
              <p:cNvSpPr/>
              <p:nvPr/>
            </p:nvSpPr>
            <p:spPr>
              <a:xfrm>
                <a:off x="2198431" y="1455971"/>
                <a:ext cx="3598367" cy="341754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1" name="Прямая соединительная линия 10"/>
              <p:cNvCxnSpPr>
                <a:endCxn id="10" idx="5"/>
              </p:cNvCxnSpPr>
              <p:nvPr/>
            </p:nvCxnSpPr>
            <p:spPr>
              <a:xfrm>
                <a:off x="3998556" y="3216698"/>
                <a:ext cx="1271273" cy="115632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>
                <a:endCxn id="18" idx="3"/>
              </p:cNvCxnSpPr>
              <p:nvPr/>
            </p:nvCxnSpPr>
            <p:spPr>
              <a:xfrm flipV="1">
                <a:off x="2465078" y="3215659"/>
                <a:ext cx="1482561" cy="905699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1839606" y="4053551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А</a:t>
                </a:r>
                <a:endParaRPr lang="ru-RU" sz="3200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239192" y="4322721"/>
                <a:ext cx="596004" cy="643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/>
                  <a:t>С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903517" y="2507959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О</a:t>
                </a:r>
                <a:endParaRPr lang="ru-RU" sz="3200" b="1" dirty="0"/>
              </a:p>
            </p:txBody>
          </p:sp>
          <p:cxnSp>
            <p:nvCxnSpPr>
              <p:cNvPr id="16" name="Прямая соединительная линия 15"/>
              <p:cNvCxnSpPr/>
              <p:nvPr/>
            </p:nvCxnSpPr>
            <p:spPr>
              <a:xfrm flipV="1">
                <a:off x="2465078" y="1668284"/>
                <a:ext cx="2431922" cy="2421444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>
                <a:endCxn id="10" idx="5"/>
              </p:cNvCxnSpPr>
              <p:nvPr/>
            </p:nvCxnSpPr>
            <p:spPr>
              <a:xfrm>
                <a:off x="4897000" y="1668284"/>
                <a:ext cx="372829" cy="2704742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Овал 17"/>
              <p:cNvSpPr/>
              <p:nvPr/>
            </p:nvSpPr>
            <p:spPr>
              <a:xfrm>
                <a:off x="3926548" y="309273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205824" y="1412775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Найти градусную меру угла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(О – центр окружности)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51688" y="4018939"/>
            <a:ext cx="868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110°</a:t>
            </a:r>
            <a:endParaRPr lang="ru-RU" sz="2400" b="1" dirty="0"/>
          </a:p>
        </p:txBody>
      </p:sp>
      <p:sp>
        <p:nvSpPr>
          <p:cNvPr id="23" name="Дуга 22"/>
          <p:cNvSpPr/>
          <p:nvPr/>
        </p:nvSpPr>
        <p:spPr>
          <a:xfrm rot="9009086">
            <a:off x="2328808" y="2240065"/>
            <a:ext cx="772027" cy="825677"/>
          </a:xfrm>
          <a:prstGeom prst="arc">
            <a:avLst>
              <a:gd name="adj1" fmla="val 15783596"/>
              <a:gd name="adj2" fmla="val 20857397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Группа 23"/>
          <p:cNvGrpSpPr/>
          <p:nvPr/>
        </p:nvGrpSpPr>
        <p:grpSpPr>
          <a:xfrm>
            <a:off x="4172506" y="2090096"/>
            <a:ext cx="4130774" cy="3270253"/>
            <a:chOff x="4205582" y="1474711"/>
            <a:chExt cx="4130774" cy="3270253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4205582" y="1474711"/>
              <a:ext cx="3652855" cy="3270253"/>
              <a:chOff x="1678540" y="1211520"/>
              <a:chExt cx="4118258" cy="3468154"/>
            </a:xfrm>
          </p:grpSpPr>
          <p:sp>
            <p:nvSpPr>
              <p:cNvPr id="30" name="Овал 29"/>
              <p:cNvSpPr/>
              <p:nvPr/>
            </p:nvSpPr>
            <p:spPr>
              <a:xfrm>
                <a:off x="2198431" y="1455971"/>
                <a:ext cx="3598367" cy="322370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678540" y="2226952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А</a:t>
                </a:r>
                <a:endParaRPr lang="ru-RU" sz="3200" b="1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886098" y="1211520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/>
                  <a:t>В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903517" y="2507959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О</a:t>
                </a:r>
                <a:endParaRPr lang="ru-RU" sz="3200" b="1" dirty="0"/>
              </a:p>
            </p:txBody>
          </p:sp>
          <p:cxnSp>
            <p:nvCxnSpPr>
              <p:cNvPr id="34" name="Прямая соединительная линия 33"/>
              <p:cNvCxnSpPr/>
              <p:nvPr/>
            </p:nvCxnSpPr>
            <p:spPr>
              <a:xfrm flipV="1">
                <a:off x="2274544" y="1668287"/>
                <a:ext cx="2622456" cy="953710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4897000" y="1668284"/>
                <a:ext cx="766668" cy="199761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Овал 35"/>
              <p:cNvSpPr/>
              <p:nvPr/>
            </p:nvSpPr>
            <p:spPr>
              <a:xfrm>
                <a:off x="3926548" y="309273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26" name="Прямая соединительная линия 25"/>
            <p:cNvCxnSpPr/>
            <p:nvPr/>
          </p:nvCxnSpPr>
          <p:spPr>
            <a:xfrm>
              <a:off x="4734232" y="2831690"/>
              <a:ext cx="3006120" cy="95735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7740352" y="3496652"/>
              <a:ext cx="5960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С</a:t>
              </a:r>
              <a:endParaRPr lang="ru-RU" sz="3200" b="1" dirty="0"/>
            </a:p>
          </p:txBody>
        </p:sp>
      </p:grpSp>
      <p:sp>
        <p:nvSpPr>
          <p:cNvPr id="37" name="Дуга 36"/>
          <p:cNvSpPr/>
          <p:nvPr/>
        </p:nvSpPr>
        <p:spPr>
          <a:xfrm rot="9009086">
            <a:off x="6478800" y="2084551"/>
            <a:ext cx="772027" cy="825677"/>
          </a:xfrm>
          <a:prstGeom prst="arc">
            <a:avLst>
              <a:gd name="adj1" fmla="val 15783596"/>
              <a:gd name="adj2" fmla="val 21281298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87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6C6C2-A003-4F5B-994D-AF28542D7AAC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03648" y="199414"/>
            <a:ext cx="7083512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Тренировочные 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5824" y="1412775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Найти градусную меру угла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(О – центр окружности)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4930" y="3178027"/>
            <a:ext cx="588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32°</a:t>
            </a:r>
            <a:endParaRPr lang="ru-RU" b="1" dirty="0"/>
          </a:p>
        </p:txBody>
      </p:sp>
      <p:sp>
        <p:nvSpPr>
          <p:cNvPr id="23" name="Дуга 22"/>
          <p:cNvSpPr/>
          <p:nvPr/>
        </p:nvSpPr>
        <p:spPr>
          <a:xfrm rot="8608445">
            <a:off x="2449025" y="2327136"/>
            <a:ext cx="699297" cy="628732"/>
          </a:xfrm>
          <a:prstGeom prst="arc">
            <a:avLst>
              <a:gd name="adj1" fmla="val 18149311"/>
              <a:gd name="adj2" fmla="val 21275077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8" name="Группа 37"/>
          <p:cNvGrpSpPr/>
          <p:nvPr/>
        </p:nvGrpSpPr>
        <p:grpSpPr>
          <a:xfrm rot="17525712">
            <a:off x="360522" y="1581644"/>
            <a:ext cx="3041526" cy="3400154"/>
            <a:chOff x="529429" y="1452208"/>
            <a:chExt cx="3041526" cy="3400154"/>
          </a:xfrm>
        </p:grpSpPr>
        <p:sp>
          <p:nvSpPr>
            <p:cNvPr id="39" name="TextBox 38"/>
            <p:cNvSpPr txBox="1"/>
            <p:nvPr/>
          </p:nvSpPr>
          <p:spPr>
            <a:xfrm rot="4074288">
              <a:off x="2233986" y="4323527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А</a:t>
              </a:r>
              <a:endParaRPr lang="ru-RU" sz="24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 rot="4074288">
              <a:off x="3042121" y="3418967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/>
                <a:t>В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 rot="4074288">
              <a:off x="474802" y="3815671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С</a:t>
              </a:r>
              <a:endParaRPr lang="ru-RU" sz="2400" b="1" dirty="0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683425" y="1832146"/>
              <a:ext cx="2476816" cy="252463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3" name="Прямая соединительная линия 42"/>
            <p:cNvCxnSpPr/>
            <p:nvPr/>
          </p:nvCxnSpPr>
          <p:spPr>
            <a:xfrm rot="4074288">
              <a:off x="779473" y="2876854"/>
              <a:ext cx="2470034" cy="349346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4074288" flipH="1" flipV="1">
              <a:off x="540403" y="2061380"/>
              <a:ext cx="1497944" cy="1519892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rot="4074288" flipV="1">
              <a:off x="1634211" y="2638242"/>
              <a:ext cx="629644" cy="2080062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rot="4074288">
              <a:off x="2502943" y="3444900"/>
              <a:ext cx="364098" cy="941713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Овал 46"/>
            <p:cNvSpPr/>
            <p:nvPr/>
          </p:nvSpPr>
          <p:spPr>
            <a:xfrm>
              <a:off x="1872917" y="3041268"/>
              <a:ext cx="99129" cy="10638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 rot="4074288">
              <a:off x="1454166" y="1426603"/>
              <a:ext cx="4104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/>
                <a:t>Д</a:t>
              </a:r>
            </a:p>
          </p:txBody>
        </p:sp>
      </p:grpSp>
      <p:grpSp>
        <p:nvGrpSpPr>
          <p:cNvPr id="50" name="Группа 49"/>
          <p:cNvGrpSpPr/>
          <p:nvPr/>
        </p:nvGrpSpPr>
        <p:grpSpPr>
          <a:xfrm rot="16036953">
            <a:off x="4759247" y="2186680"/>
            <a:ext cx="3186256" cy="2905245"/>
            <a:chOff x="384699" y="1832146"/>
            <a:chExt cx="3186256" cy="2905245"/>
          </a:xfrm>
        </p:grpSpPr>
        <p:sp>
          <p:nvSpPr>
            <p:cNvPr id="51" name="TextBox 50"/>
            <p:cNvSpPr txBox="1"/>
            <p:nvPr/>
          </p:nvSpPr>
          <p:spPr>
            <a:xfrm rot="5563047">
              <a:off x="317530" y="2260374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А</a:t>
              </a:r>
              <a:endParaRPr lang="ru-RU" sz="2400" b="1" dirty="0"/>
            </a:p>
          </p:txBody>
        </p:sp>
        <p:sp>
          <p:nvSpPr>
            <p:cNvPr id="52" name="TextBox 51"/>
            <p:cNvSpPr txBox="1"/>
            <p:nvPr/>
          </p:nvSpPr>
          <p:spPr>
            <a:xfrm rot="5247371">
              <a:off x="3042121" y="3418967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/>
                <a:t>В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 rot="5563047">
              <a:off x="2466777" y="4208556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С</a:t>
              </a:r>
              <a:endParaRPr lang="ru-RU" sz="2400" b="1" dirty="0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683425" y="1832146"/>
              <a:ext cx="2476816" cy="252463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5" name="Прямая соединительная линия 54"/>
            <p:cNvCxnSpPr/>
            <p:nvPr/>
          </p:nvCxnSpPr>
          <p:spPr>
            <a:xfrm rot="5563047" flipH="1" flipV="1">
              <a:off x="1814655" y="2690000"/>
              <a:ext cx="374213" cy="205446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rot="5563047" flipV="1">
              <a:off x="1681821" y="3173552"/>
              <a:ext cx="200062" cy="1641405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rot="5563047" flipV="1">
              <a:off x="1479973" y="1886120"/>
              <a:ext cx="871983" cy="2384904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rot="5563047">
              <a:off x="2532792" y="3637179"/>
              <a:ext cx="584097" cy="428691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Овал 58"/>
            <p:cNvSpPr/>
            <p:nvPr/>
          </p:nvSpPr>
          <p:spPr>
            <a:xfrm>
              <a:off x="1872917" y="3041268"/>
              <a:ext cx="99129" cy="10638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TextBox 59"/>
            <p:cNvSpPr txBox="1"/>
            <p:nvPr/>
          </p:nvSpPr>
          <p:spPr>
            <a:xfrm rot="5563047">
              <a:off x="387480" y="3753301"/>
              <a:ext cx="4735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/>
                <a:t>Д</a:t>
              </a: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5890639" y="5693623"/>
            <a:ext cx="2448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Угол ВДС = 24°</a:t>
            </a:r>
            <a:endParaRPr lang="ru-RU" sz="2400" b="1" dirty="0"/>
          </a:p>
        </p:txBody>
      </p:sp>
      <p:sp>
        <p:nvSpPr>
          <p:cNvPr id="30" name="Дуга 29"/>
          <p:cNvSpPr/>
          <p:nvPr/>
        </p:nvSpPr>
        <p:spPr>
          <a:xfrm rot="8608445">
            <a:off x="6318462" y="2460917"/>
            <a:ext cx="699297" cy="628732"/>
          </a:xfrm>
          <a:prstGeom prst="arc">
            <a:avLst>
              <a:gd name="adj1" fmla="val 13812541"/>
              <a:gd name="adj2" fmla="val 21275077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5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68" grpId="0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6C6C2-A003-4F5B-994D-AF28542D7AAC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03648" y="199414"/>
            <a:ext cx="7083512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Тренировочные 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89999" y="2205001"/>
            <a:ext cx="3682507" cy="3581345"/>
            <a:chOff x="437645" y="1604833"/>
            <a:chExt cx="3682507" cy="3581345"/>
          </a:xfrm>
        </p:grpSpPr>
        <p:sp>
          <p:nvSpPr>
            <p:cNvPr id="8" name="TextBox 7"/>
            <p:cNvSpPr txBox="1"/>
            <p:nvPr/>
          </p:nvSpPr>
          <p:spPr>
            <a:xfrm>
              <a:off x="1206726" y="4601403"/>
              <a:ext cx="5960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/>
                <a:t>В</a:t>
              </a:r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437645" y="1604833"/>
              <a:ext cx="3682507" cy="3140131"/>
              <a:chOff x="2198431" y="1419057"/>
              <a:chExt cx="4151687" cy="3454457"/>
            </a:xfrm>
          </p:grpSpPr>
          <p:sp>
            <p:nvSpPr>
              <p:cNvPr id="10" name="Овал 9"/>
              <p:cNvSpPr/>
              <p:nvPr/>
            </p:nvSpPr>
            <p:spPr>
              <a:xfrm>
                <a:off x="2198431" y="1455971"/>
                <a:ext cx="3598367" cy="341754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1" name="Прямая соединительная линия 10"/>
              <p:cNvCxnSpPr>
                <a:endCxn id="10" idx="6"/>
              </p:cNvCxnSpPr>
              <p:nvPr/>
            </p:nvCxnSpPr>
            <p:spPr>
              <a:xfrm>
                <a:off x="2822574" y="1899252"/>
                <a:ext cx="2974224" cy="1265491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flipH="1" flipV="1">
                <a:off x="2822574" y="1899252"/>
                <a:ext cx="685554" cy="2846725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754114" y="2800345"/>
                <a:ext cx="596004" cy="584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А</a:t>
                </a:r>
                <a:endParaRPr lang="ru-RU" sz="3200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313290" y="1419057"/>
                <a:ext cx="596004" cy="643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/>
                  <a:t>С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903517" y="2507959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О</a:t>
                </a:r>
                <a:endParaRPr lang="ru-RU" sz="3200" b="1" dirty="0"/>
              </a:p>
            </p:txBody>
          </p:sp>
          <p:cxnSp>
            <p:nvCxnSpPr>
              <p:cNvPr id="16" name="Прямая соединительная линия 15"/>
              <p:cNvCxnSpPr>
                <a:stCxn id="10" idx="2"/>
              </p:cNvCxnSpPr>
              <p:nvPr/>
            </p:nvCxnSpPr>
            <p:spPr>
              <a:xfrm flipV="1">
                <a:off x="2198431" y="1899252"/>
                <a:ext cx="624143" cy="1265491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>
                <a:stCxn id="10" idx="2"/>
                <a:endCxn id="10" idx="6"/>
              </p:cNvCxnSpPr>
              <p:nvPr/>
            </p:nvCxnSpPr>
            <p:spPr>
              <a:xfrm>
                <a:off x="2198431" y="3164742"/>
                <a:ext cx="3598367" cy="0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Овал 17"/>
              <p:cNvSpPr/>
              <p:nvPr/>
            </p:nvSpPr>
            <p:spPr>
              <a:xfrm>
                <a:off x="3926548" y="309273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205824" y="1412775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Найти градусную меру угла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(О – центр окружности)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75717" y="3420088"/>
            <a:ext cx="709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43</a:t>
            </a:r>
            <a:r>
              <a:rPr lang="ru-RU" sz="2400" b="1" dirty="0" smtClean="0"/>
              <a:t>°</a:t>
            </a:r>
            <a:endParaRPr lang="ru-RU" sz="2400" b="1" dirty="0"/>
          </a:p>
        </p:txBody>
      </p:sp>
      <p:sp>
        <p:nvSpPr>
          <p:cNvPr id="23" name="Дуга 22"/>
          <p:cNvSpPr/>
          <p:nvPr/>
        </p:nvSpPr>
        <p:spPr>
          <a:xfrm rot="20073113">
            <a:off x="1399021" y="4699189"/>
            <a:ext cx="772027" cy="825677"/>
          </a:xfrm>
          <a:prstGeom prst="arc">
            <a:avLst>
              <a:gd name="adj1" fmla="val 15783596"/>
              <a:gd name="adj2" fmla="val 21255819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4" name="Группа 23"/>
          <p:cNvGrpSpPr/>
          <p:nvPr/>
        </p:nvGrpSpPr>
        <p:grpSpPr>
          <a:xfrm rot="7112267">
            <a:off x="4282274" y="2016870"/>
            <a:ext cx="4040483" cy="3353693"/>
            <a:chOff x="4192177" y="1391272"/>
            <a:chExt cx="4040483" cy="3353693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4192177" y="1391272"/>
              <a:ext cx="3666260" cy="3353693"/>
              <a:chOff x="1663427" y="1123031"/>
              <a:chExt cx="4133371" cy="3556643"/>
            </a:xfrm>
          </p:grpSpPr>
          <p:sp>
            <p:nvSpPr>
              <p:cNvPr id="30" name="Овал 29"/>
              <p:cNvSpPr/>
              <p:nvPr/>
            </p:nvSpPr>
            <p:spPr>
              <a:xfrm>
                <a:off x="2198431" y="1455971"/>
                <a:ext cx="3598367" cy="322370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 rot="14487733">
                <a:off x="1712746" y="2181247"/>
                <a:ext cx="560642" cy="659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/>
                  <a:t>Д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rot="14487733">
                <a:off x="2586316" y="1092523"/>
                <a:ext cx="560643" cy="621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/>
                  <a:t>В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 rot="14487733">
                <a:off x="3719147" y="3231053"/>
                <a:ext cx="560642" cy="621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О</a:t>
                </a:r>
                <a:endParaRPr lang="ru-RU" sz="3200" b="1" dirty="0"/>
              </a:p>
            </p:txBody>
          </p:sp>
          <p:cxnSp>
            <p:nvCxnSpPr>
              <p:cNvPr id="34" name="Прямая соединительная линия 33"/>
              <p:cNvCxnSpPr/>
              <p:nvPr/>
            </p:nvCxnSpPr>
            <p:spPr>
              <a:xfrm rot="14487733">
                <a:off x="2482282" y="1430252"/>
                <a:ext cx="504422" cy="1338735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 rot="14487733" flipH="1">
                <a:off x="3551186" y="1005460"/>
                <a:ext cx="504424" cy="1094736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Овал 35"/>
              <p:cNvSpPr/>
              <p:nvPr/>
            </p:nvSpPr>
            <p:spPr>
              <a:xfrm>
                <a:off x="3926548" y="309273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26" name="Прямая соединительная линия 25"/>
            <p:cNvCxnSpPr/>
            <p:nvPr/>
          </p:nvCxnSpPr>
          <p:spPr>
            <a:xfrm>
              <a:off x="4734232" y="2831690"/>
              <a:ext cx="3006120" cy="95735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rot="14312236">
              <a:off x="7642271" y="3549989"/>
              <a:ext cx="5960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С</a:t>
              </a:r>
              <a:endParaRPr lang="ru-RU" sz="3200" b="1" dirty="0"/>
            </a:p>
          </p:txBody>
        </p:sp>
      </p:grpSp>
      <p:cxnSp>
        <p:nvCxnSpPr>
          <p:cNvPr id="39" name="Прямая соединительная линия 38"/>
          <p:cNvCxnSpPr>
            <a:endCxn id="10" idx="6"/>
          </p:cNvCxnSpPr>
          <p:nvPr/>
        </p:nvCxnSpPr>
        <p:spPr>
          <a:xfrm flipV="1">
            <a:off x="1651688" y="3791844"/>
            <a:ext cx="2030028" cy="1437356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7613" y="3594137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</a:t>
            </a:r>
            <a:endParaRPr lang="ru-RU" sz="3200" b="1" dirty="0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H="1">
            <a:off x="4939233" y="3708414"/>
            <a:ext cx="2776520" cy="971021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187103" y="4599755"/>
            <a:ext cx="528650" cy="5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5890638" y="5693623"/>
            <a:ext cx="2857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Угол ДВА = 120°</a:t>
            </a:r>
            <a:endParaRPr lang="ru-RU" sz="2400" b="1" dirty="0"/>
          </a:p>
        </p:txBody>
      </p:sp>
      <p:sp>
        <p:nvSpPr>
          <p:cNvPr id="37" name="Дуга 36"/>
          <p:cNvSpPr/>
          <p:nvPr/>
        </p:nvSpPr>
        <p:spPr>
          <a:xfrm rot="10800000">
            <a:off x="6985301" y="3522511"/>
            <a:ext cx="772027" cy="825677"/>
          </a:xfrm>
          <a:prstGeom prst="arc">
            <a:avLst>
              <a:gd name="adj1" fmla="val 15783596"/>
              <a:gd name="adj2" fmla="val 21255819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32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42" grpId="0"/>
      <p:bldP spid="44" grpId="0"/>
      <p:bldP spid="53" grpId="0"/>
      <p:bldP spid="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6C6C2-A003-4F5B-994D-AF28542D7AAC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03648" y="199414"/>
            <a:ext cx="7083512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Тренировочные 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89999" y="2238556"/>
            <a:ext cx="3551402" cy="3106576"/>
            <a:chOff x="437645" y="1638388"/>
            <a:chExt cx="3551402" cy="3106576"/>
          </a:xfrm>
        </p:grpSpPr>
        <p:sp>
          <p:nvSpPr>
            <p:cNvPr id="8" name="TextBox 7"/>
            <p:cNvSpPr txBox="1"/>
            <p:nvPr/>
          </p:nvSpPr>
          <p:spPr>
            <a:xfrm>
              <a:off x="3393043" y="3786879"/>
              <a:ext cx="5960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А</a:t>
              </a:r>
              <a:endParaRPr lang="ru-RU" sz="3200" b="1" dirty="0"/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437645" y="1638388"/>
              <a:ext cx="3424005" cy="3106576"/>
              <a:chOff x="2198431" y="1455971"/>
              <a:chExt cx="3860250" cy="3417543"/>
            </a:xfrm>
          </p:grpSpPr>
          <p:sp>
            <p:nvSpPr>
              <p:cNvPr id="10" name="Овал 9"/>
              <p:cNvSpPr/>
              <p:nvPr/>
            </p:nvSpPr>
            <p:spPr>
              <a:xfrm>
                <a:off x="2198431" y="1455971"/>
                <a:ext cx="3598367" cy="341754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2510502" y="2211066"/>
                <a:ext cx="2952175" cy="0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flipH="1" flipV="1">
                <a:off x="3508128" y="1455971"/>
                <a:ext cx="1954549" cy="2685209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462677" y="1766653"/>
                <a:ext cx="596004" cy="643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/>
                  <a:t>С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198431" y="1672995"/>
                <a:ext cx="596004" cy="643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/>
                  <a:t>Е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903517" y="2507959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О</a:t>
                </a:r>
                <a:endParaRPr lang="ru-RU" sz="3200" b="1" dirty="0"/>
              </a:p>
            </p:txBody>
          </p:sp>
          <p:cxnSp>
            <p:nvCxnSpPr>
              <p:cNvPr id="16" name="Прямая соединительная линия 15"/>
              <p:cNvCxnSpPr/>
              <p:nvPr/>
            </p:nvCxnSpPr>
            <p:spPr>
              <a:xfrm flipV="1">
                <a:off x="2510502" y="2211066"/>
                <a:ext cx="0" cy="1930115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>
                <a:stCxn id="10" idx="2"/>
                <a:endCxn id="10" idx="6"/>
              </p:cNvCxnSpPr>
              <p:nvPr/>
            </p:nvCxnSpPr>
            <p:spPr>
              <a:xfrm>
                <a:off x="2198431" y="3164742"/>
                <a:ext cx="3598367" cy="0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Овал 17"/>
              <p:cNvSpPr/>
              <p:nvPr/>
            </p:nvSpPr>
            <p:spPr>
              <a:xfrm>
                <a:off x="3926548" y="309273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205824" y="1412775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Найти градусную меру угла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(О – центр окружности)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8579" y="4116299"/>
            <a:ext cx="600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70</a:t>
            </a:r>
            <a:r>
              <a:rPr lang="ru-RU" sz="2400" b="1" dirty="0" smtClean="0"/>
              <a:t>°</a:t>
            </a:r>
            <a:endParaRPr lang="ru-RU" sz="2400" b="1" dirty="0"/>
          </a:p>
        </p:txBody>
      </p:sp>
      <p:grpSp>
        <p:nvGrpSpPr>
          <p:cNvPr id="24" name="Группа 23"/>
          <p:cNvGrpSpPr/>
          <p:nvPr/>
        </p:nvGrpSpPr>
        <p:grpSpPr>
          <a:xfrm rot="7112267">
            <a:off x="4297557" y="2007785"/>
            <a:ext cx="4090683" cy="3472927"/>
            <a:chOff x="4192177" y="1272037"/>
            <a:chExt cx="4090683" cy="3472927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4192177" y="1665906"/>
              <a:ext cx="4090683" cy="3079058"/>
              <a:chOff x="1663427" y="1414285"/>
              <a:chExt cx="4611869" cy="3265389"/>
            </a:xfrm>
          </p:grpSpPr>
          <p:sp>
            <p:nvSpPr>
              <p:cNvPr id="30" name="Овал 29"/>
              <p:cNvSpPr/>
              <p:nvPr/>
            </p:nvSpPr>
            <p:spPr>
              <a:xfrm>
                <a:off x="2198431" y="1455971"/>
                <a:ext cx="3598367" cy="322370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 rot="14487733">
                <a:off x="1712746" y="2181247"/>
                <a:ext cx="560642" cy="659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/>
                  <a:t>Д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rot="14487733">
                <a:off x="5684144" y="2069952"/>
                <a:ext cx="560643" cy="621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/>
                  <a:t>В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 rot="14487733">
                <a:off x="3719147" y="3231053"/>
                <a:ext cx="560642" cy="621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О</a:t>
                </a:r>
                <a:endParaRPr lang="ru-RU" sz="3200" b="1" dirty="0"/>
              </a:p>
            </p:txBody>
          </p:sp>
          <p:cxnSp>
            <p:nvCxnSpPr>
              <p:cNvPr id="34" name="Прямая соединительная линия 33"/>
              <p:cNvCxnSpPr/>
              <p:nvPr/>
            </p:nvCxnSpPr>
            <p:spPr>
              <a:xfrm rot="14487733" flipH="1">
                <a:off x="3427635" y="819414"/>
                <a:ext cx="100562" cy="2616464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 rot="14487733" flipH="1">
                <a:off x="4563444" y="1775805"/>
                <a:ext cx="1153678" cy="430637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Овал 35"/>
              <p:cNvSpPr/>
              <p:nvPr/>
            </p:nvSpPr>
            <p:spPr>
              <a:xfrm>
                <a:off x="3926548" y="309273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26" name="Прямая соединительная линия 25"/>
            <p:cNvCxnSpPr/>
            <p:nvPr/>
          </p:nvCxnSpPr>
          <p:spPr>
            <a:xfrm>
              <a:off x="4734232" y="2831690"/>
              <a:ext cx="3006120" cy="95735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rot="14312236">
              <a:off x="6756252" y="1277651"/>
              <a:ext cx="5960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С</a:t>
              </a:r>
              <a:endParaRPr lang="ru-RU" sz="3200" b="1" dirty="0"/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>
            <a:off x="766803" y="2924944"/>
            <a:ext cx="2618551" cy="175449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03937" y="4564185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</a:t>
            </a:r>
            <a:endParaRPr lang="ru-RU" sz="3200" b="1" dirty="0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4939233" y="4679435"/>
            <a:ext cx="1072261" cy="54976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414932" y="4571525"/>
            <a:ext cx="528650" cy="5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6721403" y="2789776"/>
            <a:ext cx="769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51°</a:t>
            </a:r>
            <a:endParaRPr lang="ru-RU" sz="2400" b="1" dirty="0"/>
          </a:p>
        </p:txBody>
      </p:sp>
      <p:sp>
        <p:nvSpPr>
          <p:cNvPr id="40" name="Дуга 39"/>
          <p:cNvSpPr/>
          <p:nvPr/>
        </p:nvSpPr>
        <p:spPr>
          <a:xfrm rot="19663690">
            <a:off x="5583792" y="4973040"/>
            <a:ext cx="772027" cy="825677"/>
          </a:xfrm>
          <a:prstGeom prst="arc">
            <a:avLst>
              <a:gd name="adj1" fmla="val 15783596"/>
              <a:gd name="adj2" fmla="val 21255819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1259079" y="1851057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В</a:t>
            </a: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V="1">
            <a:off x="766803" y="2924944"/>
            <a:ext cx="2618551" cy="175449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1651688" y="2238556"/>
            <a:ext cx="1733666" cy="686388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Дуга 62"/>
          <p:cNvSpPr/>
          <p:nvPr/>
        </p:nvSpPr>
        <p:spPr>
          <a:xfrm rot="4885476">
            <a:off x="1615792" y="2166530"/>
            <a:ext cx="672478" cy="506069"/>
          </a:xfrm>
          <a:prstGeom prst="arc">
            <a:avLst>
              <a:gd name="adj1" fmla="val 17774362"/>
              <a:gd name="adj2" fmla="val 21255819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629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2" grpId="0"/>
      <p:bldP spid="44" grpId="0"/>
      <p:bldP spid="53" grpId="0"/>
      <p:bldP spid="40" grpId="0" animBg="1"/>
      <p:bldP spid="41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03648" y="199414"/>
            <a:ext cx="7083512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Зарядка для глаз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3528" y="2244076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331640" y="1129912"/>
            <a:ext cx="7083512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Следите за точкой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403648" y="1988840"/>
            <a:ext cx="288729" cy="32069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411760" y="5157192"/>
            <a:ext cx="216024" cy="27492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75630" y="4653136"/>
            <a:ext cx="2096370" cy="13804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598640" y="4699749"/>
            <a:ext cx="2232248" cy="13338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525908" y="1923499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687113" y="3829106"/>
            <a:ext cx="253039" cy="2479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839513" y="3981506"/>
            <a:ext cx="253039" cy="2479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47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3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081 C 0.08594 0.0081 0.14965 0.09375 0.14965 0.1993 C 0.14965 0.30486 0.08594 0.39097 0.00781 0.39097 C -0.07049 0.39097 -0.13385 0.30486 -0.13385 0.1993 C -0.13385 0.09375 -0.07049 0.0081 0.00781 0.0081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path" presetSubtype="0" repeatCount="3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0556 C -0.00382 0.06019 0.0474 0.10486 0.10972 0.10486 C 0.18333 0.10486 0.21007 0.05509 0.22136 0.02523 L 0.23281 -0.01435 C 0.2441 -0.04421 0.27257 -0.09352 0.35573 -0.09352 C 0.40886 -0.09352 0.46962 -0.0493 0.46962 0.00556 C 0.46962 0.06019 0.40886 0.10486 0.35573 0.10486 C 0.27257 0.10486 0.2441 0.05509 0.23281 0.02523 L 0.22136 -0.01435 C 0.21007 -0.04421 0.18333 -0.09352 0.10972 -0.09352 C 0.0474 -0.09352 -0.00382 -0.0493 -0.00382 0.00556 Z " pathEditMode="relative" rAng="0" ptsTypes="ffFffffFfff">
                                      <p:cBhvr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path" presetSubtype="0" repeatCount="2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111E-6 L 0.19497 -0.2652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-1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6" presetClass="path" presetSubtype="0" repeatCount="2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83 -0.2875 L 0.15469 0.0379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1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5" grpId="0" animBg="1"/>
      <p:bldP spid="15" grpId="1" animBg="1"/>
      <p:bldP spid="16" grpId="0" animBg="1"/>
      <p:bldP spid="1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472527" y="193349"/>
            <a:ext cx="4473348" cy="56207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известно…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9F6017-2A4B-4D7F-ABE6-82CCB666040D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107504" y="1268760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340476" y="24928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 rot="559283">
            <a:off x="202952" y="3808701"/>
            <a:ext cx="2526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касательная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275856" y="1628800"/>
            <a:ext cx="2393936" cy="230007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367204" y="1441094"/>
            <a:ext cx="2609960" cy="25128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400816" y="270682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667025" y="260863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 rot="20622369">
            <a:off x="4503822" y="4810180"/>
            <a:ext cx="1681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диаметр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6593102" y="1377621"/>
            <a:ext cx="1867330" cy="298006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23" idx="4"/>
          </p:cNvCxnSpPr>
          <p:nvPr/>
        </p:nvCxnSpPr>
        <p:spPr>
          <a:xfrm>
            <a:off x="4472824" y="3928874"/>
            <a:ext cx="396322" cy="22419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 rot="3396482">
            <a:off x="6595120" y="2714376"/>
            <a:ext cx="1514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секущая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6742978" y="165787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>
            <a:endCxn id="59" idx="6"/>
          </p:cNvCxnSpPr>
          <p:nvPr/>
        </p:nvCxnSpPr>
        <p:spPr>
          <a:xfrm flipV="1">
            <a:off x="3385428" y="1855052"/>
            <a:ext cx="1880040" cy="825593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Овал 58"/>
          <p:cNvSpPr/>
          <p:nvPr/>
        </p:nvSpPr>
        <p:spPr>
          <a:xfrm>
            <a:off x="5121452" y="178304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3240476" y="262551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 rot="20218332">
            <a:off x="3623048" y="2211556"/>
            <a:ext cx="1177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орда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единительная линия 29"/>
          <p:cNvCxnSpPr>
            <a:endCxn id="3" idx="0"/>
          </p:cNvCxnSpPr>
          <p:nvPr/>
        </p:nvCxnSpPr>
        <p:spPr>
          <a:xfrm flipV="1">
            <a:off x="1187624" y="2492896"/>
            <a:ext cx="224860" cy="1368157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37620" y="3704682"/>
            <a:ext cx="2609960" cy="44838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 rot="733089">
            <a:off x="1207723" y="3686763"/>
            <a:ext cx="256670" cy="2174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4068500" y="4112768"/>
            <a:ext cx="2393936" cy="224895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5224438" y="523724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V="1">
            <a:off x="4193148" y="4976214"/>
            <a:ext cx="2144640" cy="666082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Овал 56"/>
          <p:cNvSpPr/>
          <p:nvPr/>
        </p:nvSpPr>
        <p:spPr>
          <a:xfrm>
            <a:off x="8043641" y="378485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4068500" y="559008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6318420" y="49100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737325" y="193349"/>
            <a:ext cx="44728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 линиях…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39893" y="4357681"/>
            <a:ext cx="2343875" cy="22814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275165" y="543314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уга 3"/>
          <p:cNvSpPr/>
          <p:nvPr/>
        </p:nvSpPr>
        <p:spPr>
          <a:xfrm rot="4560069">
            <a:off x="358496" y="4563986"/>
            <a:ext cx="1649448" cy="2594486"/>
          </a:xfrm>
          <a:prstGeom prst="arc">
            <a:avLst>
              <a:gd name="adj1" fmla="val 16646145"/>
              <a:gd name="adj2" fmla="val 0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1298584" y="653463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 стрелкой 34"/>
          <p:cNvCxnSpPr>
            <a:endCxn id="38" idx="1"/>
          </p:cNvCxnSpPr>
          <p:nvPr/>
        </p:nvCxnSpPr>
        <p:spPr>
          <a:xfrm>
            <a:off x="2051720" y="6381328"/>
            <a:ext cx="723933" cy="424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775653" y="6208288"/>
            <a:ext cx="24898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Дуга окружности</a:t>
            </a:r>
            <a:endParaRPr lang="ru-RU" sz="2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2397453" y="566209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>
            <a:endCxn id="3" idx="0"/>
          </p:cNvCxnSpPr>
          <p:nvPr/>
        </p:nvCxnSpPr>
        <p:spPr>
          <a:xfrm flipV="1">
            <a:off x="1187624" y="2492896"/>
            <a:ext cx="224860" cy="1363972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658819">
            <a:off x="469706" y="2859459"/>
            <a:ext cx="1177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радиус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176123" y="6496084"/>
            <a:ext cx="5336233" cy="3651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Громова И.А., учитель МБОУ СОШ № 7 </a:t>
            </a:r>
            <a:r>
              <a:rPr lang="ru-RU" dirty="0" err="1" smtClean="0"/>
              <a:t>г.Шарья</a:t>
            </a:r>
            <a:r>
              <a:rPr lang="ru-RU" dirty="0" smtClean="0"/>
              <a:t> Костромской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751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3" grpId="0" animBg="1"/>
      <p:bldP spid="18" grpId="0"/>
      <p:bldP spid="23" grpId="0" animBg="1"/>
      <p:bldP spid="24" grpId="0" animBg="1"/>
      <p:bldP spid="25" grpId="0" animBg="1"/>
      <p:bldP spid="28" grpId="0" animBg="1"/>
      <p:bldP spid="41" grpId="0"/>
      <p:bldP spid="54" grpId="0"/>
      <p:bldP spid="55" grpId="0" animBg="1"/>
      <p:bldP spid="59" grpId="0" animBg="1"/>
      <p:bldP spid="60" grpId="0" animBg="1"/>
      <p:bldP spid="64" grpId="0"/>
      <p:bldP spid="15" grpId="0" animBg="1"/>
      <p:bldP spid="44" grpId="0" animBg="1"/>
      <p:bldP spid="45" grpId="0" animBg="1"/>
      <p:bldP spid="45" grpId="1" animBg="1"/>
      <p:bldP spid="57" grpId="0" animBg="1"/>
      <p:bldP spid="58" grpId="0" animBg="1"/>
      <p:bldP spid="62" grpId="0" animBg="1"/>
      <p:bldP spid="31" grpId="0" animBg="1"/>
      <p:bldP spid="32" grpId="0" animBg="1"/>
      <p:bldP spid="4" grpId="1" animBg="1"/>
      <p:bldP spid="34" grpId="0" animBg="1"/>
      <p:bldP spid="38" grpId="0"/>
      <p:bldP spid="43" grpId="0" animBg="1"/>
      <p:bldP spid="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23728" y="0"/>
            <a:ext cx="4104456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89693" y="1150144"/>
            <a:ext cx="89646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 между радиусом АО окружности, описанной около треугольника АВС  и стороной АС равен 45°. Найдите угол А треугольника АВС, если угол С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равен 25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°.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7585" y="2552559"/>
            <a:ext cx="2703124" cy="27500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/>
          <a:srcRect l="17525" t="43932" r="25473" b="41404"/>
          <a:stretch/>
        </p:blipFill>
        <p:spPr bwMode="auto">
          <a:xfrm>
            <a:off x="2688442" y="1988840"/>
            <a:ext cx="6493265" cy="15121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65751" y="3308643"/>
            <a:ext cx="2541178" cy="25649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 rotWithShape="1">
          <a:blip r:embed="rId3"/>
          <a:srcRect l="17924" t="68983" r="43447" b="25156"/>
          <a:stretch/>
        </p:blipFill>
        <p:spPr bwMode="auto">
          <a:xfrm>
            <a:off x="2123728" y="5559685"/>
            <a:ext cx="4594066" cy="6203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53906" y="6157779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110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°  ;  20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° 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86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23728" y="0"/>
            <a:ext cx="4104456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89693" y="1150144"/>
            <a:ext cx="89646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стороне АВ угла АВС, равного 30° взята точка Д такая АД=2, ВД=1. Найдите радиус окружности, проходящей через точки А и Д, и касающейся прямой ВС.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53906" y="6157779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1  ;  7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/>
          <p:nvPr/>
        </p:nvPicPr>
        <p:blipFill rotWithShape="1">
          <a:blip r:embed="rId2"/>
          <a:srcRect l="28076" t="33690" r="23126" b="53832"/>
          <a:stretch/>
        </p:blipFill>
        <p:spPr bwMode="auto">
          <a:xfrm>
            <a:off x="3261543" y="1928130"/>
            <a:ext cx="5792763" cy="13681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165807"/>
            <a:ext cx="3312369" cy="27126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3272409"/>
            <a:ext cx="3240360" cy="28853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/>
          <p:cNvPicPr/>
          <p:nvPr/>
        </p:nvPicPr>
        <p:blipFill rotWithShape="1">
          <a:blip r:embed="rId2"/>
          <a:srcRect l="28744" t="51337" r="27938" b="41533"/>
          <a:stretch/>
        </p:blipFill>
        <p:spPr bwMode="auto">
          <a:xfrm>
            <a:off x="971600" y="5149477"/>
            <a:ext cx="4960506" cy="8215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505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/>
          <p:nvPr/>
        </p:nvPicPr>
        <p:blipFill rotWithShape="1">
          <a:blip r:embed="rId2"/>
          <a:srcRect l="28610" t="45811" r="35559" b="17291"/>
          <a:stretch/>
        </p:blipFill>
        <p:spPr bwMode="auto">
          <a:xfrm>
            <a:off x="3560750" y="2178347"/>
            <a:ext cx="5334867" cy="3940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23728" y="0"/>
            <a:ext cx="4104456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6"/>
              <p:cNvSpPr>
                <a:spLocks noChangeArrowheads="1"/>
              </p:cNvSpPr>
              <p:nvPr/>
            </p:nvSpPr>
            <p:spPr bwMode="auto">
              <a:xfrm>
                <a:off x="89693" y="1150144"/>
                <a:ext cx="8964613" cy="1015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20000"/>
                  </a:spcBef>
                  <a:buFont typeface="Arial" charset="0"/>
                  <a:buNone/>
                </a:pPr>
                <a:r>
                  <a:rPr lang="ru-RU" sz="20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Дан прямоугольный треугольник АВС с прямым углом при вершине В и углом </a:t>
                </a:r>
                <a:r>
                  <a:rPr lang="el-GR" sz="20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α</a:t>
                </a:r>
                <a:r>
                  <a:rPr lang="ru-RU" sz="20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при вершине А. Точка Д – середина гипотенузы. Точка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С</m:t>
                        </m:r>
                      </m:e>
                      <m:sub>
                        <m:r>
                          <a:rPr lang="ru-RU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0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симметрична точке С относительно прямой ВД. Найдите угол 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С</m:t>
                        </m:r>
                      </m:e>
                      <m:sub>
                        <m:r>
                          <a:rPr lang="ru-RU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0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В.</a:t>
                </a:r>
                <a:endParaRPr lang="ru-RU" sz="2000" b="1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693" y="1150144"/>
                <a:ext cx="8964613" cy="1015663"/>
              </a:xfrm>
              <a:prstGeom prst="rect">
                <a:avLst/>
              </a:prstGeom>
              <a:blipFill rotWithShape="1">
                <a:blip r:embed="rId3"/>
                <a:stretch>
                  <a:fillRect l="-748" t="-3012" b="-1024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93" y="2073474"/>
            <a:ext cx="3536816" cy="28638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/>
          <p:cNvPicPr/>
          <p:nvPr/>
        </p:nvPicPr>
        <p:blipFill rotWithShape="1">
          <a:blip r:embed="rId5"/>
          <a:srcRect l="12299" t="37968" r="52219" b="40610"/>
          <a:stretch/>
        </p:blipFill>
        <p:spPr bwMode="auto">
          <a:xfrm>
            <a:off x="3567322" y="2252488"/>
            <a:ext cx="5397166" cy="254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686" y="2520867"/>
            <a:ext cx="3251636" cy="30508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/>
          <p:cNvPicPr/>
          <p:nvPr/>
        </p:nvPicPr>
        <p:blipFill rotWithShape="1">
          <a:blip r:embed="rId7"/>
          <a:srcRect l="12568" t="39394" r="50667" b="41890"/>
          <a:stretch/>
        </p:blipFill>
        <p:spPr bwMode="auto">
          <a:xfrm>
            <a:off x="3600400" y="2420888"/>
            <a:ext cx="5364088" cy="22322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/>
          <p:cNvPicPr/>
          <p:nvPr/>
        </p:nvPicPr>
        <p:blipFill rotWithShape="1">
          <a:blip r:embed="rId7"/>
          <a:srcRect l="12568" t="57219" r="52672" b="32799"/>
          <a:stretch/>
        </p:blipFill>
        <p:spPr bwMode="auto">
          <a:xfrm>
            <a:off x="113133" y="5589588"/>
            <a:ext cx="4746899" cy="10591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96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89693" y="1150144"/>
            <a:ext cx="89646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К – точка пересечения диагоналей вписанного в окружность четырехугольника АВСМ (АВ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СМ), угол МКС равен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, а угол между прямыми АМ и ВС равен    . Найти углы МВС и ВМА.</a:t>
            </a:r>
          </a:p>
        </p:txBody>
      </p:sp>
      <p:sp>
        <p:nvSpPr>
          <p:cNvPr id="19460" name="Rectangle 9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1120462"/>
              </p:ext>
            </p:extLst>
          </p:nvPr>
        </p:nvGraphicFramePr>
        <p:xfrm>
          <a:off x="6372200" y="1551964"/>
          <a:ext cx="2159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Формула" r:id="rId3" imgW="152334" imgH="139639" progId="Equation.3">
                  <p:embed/>
                </p:oleObj>
              </mc:Choice>
              <mc:Fallback>
                <p:oleObj name="Формула" r:id="rId3" imgW="152334" imgH="139639" progId="Equation.3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1551964"/>
                        <a:ext cx="215900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2" name="Rectangle 11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604789"/>
              </p:ext>
            </p:extLst>
          </p:nvPr>
        </p:nvGraphicFramePr>
        <p:xfrm>
          <a:off x="3203848" y="1837572"/>
          <a:ext cx="200025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Формула" r:id="rId5" imgW="152268" imgH="203024" progId="Equation.3">
                  <p:embed/>
                </p:oleObj>
              </mc:Choice>
              <mc:Fallback>
                <p:oleObj name="Формула" r:id="rId5" imgW="152268" imgH="203024" progId="Equation.3">
                  <p:embed/>
                  <p:pic>
                    <p:nvPicPr>
                      <p:cNvPr id="0" name="Picture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1837572"/>
                        <a:ext cx="200025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5" name="Picture 1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7" b="3424"/>
          <a:stretch/>
        </p:blipFill>
        <p:spPr bwMode="auto">
          <a:xfrm>
            <a:off x="6964363" y="1998067"/>
            <a:ext cx="2051627" cy="329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14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33" b="9281"/>
          <a:stretch/>
        </p:blipFill>
        <p:spPr bwMode="auto">
          <a:xfrm>
            <a:off x="89693" y="2165807"/>
            <a:ext cx="7442589" cy="402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23728" y="0"/>
            <a:ext cx="4104456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4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23" t="90229"/>
          <a:stretch/>
        </p:blipFill>
        <p:spPr bwMode="auto">
          <a:xfrm>
            <a:off x="4008175" y="6103983"/>
            <a:ext cx="3533488" cy="544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E71D59-8C72-4EC3-9964-7F6AF15A1DF1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7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196752"/>
            <a:ext cx="8712968" cy="1080120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Окружность касается сторон АВ и АС треугольника АВС и пересекает сторону ВС в точках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Q, BP=CQ.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Докажите, что треугольник АВС равнобедренный.</a:t>
            </a:r>
          </a:p>
          <a:p>
            <a:pPr eaLnBrk="1" hangingPunct="1"/>
            <a:endParaRPr lang="ru-RU" sz="1800" b="1" dirty="0" smtClean="0">
              <a:solidFill>
                <a:srgbClr val="6600CC"/>
              </a:solidFill>
            </a:endParaRPr>
          </a:p>
          <a:p>
            <a:pPr eaLnBrk="1" hangingPunct="1">
              <a:buFont typeface="Calibri" pitchFamily="34" charset="0"/>
              <a:buAutoNum type="arabicParenR"/>
            </a:pPr>
            <a:endParaRPr lang="ru-RU" dirty="0" smtClean="0"/>
          </a:p>
        </p:txBody>
      </p:sp>
      <p:pic>
        <p:nvPicPr>
          <p:cNvPr id="20484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01" b="19353"/>
          <a:stretch/>
        </p:blipFill>
        <p:spPr bwMode="auto">
          <a:xfrm>
            <a:off x="0" y="2450579"/>
            <a:ext cx="6345176" cy="3499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23728" y="0"/>
            <a:ext cx="4104456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176" y="1988840"/>
            <a:ext cx="2783808" cy="312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F73CB3-52BC-402D-91BE-0E220ED7E945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66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14"/>
          <p:cNvSpPr>
            <a:spLocks noChangeArrowheads="1"/>
          </p:cNvSpPr>
          <p:nvPr/>
        </p:nvSpPr>
        <p:spPr bwMode="auto">
          <a:xfrm>
            <a:off x="179388" y="1196752"/>
            <a:ext cx="87851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Две окружности имеют единственную общую точку М. Через эту точку проведены две секущие , пересекающие  одну окружность в точках  А и А1 , А другую – в точках   В и В1 . Докажите, что А А1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В1.</a:t>
            </a:r>
          </a:p>
        </p:txBody>
      </p:sp>
      <p:pic>
        <p:nvPicPr>
          <p:cNvPr id="21510" name="Picture 1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3097" b="42514"/>
          <a:stretch/>
        </p:blipFill>
        <p:spPr bwMode="auto">
          <a:xfrm>
            <a:off x="179388" y="2358574"/>
            <a:ext cx="6048796" cy="3960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1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1" r="9015" b="12692"/>
          <a:stretch/>
        </p:blipFill>
        <p:spPr bwMode="auto">
          <a:xfrm>
            <a:off x="5435601" y="2236110"/>
            <a:ext cx="3635718" cy="224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123728" y="0"/>
            <a:ext cx="4104456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E71D59-8C72-4EC3-9964-7F6AF15A1DF1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9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6840760" cy="83671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линиях в окружности…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6C6C2-A003-4F5B-994D-AF28542D7AAC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3528" y="2276872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556500" y="35010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626416" y="2363652"/>
            <a:ext cx="432048" cy="201622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2177988" y="2713704"/>
            <a:ext cx="449796" cy="201144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147" y="1235511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хорды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008" y="1687450"/>
            <a:ext cx="46602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авноудалены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центра</a:t>
            </a: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окружности,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827584" y="3407760"/>
            <a:ext cx="1584176" cy="38128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 rot="733089">
            <a:off x="781694" y="3453698"/>
            <a:ext cx="256670" cy="2174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rot="733089">
            <a:off x="2134992" y="3770151"/>
            <a:ext cx="256670" cy="2174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907704" y="3573016"/>
            <a:ext cx="0" cy="19064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187624" y="3405688"/>
            <a:ext cx="0" cy="19064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32450" y="5157192"/>
            <a:ext cx="2599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они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равны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638302" y="2266260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871274" y="349039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>
            <a:off x="4971174" y="2713704"/>
            <a:ext cx="1944216" cy="169740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endCxn id="24" idx="4"/>
          </p:cNvCxnSpPr>
          <p:nvPr/>
        </p:nvCxnSpPr>
        <p:spPr>
          <a:xfrm>
            <a:off x="4641730" y="3371764"/>
            <a:ext cx="1301552" cy="148678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4971174" y="3763780"/>
            <a:ext cx="171184" cy="19064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5502398" y="4315784"/>
            <a:ext cx="171184" cy="19064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 rot="2954755">
            <a:off x="5372148" y="3977002"/>
            <a:ext cx="233035" cy="2873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4732234" y="1204733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диаметр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32234" y="1579728"/>
            <a:ext cx="4283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елит хорду пополам,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71133" y="5157192"/>
            <a:ext cx="46475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перпендикулярен</a:t>
            </a: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данной хорде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28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6" grpId="0"/>
      <p:bldP spid="17" grpId="0"/>
      <p:bldP spid="21" grpId="0" animBg="1"/>
      <p:bldP spid="22" grpId="0" animBg="1"/>
      <p:bldP spid="29" grpId="0"/>
      <p:bldP spid="24" grpId="0" animBg="1"/>
      <p:bldP spid="25" grpId="0" animBg="1"/>
      <p:bldP spid="33" grpId="0" animBg="1"/>
      <p:bldP spid="34" grpId="0"/>
      <p:bldP spid="32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3528" y="2276872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56500" y="35010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889442" y="2484530"/>
            <a:ext cx="52698" cy="2151196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1" y="1121088"/>
            <a:ext cx="26566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Равные дуги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1997" y="1566604"/>
            <a:ext cx="2611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стягиваются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4147" y="5343826"/>
            <a:ext cx="3979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авными хордами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1537716" y="3187350"/>
            <a:ext cx="1339418" cy="166056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770956" y="3668336"/>
            <a:ext cx="344660" cy="59889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973594" y="3922312"/>
            <a:ext cx="233831" cy="282967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Дуга 30"/>
          <p:cNvSpPr/>
          <p:nvPr/>
        </p:nvSpPr>
        <p:spPr>
          <a:xfrm rot="5400000">
            <a:off x="305676" y="2241350"/>
            <a:ext cx="2779338" cy="2476287"/>
          </a:xfrm>
          <a:prstGeom prst="arc">
            <a:avLst>
              <a:gd name="adj1" fmla="val 15340219"/>
              <a:gd name="adj2" fmla="val 465166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уга 31"/>
          <p:cNvSpPr/>
          <p:nvPr/>
        </p:nvSpPr>
        <p:spPr>
          <a:xfrm rot="13947575">
            <a:off x="238838" y="2430193"/>
            <a:ext cx="2779338" cy="2476287"/>
          </a:xfrm>
          <a:prstGeom prst="arc">
            <a:avLst>
              <a:gd name="adj1" fmla="val 15340219"/>
              <a:gd name="adj2" fmla="val 465166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629158" y="1133325"/>
            <a:ext cx="1139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Дуги,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427984" y="2276875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13760211">
            <a:off x="4516162" y="1895056"/>
            <a:ext cx="2964284" cy="3168874"/>
          </a:xfrm>
          <a:prstGeom prst="arc">
            <a:avLst>
              <a:gd name="adj1" fmla="val 16665723"/>
              <a:gd name="adj2" fmla="val 19901029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5400000">
            <a:off x="4379819" y="2288690"/>
            <a:ext cx="2540307" cy="2686239"/>
          </a:xfrm>
          <a:prstGeom prst="arc">
            <a:avLst>
              <a:gd name="adj1" fmla="val 16594611"/>
              <a:gd name="adj2" fmla="val 20576298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660956" y="35010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>
            <a:endCxn id="21" idx="0"/>
          </p:cNvCxnSpPr>
          <p:nvPr/>
        </p:nvCxnSpPr>
        <p:spPr>
          <a:xfrm>
            <a:off x="4564616" y="2911648"/>
            <a:ext cx="2418604" cy="873878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21" idx="2"/>
          </p:cNvCxnSpPr>
          <p:nvPr/>
        </p:nvCxnSpPr>
        <p:spPr>
          <a:xfrm>
            <a:off x="4650221" y="4338045"/>
            <a:ext cx="1374123" cy="51358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757708" y="1135717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заключенные между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параллельными хордами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05980" y="2267029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равны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1619672" y="116632"/>
            <a:ext cx="6840760" cy="83671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 линиях в окружности…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91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/>
      <p:bldP spid="15" grpId="0"/>
      <p:bldP spid="19" grpId="0"/>
      <p:bldP spid="31" grpId="0" animBg="1"/>
      <p:bldP spid="32" grpId="0" animBg="1"/>
      <p:bldP spid="16" grpId="0"/>
      <p:bldP spid="18" grpId="0" animBg="1"/>
      <p:bldP spid="20" grpId="0" animBg="1"/>
      <p:bldP spid="21" grpId="0" animBg="1"/>
      <p:bldP spid="23" grpId="0" animBg="1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3528" y="2244076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670888" y="2088777"/>
            <a:ext cx="50405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Произведение отрезков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двух пересекающихся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равно произведению отрезков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другой хорды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91844" y="3022213"/>
            <a:ext cx="1443852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41626" y="4836364"/>
            <a:ext cx="1730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 · КВ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835696" y="3022213"/>
            <a:ext cx="972108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875936" y="2794847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</a:t>
            </a:r>
            <a:endParaRPr lang="ru-RU" sz="3200" b="1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1799692" y="2348881"/>
            <a:ext cx="396044" cy="673332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827584" y="3022213"/>
            <a:ext cx="972108" cy="1558915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91844" y="4581128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</a:t>
            </a:r>
            <a:endParaRPr lang="ru-RU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0" y="2507182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926510" y="1764106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</a:t>
            </a:r>
            <a:endParaRPr lang="ru-RU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628508" y="2919775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572000" y="483636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=</a:t>
            </a:r>
            <a:endParaRPr lang="ru-RU" sz="3200" dirty="0"/>
          </a:p>
        </p:txBody>
      </p:sp>
      <p:sp>
        <p:nvSpPr>
          <p:cNvPr id="34" name="TextBox 33"/>
          <p:cNvSpPr txBox="1"/>
          <p:nvPr/>
        </p:nvSpPr>
        <p:spPr>
          <a:xfrm>
            <a:off x="4940730" y="4823002"/>
            <a:ext cx="1730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· КД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1721450" y="294321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1619672" y="116632"/>
            <a:ext cx="6840760" cy="83671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 линиях в окружности…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73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19" grpId="0"/>
      <p:bldP spid="5" grpId="0"/>
      <p:bldP spid="30" grpId="0"/>
      <p:bldP spid="31" grpId="0"/>
      <p:bldP spid="32" grpId="0"/>
      <p:bldP spid="33" grpId="0"/>
      <p:bldP spid="25" grpId="0"/>
      <p:bldP spid="34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80836" y="261546"/>
            <a:ext cx="4276394" cy="56207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известно…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9F6017-2A4B-4D7F-ABE6-82CCB666040D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305856" y="1772816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578990" y="29969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787422" y="4856762"/>
            <a:ext cx="863576" cy="87649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674008" y="4856762"/>
            <a:ext cx="665744" cy="100091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827584" y="3645024"/>
            <a:ext cx="895422" cy="10081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5856" y="4856762"/>
            <a:ext cx="2749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Центральный угол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300192" y="1772816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600176" y="29969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7096667" y="4286897"/>
            <a:ext cx="667030" cy="2483427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6560543" y="4286897"/>
            <a:ext cx="504056" cy="1985882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7260282" y="3928874"/>
            <a:ext cx="624086" cy="12972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602733" y="5263054"/>
            <a:ext cx="2321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Вписанный угол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7001323" y="18061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578990" y="188640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 углах…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-0.00538 -0.3479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-17407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-0.00087 -0.35371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7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8" grpId="0"/>
      <p:bldP spid="24" grpId="0" animBg="1"/>
      <p:bldP spid="28" grpId="0" animBg="1"/>
      <p:bldP spid="54" grpId="0"/>
      <p:bldP spid="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52984" y="188640"/>
            <a:ext cx="6597532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 углах в окружности…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37904" y="2812433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970876" y="403656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6150" y="1196752"/>
            <a:ext cx="5123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Градусная мера центрального угла равна градусной мере дуги, на которую он опирается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029013" y="4108577"/>
            <a:ext cx="382747" cy="1192631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7" idx="3"/>
          </p:cNvCxnSpPr>
          <p:nvPr/>
        </p:nvCxnSpPr>
        <p:spPr>
          <a:xfrm flipV="1">
            <a:off x="899592" y="4159494"/>
            <a:ext cx="1092375" cy="58510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Дуга 27"/>
          <p:cNvSpPr/>
          <p:nvPr/>
        </p:nvSpPr>
        <p:spPr>
          <a:xfrm rot="9879169">
            <a:off x="561429" y="2259755"/>
            <a:ext cx="2801121" cy="3122739"/>
          </a:xfrm>
          <a:prstGeom prst="arc">
            <a:avLst>
              <a:gd name="adj1" fmla="val 16117250"/>
              <a:gd name="adj2" fmla="val 20033711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98002" y="4581128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11760" y="5384768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В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13758" y="3620102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851920" y="4793091"/>
            <a:ext cx="50706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Вписанный угол измеряется половиной дуги,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которую он опирается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594023" y="2199168"/>
            <a:ext cx="2609960" cy="25922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813084" y="337644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5594023" y="2199168"/>
            <a:ext cx="1017140" cy="1613846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588224" y="2199168"/>
            <a:ext cx="1030819" cy="238196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Дуга 23"/>
          <p:cNvSpPr/>
          <p:nvPr/>
        </p:nvSpPr>
        <p:spPr>
          <a:xfrm rot="11285862">
            <a:off x="5543423" y="1637690"/>
            <a:ext cx="2801121" cy="3122739"/>
          </a:xfrm>
          <a:prstGeom prst="arc">
            <a:avLst>
              <a:gd name="adj1" fmla="val 14204973"/>
              <a:gd name="adj2" fmla="val 19648893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2" name="Группа 31"/>
          <p:cNvGrpSpPr/>
          <p:nvPr/>
        </p:nvGrpSpPr>
        <p:grpSpPr>
          <a:xfrm>
            <a:off x="310264" y="5805057"/>
            <a:ext cx="2725208" cy="592986"/>
            <a:chOff x="282555" y="5817360"/>
            <a:chExt cx="2725208" cy="592986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282555" y="6032197"/>
              <a:ext cx="159198" cy="26776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H="1">
              <a:off x="298002" y="6299966"/>
              <a:ext cx="28750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7199" y="5825571"/>
              <a:ext cx="17631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АОВ =</a:t>
              </a:r>
              <a:endParaRPr lang="ru-RU" sz="3200" b="1" dirty="0"/>
            </a:p>
          </p:txBody>
        </p:sp>
        <p:sp>
          <p:nvSpPr>
            <p:cNvPr id="30" name="Дуга 29"/>
            <p:cNvSpPr/>
            <p:nvPr/>
          </p:nvSpPr>
          <p:spPr>
            <a:xfrm rot="7387234">
              <a:off x="1769643" y="5756493"/>
              <a:ext cx="384690" cy="55140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137608" y="5817360"/>
              <a:ext cx="8701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АВ</a:t>
              </a:r>
              <a:endParaRPr lang="ru-RU" sz="3200" b="1" dirty="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5363683" y="5915437"/>
            <a:ext cx="3186833" cy="1324786"/>
            <a:chOff x="282555" y="5817360"/>
            <a:chExt cx="2725208" cy="1324786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282555" y="6032197"/>
              <a:ext cx="159198" cy="26776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>
              <a:off x="298002" y="6299966"/>
              <a:ext cx="28750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57199" y="5825571"/>
              <a:ext cx="17631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АСВ =</a:t>
              </a:r>
              <a:endParaRPr lang="ru-RU" sz="3200" b="1" dirty="0"/>
            </a:p>
          </p:txBody>
        </p:sp>
        <p:sp>
          <p:nvSpPr>
            <p:cNvPr id="37" name="Дуга 36"/>
            <p:cNvSpPr/>
            <p:nvPr/>
          </p:nvSpPr>
          <p:spPr>
            <a:xfrm rot="7387234">
              <a:off x="1701313" y="5756495"/>
              <a:ext cx="384690" cy="551402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2137608" y="5817360"/>
                  <a:ext cx="870155" cy="13247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ru-RU" sz="3200" b="1" dirty="0" smtClean="0"/>
                    <a:t>АВ</a:t>
                  </a:r>
                  <a:endParaRPr lang="ru-RU" sz="3200" b="1" dirty="0"/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37608" y="5817360"/>
                  <a:ext cx="870155" cy="1324786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r="-598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TextBox 38"/>
          <p:cNvSpPr txBox="1"/>
          <p:nvPr/>
        </p:nvSpPr>
        <p:spPr>
          <a:xfrm>
            <a:off x="4922070" y="3468776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743738" y="4289189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</a:t>
            </a:r>
            <a:endParaRPr lang="ru-RU" sz="3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313161" y="1514543"/>
            <a:ext cx="59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</a:t>
            </a:r>
            <a:endParaRPr lang="ru-RU" sz="3200" b="1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2468083" y="634434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Громова И.А., учитель МБОУ СОШ № 7 </a:t>
            </a:r>
            <a:r>
              <a:rPr lang="ru-RU" dirty="0" err="1" smtClean="0"/>
              <a:t>г.Шарья</a:t>
            </a:r>
            <a:r>
              <a:rPr lang="ru-RU" dirty="0" smtClean="0"/>
              <a:t> Костромской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570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/>
      <p:bldP spid="28" grpId="0" animBg="1"/>
      <p:bldP spid="13" grpId="0"/>
      <p:bldP spid="14" grpId="0"/>
      <p:bldP spid="16" grpId="0"/>
      <p:bldP spid="17" grpId="0"/>
      <p:bldP spid="18" grpId="0" animBg="1"/>
      <p:bldP spid="20" grpId="0" animBg="1"/>
      <p:bldP spid="24" grpId="0" animBg="1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28" name="Дуга 27"/>
          <p:cNvSpPr/>
          <p:nvPr/>
        </p:nvSpPr>
        <p:spPr>
          <a:xfrm rot="9766573">
            <a:off x="300090" y="1665317"/>
            <a:ext cx="3638060" cy="3894905"/>
          </a:xfrm>
          <a:prstGeom prst="arc">
            <a:avLst>
              <a:gd name="adj1" fmla="val 16199346"/>
              <a:gd name="adj2" fmla="val 20033711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36774" y="1229828"/>
            <a:ext cx="4440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Вписанный и центральный углы,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опираются на одну дугу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9" name="Группа 98"/>
          <p:cNvGrpSpPr/>
          <p:nvPr/>
        </p:nvGrpSpPr>
        <p:grpSpPr>
          <a:xfrm>
            <a:off x="187958" y="2163257"/>
            <a:ext cx="3509991" cy="3664746"/>
            <a:chOff x="119371" y="1346000"/>
            <a:chExt cx="3509991" cy="3664746"/>
          </a:xfrm>
        </p:grpSpPr>
        <p:sp>
          <p:nvSpPr>
            <p:cNvPr id="41" name="TextBox 40"/>
            <p:cNvSpPr txBox="1"/>
            <p:nvPr/>
          </p:nvSpPr>
          <p:spPr>
            <a:xfrm>
              <a:off x="2687114" y="1346000"/>
              <a:ext cx="5960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С</a:t>
              </a:r>
              <a:endParaRPr lang="ru-RU" sz="3200" b="1" dirty="0"/>
            </a:p>
          </p:txBody>
        </p:sp>
        <p:grpSp>
          <p:nvGrpSpPr>
            <p:cNvPr id="46" name="Группа 45"/>
            <p:cNvGrpSpPr/>
            <p:nvPr/>
          </p:nvGrpSpPr>
          <p:grpSpPr>
            <a:xfrm>
              <a:off x="119371" y="1638388"/>
              <a:ext cx="3509991" cy="3372358"/>
              <a:chOff x="1839606" y="1455971"/>
              <a:chExt cx="3957192" cy="3709930"/>
            </a:xfrm>
          </p:grpSpPr>
          <p:sp>
            <p:nvSpPr>
              <p:cNvPr id="6" name="Овал 5"/>
              <p:cNvSpPr/>
              <p:nvPr/>
            </p:nvSpPr>
            <p:spPr>
              <a:xfrm>
                <a:off x="2198431" y="1455971"/>
                <a:ext cx="3598367" cy="341754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3998556" y="3216698"/>
                <a:ext cx="573444" cy="1527900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>
                <a:endCxn id="43" idx="3"/>
              </p:cNvCxnSpPr>
              <p:nvPr/>
            </p:nvCxnSpPr>
            <p:spPr>
              <a:xfrm flipV="1">
                <a:off x="2465078" y="3215659"/>
                <a:ext cx="1482561" cy="905699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1839606" y="4053551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А</a:t>
                </a:r>
                <a:endParaRPr lang="ru-RU" sz="3200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598998" y="4581126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/>
                  <a:t>В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903517" y="2507959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О</a:t>
                </a:r>
                <a:endParaRPr lang="ru-RU" sz="3200" b="1" dirty="0"/>
              </a:p>
            </p:txBody>
          </p:sp>
          <p:cxnSp>
            <p:nvCxnSpPr>
              <p:cNvPr id="21" name="Прямая соединительная линия 20"/>
              <p:cNvCxnSpPr/>
              <p:nvPr/>
            </p:nvCxnSpPr>
            <p:spPr>
              <a:xfrm flipV="1">
                <a:off x="2465078" y="1668284"/>
                <a:ext cx="2431922" cy="2421444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flipH="1">
                <a:off x="4572000" y="1668284"/>
                <a:ext cx="325000" cy="3076314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Овал 42"/>
              <p:cNvSpPr/>
              <p:nvPr/>
            </p:nvSpPr>
            <p:spPr>
              <a:xfrm>
                <a:off x="3926548" y="309273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6" name="Группа 25"/>
          <p:cNvGrpSpPr/>
          <p:nvPr/>
        </p:nvGrpSpPr>
        <p:grpSpPr>
          <a:xfrm>
            <a:off x="187958" y="5893158"/>
            <a:ext cx="3524164" cy="801310"/>
            <a:chOff x="5440323" y="4279112"/>
            <a:chExt cx="3524164" cy="801310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5440323" y="4279112"/>
              <a:ext cx="3524164" cy="801310"/>
              <a:chOff x="5440322" y="4279112"/>
              <a:chExt cx="3181470" cy="801310"/>
            </a:xfrm>
          </p:grpSpPr>
          <p:cxnSp>
            <p:nvCxnSpPr>
              <p:cNvPr id="34" name="Прямая соединительная линия 33"/>
              <p:cNvCxnSpPr/>
              <p:nvPr/>
            </p:nvCxnSpPr>
            <p:spPr>
              <a:xfrm flipH="1">
                <a:off x="5440322" y="4572425"/>
                <a:ext cx="186165" cy="26776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 flipH="1">
                <a:off x="5458386" y="4840194"/>
                <a:ext cx="33620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5739638" y="4345938"/>
                <a:ext cx="206185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АСВ =</a:t>
                </a:r>
                <a:endParaRPr lang="ru-RU" sz="3200" b="1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6866635" y="4279112"/>
                    <a:ext cx="1755157" cy="8013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ctrlPr>
                              <a:rPr lang="ru-RU" sz="320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3200" b="1" i="1" smtClean="0">
                                <a:latin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ru-RU" sz="3200" b="1" i="1" smtClean="0"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oMath>
                    </a14:m>
                    <a:r>
                      <a:rPr lang="ru-RU" sz="3200" b="1" dirty="0" smtClean="0"/>
                      <a:t>    АОВ</a:t>
                    </a:r>
                    <a:endParaRPr lang="ru-RU" sz="3200" b="1" dirty="0"/>
                  </a:p>
                </p:txBody>
              </p:sp>
            </mc:Choice>
            <mc:Fallback xmlns="">
              <p:sp>
                <p:nvSpPr>
                  <p:cNvPr id="38" name="TextBox 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66635" y="4279112"/>
                    <a:ext cx="1755157" cy="801310"/>
                  </a:xfrm>
                  <a:prstGeom prst="rect">
                    <a:avLst/>
                  </a:prstGeom>
                  <a:blipFill rotWithShape="1">
                    <a:blip r:embed="rId2"/>
                    <a:stretch>
                      <a:fillRect b="-10687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4" name="Прямая соединительная линия 43"/>
            <p:cNvCxnSpPr/>
            <p:nvPr/>
          </p:nvCxnSpPr>
          <p:spPr>
            <a:xfrm flipH="1">
              <a:off x="7327581" y="4811231"/>
              <a:ext cx="33620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H="1">
              <a:off x="7334113" y="4545882"/>
              <a:ext cx="206218" cy="26776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Группа 95"/>
          <p:cNvGrpSpPr/>
          <p:nvPr/>
        </p:nvGrpSpPr>
        <p:grpSpPr>
          <a:xfrm>
            <a:off x="4406743" y="2356679"/>
            <a:ext cx="4063420" cy="3398964"/>
            <a:chOff x="4205582" y="1346000"/>
            <a:chExt cx="4063420" cy="3398964"/>
          </a:xfrm>
        </p:grpSpPr>
        <p:grpSp>
          <p:nvGrpSpPr>
            <p:cNvPr id="47" name="Группа 46"/>
            <p:cNvGrpSpPr/>
            <p:nvPr/>
          </p:nvGrpSpPr>
          <p:grpSpPr>
            <a:xfrm>
              <a:off x="4205582" y="1705213"/>
              <a:ext cx="4063420" cy="3039751"/>
              <a:chOff x="1678540" y="1455971"/>
              <a:chExt cx="4581132" cy="3223703"/>
            </a:xfrm>
          </p:grpSpPr>
          <p:sp>
            <p:nvSpPr>
              <p:cNvPr id="48" name="Овал 47"/>
              <p:cNvSpPr/>
              <p:nvPr/>
            </p:nvSpPr>
            <p:spPr>
              <a:xfrm>
                <a:off x="2198431" y="1455971"/>
                <a:ext cx="3598367" cy="3223703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1678540" y="2226952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А</a:t>
                </a:r>
                <a:endParaRPr lang="ru-RU" sz="3200" b="1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663668" y="3483846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/>
                  <a:t>В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3903517" y="2507959"/>
                <a:ext cx="5960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О</a:t>
                </a:r>
                <a:endParaRPr lang="ru-RU" sz="3200" b="1" dirty="0"/>
              </a:p>
            </p:txBody>
          </p:sp>
          <p:cxnSp>
            <p:nvCxnSpPr>
              <p:cNvPr id="54" name="Прямая соединительная линия 53"/>
              <p:cNvCxnSpPr/>
              <p:nvPr/>
            </p:nvCxnSpPr>
            <p:spPr>
              <a:xfrm flipV="1">
                <a:off x="2274544" y="1668287"/>
                <a:ext cx="2622456" cy="953710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Прямая соединительная линия 54"/>
              <p:cNvCxnSpPr/>
              <p:nvPr/>
            </p:nvCxnSpPr>
            <p:spPr>
              <a:xfrm>
                <a:off x="4897000" y="1668284"/>
                <a:ext cx="766668" cy="1997618"/>
              </a:xfrm>
              <a:prstGeom prst="line">
                <a:avLst/>
              </a:prstGeom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Овал 55"/>
              <p:cNvSpPr/>
              <p:nvPr/>
            </p:nvSpPr>
            <p:spPr>
              <a:xfrm>
                <a:off x="3926548" y="309273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60" name="Прямая соединительная линия 59"/>
            <p:cNvCxnSpPr/>
            <p:nvPr/>
          </p:nvCxnSpPr>
          <p:spPr>
            <a:xfrm>
              <a:off x="4734232" y="2831690"/>
              <a:ext cx="3006120" cy="957350"/>
            </a:xfrm>
            <a:prstGeom prst="line">
              <a:avLst/>
            </a:prstGeom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7060325" y="1346000"/>
              <a:ext cx="5960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С</a:t>
              </a:r>
              <a:endParaRPr lang="ru-RU" sz="3200" b="1" dirty="0"/>
            </a:p>
          </p:txBody>
        </p:sp>
        <p:cxnSp>
          <p:nvCxnSpPr>
            <p:cNvPr id="80" name="Прямая соединительная линия 79"/>
            <p:cNvCxnSpPr/>
            <p:nvPr/>
          </p:nvCxnSpPr>
          <p:spPr>
            <a:xfrm>
              <a:off x="6865015" y="2007917"/>
              <a:ext cx="72008" cy="212141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 flipV="1">
              <a:off x="6937023" y="2113987"/>
              <a:ext cx="227265" cy="106077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/>
          <p:cNvSpPr txBox="1"/>
          <p:nvPr/>
        </p:nvSpPr>
        <p:spPr>
          <a:xfrm>
            <a:off x="4426519" y="1156350"/>
            <a:ext cx="47669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Вписанный угол,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опирающийся на полуокружность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прямой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 rot="1058822">
            <a:off x="5687800" y="4397219"/>
            <a:ext cx="1681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диаметр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1" name="Группа 100"/>
          <p:cNvGrpSpPr/>
          <p:nvPr/>
        </p:nvGrpSpPr>
        <p:grpSpPr>
          <a:xfrm>
            <a:off x="5242931" y="5993051"/>
            <a:ext cx="2615506" cy="584775"/>
            <a:chOff x="5440322" y="4345938"/>
            <a:chExt cx="2361171" cy="584775"/>
          </a:xfrm>
        </p:grpSpPr>
        <p:cxnSp>
          <p:nvCxnSpPr>
            <p:cNvPr id="104" name="Прямая соединительная линия 103"/>
            <p:cNvCxnSpPr/>
            <p:nvPr/>
          </p:nvCxnSpPr>
          <p:spPr>
            <a:xfrm flipH="1">
              <a:off x="5440322" y="4572425"/>
              <a:ext cx="186165" cy="26776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Прямая соединительная линия 104"/>
            <p:cNvCxnSpPr/>
            <p:nvPr/>
          </p:nvCxnSpPr>
          <p:spPr>
            <a:xfrm flipH="1">
              <a:off x="5458386" y="4840194"/>
              <a:ext cx="33620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5739638" y="4345938"/>
              <a:ext cx="20618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АСВ = 90°</a:t>
              </a:r>
              <a:endParaRPr lang="ru-RU" sz="3200" b="1" dirty="0"/>
            </a:p>
          </p:txBody>
        </p:sp>
      </p:grpSp>
      <p:sp>
        <p:nvSpPr>
          <p:cNvPr id="49" name="Заголовок 1"/>
          <p:cNvSpPr txBox="1">
            <a:spLocks/>
          </p:cNvSpPr>
          <p:nvPr/>
        </p:nvSpPr>
        <p:spPr>
          <a:xfrm>
            <a:off x="1952984" y="188640"/>
            <a:ext cx="6597532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 углах в окружности…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2450440" y="6395263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Громова И.А., учитель МБОУ СОШ № 7 </a:t>
            </a:r>
            <a:r>
              <a:rPr lang="ru-RU" dirty="0" err="1" smtClean="0"/>
              <a:t>г.Шарья</a:t>
            </a:r>
            <a:r>
              <a:rPr lang="ru-RU" dirty="0" smtClean="0"/>
              <a:t> Костромской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473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1" animBg="1"/>
      <p:bldP spid="17" grpId="0"/>
      <p:bldP spid="97" grpId="0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E034E-8EA7-4C98-8137-29D2B42EA46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grpSp>
        <p:nvGrpSpPr>
          <p:cNvPr id="26" name="Группа 25"/>
          <p:cNvGrpSpPr/>
          <p:nvPr/>
        </p:nvGrpSpPr>
        <p:grpSpPr>
          <a:xfrm>
            <a:off x="227912" y="6093296"/>
            <a:ext cx="3274609" cy="586722"/>
            <a:chOff x="5440323" y="4345938"/>
            <a:chExt cx="3587613" cy="586722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5440323" y="4345938"/>
              <a:ext cx="3587613" cy="586722"/>
              <a:chOff x="5440322" y="4345938"/>
              <a:chExt cx="3238749" cy="586722"/>
            </a:xfrm>
          </p:grpSpPr>
          <p:cxnSp>
            <p:nvCxnSpPr>
              <p:cNvPr id="34" name="Прямая соединительная линия 33"/>
              <p:cNvCxnSpPr/>
              <p:nvPr/>
            </p:nvCxnSpPr>
            <p:spPr>
              <a:xfrm flipH="1">
                <a:off x="5440322" y="4572425"/>
                <a:ext cx="186165" cy="26776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 flipH="1">
                <a:off x="5458386" y="4840194"/>
                <a:ext cx="33620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5739638" y="4345938"/>
                <a:ext cx="206185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АСВ =</a:t>
                </a:r>
                <a:endParaRPr lang="ru-RU" sz="3200" b="1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923914" y="4347885"/>
                <a:ext cx="17551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     АДВ</a:t>
                </a:r>
                <a:endParaRPr lang="ru-RU" sz="3200" b="1" dirty="0"/>
              </a:p>
            </p:txBody>
          </p:sp>
        </p:grpSp>
        <p:cxnSp>
          <p:nvCxnSpPr>
            <p:cNvPr id="44" name="Прямая соединительная линия 43"/>
            <p:cNvCxnSpPr/>
            <p:nvPr/>
          </p:nvCxnSpPr>
          <p:spPr>
            <a:xfrm flipH="1">
              <a:off x="7327581" y="4811231"/>
              <a:ext cx="33620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H="1">
              <a:off x="7334113" y="4545882"/>
              <a:ext cx="206218" cy="26776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145593" y="1359887"/>
            <a:ext cx="4343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Вписанные углы опираются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одну хорду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вершины –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одну сторону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хорды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9" name="Группа 78"/>
          <p:cNvGrpSpPr/>
          <p:nvPr/>
        </p:nvGrpSpPr>
        <p:grpSpPr>
          <a:xfrm>
            <a:off x="459851" y="2718865"/>
            <a:ext cx="2703041" cy="3271876"/>
            <a:chOff x="457200" y="1515672"/>
            <a:chExt cx="2703041" cy="3271876"/>
          </a:xfrm>
        </p:grpSpPr>
        <p:sp>
          <p:nvSpPr>
            <p:cNvPr id="13" name="TextBox 12"/>
            <p:cNvSpPr txBox="1"/>
            <p:nvPr/>
          </p:nvSpPr>
          <p:spPr>
            <a:xfrm>
              <a:off x="457200" y="3570310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А</a:t>
              </a:r>
              <a:endParaRPr lang="ru-RU" sz="2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19190" y="4325883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/>
                <a:t>В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426938" y="1515672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С</a:t>
              </a:r>
              <a:endParaRPr lang="ru-RU" sz="2400" b="1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683425" y="1832146"/>
              <a:ext cx="2476816" cy="252463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1377198" y="1977337"/>
              <a:ext cx="939994" cy="228421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866963" y="1988988"/>
              <a:ext cx="510235" cy="1812155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866963" y="1988988"/>
              <a:ext cx="1673932" cy="1788788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2317192" y="1988988"/>
              <a:ext cx="223703" cy="2272559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Овал 42"/>
            <p:cNvSpPr/>
            <p:nvPr/>
          </p:nvSpPr>
          <p:spPr>
            <a:xfrm>
              <a:off x="1872917" y="3041268"/>
              <a:ext cx="99129" cy="10638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66742" y="1527323"/>
              <a:ext cx="4104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/>
                <a:t>Д</a:t>
              </a:r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866963" y="3774539"/>
              <a:ext cx="1450229" cy="487008"/>
            </a:xfrm>
            <a:prstGeom prst="line">
              <a:avLst/>
            </a:prstGeom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Группа 79"/>
          <p:cNvGrpSpPr/>
          <p:nvPr/>
        </p:nvGrpSpPr>
        <p:grpSpPr>
          <a:xfrm>
            <a:off x="4607220" y="2560216"/>
            <a:ext cx="3110305" cy="3331796"/>
            <a:chOff x="4342015" y="1530316"/>
            <a:chExt cx="3110305" cy="3331796"/>
          </a:xfrm>
        </p:grpSpPr>
        <p:sp>
          <p:nvSpPr>
            <p:cNvPr id="55" name="TextBox 54"/>
            <p:cNvSpPr txBox="1"/>
            <p:nvPr/>
          </p:nvSpPr>
          <p:spPr>
            <a:xfrm>
              <a:off x="5530868" y="4363240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/>
                <a:t>Д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530002" y="4400447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/>
                <a:t>В</a:t>
              </a:r>
            </a:p>
          </p:txBody>
        </p:sp>
        <p:sp>
          <p:nvSpPr>
            <p:cNvPr id="40" name="Овал 39"/>
            <p:cNvSpPr/>
            <p:nvPr/>
          </p:nvSpPr>
          <p:spPr>
            <a:xfrm>
              <a:off x="4742616" y="1828909"/>
              <a:ext cx="2709704" cy="262490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>
            <a:xfrm flipV="1">
              <a:off x="5859075" y="4354804"/>
              <a:ext cx="670927" cy="49506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4943412" y="3851816"/>
              <a:ext cx="915663" cy="552494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flipV="1">
              <a:off x="4943412" y="1991981"/>
              <a:ext cx="1831327" cy="1859836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H="1">
              <a:off x="6530001" y="1991981"/>
              <a:ext cx="244737" cy="2362822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Овал 48"/>
            <p:cNvSpPr/>
            <p:nvPr/>
          </p:nvSpPr>
          <p:spPr>
            <a:xfrm>
              <a:off x="6043953" y="3086056"/>
              <a:ext cx="108450" cy="11061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>
              <a:off x="4943412" y="3851817"/>
              <a:ext cx="1586590" cy="502986"/>
            </a:xfrm>
            <a:prstGeom prst="line">
              <a:avLst/>
            </a:prstGeom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342015" y="3620984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/>
                <a:t>А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651892" y="1530316"/>
              <a:ext cx="59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С</a:t>
              </a:r>
              <a:endParaRPr lang="ru-RU" sz="2400" b="1" dirty="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698340" y="1359887"/>
            <a:ext cx="4214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Вписанные углы опираются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одну хорду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вершины –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разные стороны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хорды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8" name="Группа 77"/>
          <p:cNvGrpSpPr/>
          <p:nvPr/>
        </p:nvGrpSpPr>
        <p:grpSpPr>
          <a:xfrm>
            <a:off x="4326131" y="6026422"/>
            <a:ext cx="4533091" cy="586722"/>
            <a:chOff x="4359388" y="4796449"/>
            <a:chExt cx="4533091" cy="586722"/>
          </a:xfrm>
        </p:grpSpPr>
        <p:grpSp>
          <p:nvGrpSpPr>
            <p:cNvPr id="77" name="Группа 76"/>
            <p:cNvGrpSpPr/>
            <p:nvPr/>
          </p:nvGrpSpPr>
          <p:grpSpPr>
            <a:xfrm>
              <a:off x="4359388" y="4796449"/>
              <a:ext cx="2387314" cy="584775"/>
              <a:chOff x="4359388" y="4796449"/>
              <a:chExt cx="2387314" cy="584775"/>
            </a:xfrm>
          </p:grpSpPr>
          <p:grpSp>
            <p:nvGrpSpPr>
              <p:cNvPr id="61" name="Группа 60"/>
              <p:cNvGrpSpPr/>
              <p:nvPr/>
            </p:nvGrpSpPr>
            <p:grpSpPr>
              <a:xfrm>
                <a:off x="4359388" y="4796449"/>
                <a:ext cx="2387314" cy="584775"/>
                <a:chOff x="5440322" y="4345938"/>
                <a:chExt cx="2361171" cy="584775"/>
              </a:xfrm>
            </p:grpSpPr>
            <p:cxnSp>
              <p:nvCxnSpPr>
                <p:cNvPr id="64" name="Прямая соединительная линия 63"/>
                <p:cNvCxnSpPr/>
                <p:nvPr/>
              </p:nvCxnSpPr>
              <p:spPr>
                <a:xfrm flipH="1">
                  <a:off x="5440322" y="4572425"/>
                  <a:ext cx="186165" cy="26776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Прямая соединительная линия 64"/>
                <p:cNvCxnSpPr/>
                <p:nvPr/>
              </p:nvCxnSpPr>
              <p:spPr>
                <a:xfrm flipH="1">
                  <a:off x="5458386" y="4840194"/>
                  <a:ext cx="33620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TextBox 65"/>
                <p:cNvSpPr txBox="1"/>
                <p:nvPr/>
              </p:nvSpPr>
              <p:spPr>
                <a:xfrm>
                  <a:off x="5739638" y="4345938"/>
                  <a:ext cx="206185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3200" b="1" dirty="0" smtClean="0"/>
                    <a:t>АСВ +</a:t>
                  </a:r>
                  <a:endParaRPr lang="ru-RU" sz="3200" b="1" dirty="0"/>
                </a:p>
              </p:txBody>
            </p:sp>
          </p:grpSp>
          <p:cxnSp>
            <p:nvCxnSpPr>
              <p:cNvPr id="62" name="Прямая соединительная линия 61"/>
              <p:cNvCxnSpPr/>
              <p:nvPr/>
            </p:nvCxnSpPr>
            <p:spPr>
              <a:xfrm flipH="1">
                <a:off x="6081991" y="5261742"/>
                <a:ext cx="30687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 flipH="1">
                <a:off x="6087953" y="4996393"/>
                <a:ext cx="188226" cy="267769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TextBox 67"/>
            <p:cNvSpPr txBox="1"/>
            <p:nvPr/>
          </p:nvSpPr>
          <p:spPr>
            <a:xfrm>
              <a:off x="5859406" y="4798396"/>
              <a:ext cx="30330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    АДВ = 180°</a:t>
              </a:r>
              <a:endParaRPr lang="ru-RU" sz="3200" b="1" dirty="0"/>
            </a:p>
          </p:txBody>
        </p:sp>
      </p:grpSp>
      <p:sp>
        <p:nvSpPr>
          <p:cNvPr id="81" name="Дуга 80"/>
          <p:cNvSpPr/>
          <p:nvPr/>
        </p:nvSpPr>
        <p:spPr>
          <a:xfrm rot="9608146">
            <a:off x="2131548" y="3283328"/>
            <a:ext cx="458434" cy="556798"/>
          </a:xfrm>
          <a:prstGeom prst="arc">
            <a:avLst>
              <a:gd name="adj1" fmla="val 15783596"/>
              <a:gd name="adj2" fmla="val 190057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Дуга 81"/>
          <p:cNvSpPr/>
          <p:nvPr/>
        </p:nvSpPr>
        <p:spPr>
          <a:xfrm rot="8692565">
            <a:off x="1216561" y="3337739"/>
            <a:ext cx="458434" cy="556798"/>
          </a:xfrm>
          <a:prstGeom prst="arc">
            <a:avLst>
              <a:gd name="adj1" fmla="val 15783596"/>
              <a:gd name="adj2" fmla="val 190057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Заголовок 1"/>
          <p:cNvSpPr txBox="1">
            <a:spLocks/>
          </p:cNvSpPr>
          <p:nvPr/>
        </p:nvSpPr>
        <p:spPr>
          <a:xfrm>
            <a:off x="1952984" y="188640"/>
            <a:ext cx="6597532" cy="77809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 углах в окружности…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Громова И.А., учитель МБОУ СОШ № 7 г.Шарья Костромской области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28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59" grpId="0"/>
      <p:bldP spid="81" grpId="0" animBg="1"/>
      <p:bldP spid="82" grpId="0" animBg="1"/>
    </p:bldLst>
  </p:timing>
</p:sld>
</file>

<file path=ppt/theme/theme1.xml><?xml version="1.0" encoding="utf-8"?>
<a:theme xmlns:a="http://schemas.openxmlformats.org/drawingml/2006/main" name="математика - 7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- 7!</Template>
  <TotalTime>1081</TotalTime>
  <Words>1271</Words>
  <Application>Microsoft Office PowerPoint</Application>
  <PresentationFormat>Экран (4:3)</PresentationFormat>
  <Paragraphs>291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математика - 7!</vt:lpstr>
      <vt:lpstr>Формула</vt:lpstr>
      <vt:lpstr>Линии и углы в окружности</vt:lpstr>
      <vt:lpstr>Нам известно…</vt:lpstr>
      <vt:lpstr>О линиях в окружности…</vt:lpstr>
      <vt:lpstr>Презентация PowerPoint</vt:lpstr>
      <vt:lpstr>Презентация PowerPoint</vt:lpstr>
      <vt:lpstr>Нам известно…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Отрезки и углы, связанные с окружностью</dc:title>
  <dc:creator>Юзер</dc:creator>
  <dc:description>http://aida.ucoz.ru</dc:description>
  <cp:lastModifiedBy>Letiv</cp:lastModifiedBy>
  <cp:revision>148</cp:revision>
  <dcterms:created xsi:type="dcterms:W3CDTF">2013-11-05T18:27:01Z</dcterms:created>
  <dcterms:modified xsi:type="dcterms:W3CDTF">2018-06-17T16:37:50Z</dcterms:modified>
</cp:coreProperties>
</file>