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4"/>
    <p:sldMasterId id="2147483708" r:id="rId5"/>
    <p:sldMasterId id="2147483711" r:id="rId6"/>
  </p:sldMasterIdLst>
  <p:notesMasterIdLst>
    <p:notesMasterId r:id="rId23"/>
  </p:notesMasterIdLst>
  <p:handoutMasterIdLst>
    <p:handoutMasterId r:id="rId24"/>
  </p:handoutMasterIdLst>
  <p:sldIdLst>
    <p:sldId id="257" r:id="rId7"/>
    <p:sldId id="258" r:id="rId8"/>
    <p:sldId id="260" r:id="rId9"/>
    <p:sldId id="263" r:id="rId10"/>
    <p:sldId id="266" r:id="rId11"/>
    <p:sldId id="265" r:id="rId12"/>
    <p:sldId id="264" r:id="rId13"/>
    <p:sldId id="262" r:id="rId14"/>
    <p:sldId id="261" r:id="rId15"/>
    <p:sldId id="267" r:id="rId16"/>
    <p:sldId id="268" r:id="rId17"/>
    <p:sldId id="269" r:id="rId18"/>
    <p:sldId id="270" r:id="rId19"/>
    <p:sldId id="271" r:id="rId20"/>
    <p:sldId id="274" r:id="rId21"/>
    <p:sldId id="275" r:id="rId22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3802"/>
    <a:srgbClr val="B73C05"/>
    <a:srgbClr val="F85309"/>
    <a:srgbClr val="FC5308"/>
    <a:srgbClr val="418E03"/>
    <a:srgbClr val="FFFFFF"/>
    <a:srgbClr val="63C98C"/>
    <a:srgbClr val="E5F6EC"/>
    <a:srgbClr val="52D0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533" autoAdjust="0"/>
  </p:normalViewPr>
  <p:slideViewPr>
    <p:cSldViewPr snapToGrid="0">
      <p:cViewPr varScale="1">
        <p:scale>
          <a:sx n="96" d="100"/>
          <a:sy n="96" d="100"/>
        </p:scale>
        <p:origin x="-96" y="-38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174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CF68E2-8283-46B6-8FBF-264D443BE556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96C573-8121-487C-B7E4-735E1C5AD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4977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96C573-8121-487C-B7E4-735E1C5AD77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365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4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image" Target="../media/image19.png"/><Relationship Id="rId11" Type="http://schemas.openxmlformats.org/officeDocument/2006/relationships/image" Target="../media/image2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4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3.png"/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Relationship Id="rId6" Type="http://schemas.openxmlformats.org/officeDocument/2006/relationships/image" Target="../media/image19.png"/><Relationship Id="rId11" Type="http://schemas.openxmlformats.org/officeDocument/2006/relationships/image" Target="../media/image2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90403" y="1865120"/>
            <a:ext cx="5225399" cy="819125"/>
          </a:xfrm>
          <a:prstGeom prst="rect">
            <a:avLst/>
          </a:prstGeom>
          <a:ln w="76200">
            <a:noFill/>
          </a:ln>
        </p:spPr>
        <p:txBody>
          <a:bodyPr anchor="ctr"/>
          <a:lstStyle>
            <a:lvl1pPr algn="ctr">
              <a:defRPr sz="4500">
                <a:solidFill>
                  <a:srgbClr val="418E03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62302" y="3810220"/>
            <a:ext cx="4681603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406" y="2078841"/>
            <a:ext cx="2794337" cy="37406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7030" y="1984761"/>
            <a:ext cx="786769" cy="98753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8225" y="963119"/>
            <a:ext cx="1162698" cy="80839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0030" y="4571997"/>
            <a:ext cx="1336609" cy="93687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3128" y="3449785"/>
            <a:ext cx="1111135" cy="1633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653659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4152421" cy="823062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 b="1">
                <a:solidFill>
                  <a:srgbClr val="418E03"/>
                </a:solidFill>
                <a:latin typeface="Roboto Cn" pitchFamily="2" charset="0"/>
                <a:ea typeface="Roboto Cn" pitchFamily="2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8926" y="2755453"/>
            <a:ext cx="3241232" cy="3118921"/>
          </a:xfrm>
          <a:prstGeom prst="rect">
            <a:avLst/>
          </a:prstGeom>
        </p:spPr>
      </p:pic>
      <p:sp>
        <p:nvSpPr>
          <p:cNvPr id="9" name="Овал 8"/>
          <p:cNvSpPr/>
          <p:nvPr userDrawn="1"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 userDrawn="1"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 userDrawn="1"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346505" y="3952053"/>
            <a:ext cx="3445200" cy="7175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346505" y="3107882"/>
            <a:ext cx="3445200" cy="7175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346505" y="2263611"/>
            <a:ext cx="3445200" cy="7175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963733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Финальный_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8694" y="655174"/>
            <a:ext cx="3791208" cy="2300896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558693" y="1521178"/>
            <a:ext cx="3791209" cy="805813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 b="1">
                <a:solidFill>
                  <a:srgbClr val="418E03"/>
                </a:solidFill>
                <a:latin typeface="Roboto Cn" pitchFamily="2" charset="0"/>
                <a:ea typeface="Roboto Cn" pitchFamily="2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7272" y="764069"/>
            <a:ext cx="392215" cy="40753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857806" y="3261762"/>
            <a:ext cx="346391" cy="35721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806" y="6858000"/>
            <a:ext cx="1151590" cy="143472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380" y="6999926"/>
            <a:ext cx="1104030" cy="178343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200" y="6999926"/>
            <a:ext cx="1166536" cy="129279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9025" y="2130805"/>
            <a:ext cx="328815" cy="33501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8045" y="4356167"/>
            <a:ext cx="461960" cy="46749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7620" y="2544194"/>
            <a:ext cx="2637762" cy="3531004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2315" y="2956070"/>
            <a:ext cx="1106490" cy="1388836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0178" y="3167434"/>
            <a:ext cx="1389524" cy="966107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601" y="3698947"/>
            <a:ext cx="1461575" cy="1024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878042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0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repeatCount="indefinite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3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15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37" presetClass="path" presetSubtype="0" accel="40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2564E-6 2.22222E-6 L 0.11202 -0.03681 C 0.13558 -0.04445 0.16779 -0.06297 0.20112 -0.08634 C 0.23798 -0.11366 0.26651 -0.14051 0.28429 -0.16343 L 0.37083 -0.27222 " pathEditMode="relative" rAng="19980000" ptsTypes="AAAAA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391" y="-1120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4615E-6 -0.00024 L 0.09632 -0.00232 C 0.11651 -0.00278 0.14568 0.00393 0.17452 0.0162 C 0.20754 0.02986 0.2335 0.04537 0.24984 0.0618 L 0.33125 0.13703 " pathEditMode="relative" rAng="960000" ptsTypes="AAAAA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83" y="4259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5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5897E-6 1.11111E-6 L 0.02115 0.0581 C 0.02596 0.07037 0.02868 0.08889 0.02868 0.1081 C 0.02868 0.12986 0.02596 0.14722 0.02115 0.15949 L 4.35897E-6 0.21782 " pathEditMode="relative" rAng="0" ptsTypes="AAAAA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6" y="1088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07407E-6 L -0.00802 -0.920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1" y="-46042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5897E-6 -4.81481E-6 L -0.04135 -0.3699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67" y="-18495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8974E-6 3.7037E-7 L -0.04407 -0.67361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12" y="-336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4152421" cy="823062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 b="1">
                <a:solidFill>
                  <a:srgbClr val="418E03"/>
                </a:solidFill>
                <a:latin typeface="Roboto Cn" pitchFamily="2" charset="0"/>
                <a:ea typeface="Roboto Cn" pitchFamily="2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22" name="Овал 21"/>
          <p:cNvSpPr/>
          <p:nvPr userDrawn="1"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 userDrawn="1"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346505" y="3952053"/>
            <a:ext cx="3445200" cy="71755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346505" y="3107882"/>
            <a:ext cx="3445200" cy="71755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2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346505" y="2263611"/>
            <a:ext cx="3445200" cy="71755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611748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Финальный_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8694" y="655174"/>
            <a:ext cx="3791208" cy="2300896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558693" y="1521178"/>
            <a:ext cx="3791209" cy="805813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 b="1">
                <a:solidFill>
                  <a:srgbClr val="418E03"/>
                </a:solidFill>
                <a:latin typeface="Roboto Cn" pitchFamily="2" charset="0"/>
                <a:ea typeface="Roboto Cn" pitchFamily="2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7272" y="764069"/>
            <a:ext cx="392215" cy="40753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857806" y="3261762"/>
            <a:ext cx="346391" cy="35721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806" y="6858000"/>
            <a:ext cx="1151590" cy="143472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380" y="6999926"/>
            <a:ext cx="1104030" cy="178343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200" y="6999926"/>
            <a:ext cx="1166536" cy="129279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9025" y="2130805"/>
            <a:ext cx="328815" cy="33501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8045" y="4356167"/>
            <a:ext cx="461960" cy="46749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7620" y="2544194"/>
            <a:ext cx="2637762" cy="3531004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2315" y="2956070"/>
            <a:ext cx="1106490" cy="1388836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0178" y="3167434"/>
            <a:ext cx="1389524" cy="966107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601" y="3698947"/>
            <a:ext cx="1461575" cy="1024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878042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0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repeatCount="indefinite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3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15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37" presetClass="path" presetSubtype="0" accel="40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2564E-6 2.22222E-6 L 0.11202 -0.03681 C 0.13558 -0.04445 0.16779 -0.06297 0.20112 -0.08634 C 0.23798 -0.11366 0.26651 -0.14051 0.28429 -0.16343 L 0.37083 -0.27222 " pathEditMode="relative" rAng="19980000" ptsTypes="AAAAA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391" y="-1120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4615E-6 -0.00024 L 0.09632 -0.00232 C 0.11651 -0.00278 0.14568 0.00393 0.17452 0.0162 C 0.20754 0.02986 0.2335 0.04537 0.24984 0.0618 L 0.33125 0.13703 " pathEditMode="relative" rAng="960000" ptsTypes="AAAAA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83" y="4259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5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5897E-6 1.11111E-6 L 0.02115 0.0581 C 0.02596 0.07037 0.02868 0.08889 0.02868 0.1081 C 0.02868 0.12986 0.02596 0.14722 0.02115 0.15949 L 4.35897E-6 0.21782 " pathEditMode="relative" rAng="0" ptsTypes="AAAAA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6" y="1088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07407E-6 L -0.00802 -0.920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1" y="-46042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5897E-6 -4.81481E-6 L -0.04135 -0.3699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67" y="-18495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8974E-6 3.7037E-7 L -0.04407 -0.67361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12" y="-336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4152421" cy="823062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 b="1">
                <a:solidFill>
                  <a:srgbClr val="418E03"/>
                </a:solidFill>
                <a:latin typeface="Roboto Cn" pitchFamily="2" charset="0"/>
                <a:ea typeface="Roboto Cn" pitchFamily="2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22" name="Овал 21"/>
          <p:cNvSpPr/>
          <p:nvPr userDrawn="1"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 userDrawn="1"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346505" y="3952053"/>
            <a:ext cx="3445200" cy="71755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346505" y="3107882"/>
            <a:ext cx="3445200" cy="71755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2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346505" y="2263611"/>
            <a:ext cx="3445200" cy="71755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948123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4152421" cy="823062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 b="1">
                <a:solidFill>
                  <a:srgbClr val="418E03"/>
                </a:solidFill>
                <a:latin typeface="Roboto Cn" pitchFamily="2" charset="0"/>
                <a:ea typeface="Roboto Cn" pitchFamily="2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22" name="Овал 21"/>
          <p:cNvSpPr/>
          <p:nvPr userDrawn="1"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 userDrawn="1"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 userDrawn="1"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346505" y="3952053"/>
            <a:ext cx="3445200" cy="71755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346505" y="3107882"/>
            <a:ext cx="3445200" cy="71755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2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346505" y="2263611"/>
            <a:ext cx="3445200" cy="71755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611748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4152421" cy="823062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 b="1">
                <a:solidFill>
                  <a:srgbClr val="418E03"/>
                </a:solidFill>
                <a:latin typeface="Roboto Cn" pitchFamily="2" charset="0"/>
                <a:ea typeface="Roboto Cn" pitchFamily="2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1437" y="2894880"/>
            <a:ext cx="2302498" cy="3133956"/>
          </a:xfrm>
          <a:prstGeom prst="rect">
            <a:avLst/>
          </a:prstGeom>
        </p:spPr>
      </p:pic>
      <p:sp>
        <p:nvSpPr>
          <p:cNvPr id="9" name="Овал 8"/>
          <p:cNvSpPr/>
          <p:nvPr userDrawn="1"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 userDrawn="1"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 userDrawn="1"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346505" y="3952053"/>
            <a:ext cx="3445200" cy="7175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346505" y="3107882"/>
            <a:ext cx="3445200" cy="7175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346505" y="2263611"/>
            <a:ext cx="3445200" cy="7175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302466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4152421" cy="823062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 b="1">
                <a:solidFill>
                  <a:srgbClr val="418E03"/>
                </a:solidFill>
                <a:latin typeface="Roboto Cn" pitchFamily="2" charset="0"/>
                <a:ea typeface="Roboto Cn" pitchFamily="2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67054" y="2578778"/>
            <a:ext cx="1940400" cy="3338336"/>
          </a:xfrm>
          <a:prstGeom prst="rect">
            <a:avLst/>
          </a:prstGeom>
        </p:spPr>
      </p:pic>
      <p:sp>
        <p:nvSpPr>
          <p:cNvPr id="9" name="Овал 8"/>
          <p:cNvSpPr/>
          <p:nvPr userDrawn="1"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 userDrawn="1"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 userDrawn="1"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346505" y="3952053"/>
            <a:ext cx="3445200" cy="7175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346505" y="3107882"/>
            <a:ext cx="3445200" cy="7175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346505" y="2263611"/>
            <a:ext cx="3445200" cy="7175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729868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4152421" cy="823062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 b="1">
                <a:solidFill>
                  <a:srgbClr val="418E03"/>
                </a:solidFill>
                <a:latin typeface="Roboto Cn" pitchFamily="2" charset="0"/>
                <a:ea typeface="Roboto Cn" pitchFamily="2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9" name="Овал 8"/>
          <p:cNvSpPr/>
          <p:nvPr userDrawn="1"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 userDrawn="1"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 userDrawn="1"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346505" y="3952053"/>
            <a:ext cx="3445200" cy="71755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346505" y="3107882"/>
            <a:ext cx="3445200" cy="71755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346505" y="2263611"/>
            <a:ext cx="3445200" cy="71755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700" y="2818592"/>
            <a:ext cx="2050958" cy="313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905661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4152421" cy="823062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 b="1">
                <a:solidFill>
                  <a:srgbClr val="418E03"/>
                </a:solidFill>
                <a:latin typeface="Roboto Cn" pitchFamily="2" charset="0"/>
                <a:ea typeface="Roboto Cn" pitchFamily="2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9" name="Овал 8"/>
          <p:cNvSpPr/>
          <p:nvPr userDrawn="1"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 userDrawn="1"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 userDrawn="1"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346505" y="3952053"/>
            <a:ext cx="3445200" cy="71755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346505" y="3107882"/>
            <a:ext cx="3445200" cy="71755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346505" y="2263611"/>
            <a:ext cx="3445200" cy="71755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0342" y="3482432"/>
            <a:ext cx="2410584" cy="2461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448714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4152421" cy="823062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 b="1">
                <a:solidFill>
                  <a:srgbClr val="418E03"/>
                </a:solidFill>
                <a:latin typeface="Roboto Cn" pitchFamily="2" charset="0"/>
                <a:ea typeface="Roboto Cn" pitchFamily="2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9" name="Овал 8"/>
          <p:cNvSpPr/>
          <p:nvPr userDrawn="1"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 userDrawn="1"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 userDrawn="1"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346505" y="3952053"/>
            <a:ext cx="3445200" cy="71755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346505" y="3107882"/>
            <a:ext cx="3445200" cy="71755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346505" y="2263611"/>
            <a:ext cx="3445200" cy="71755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905" y="2507810"/>
            <a:ext cx="2114762" cy="3309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712078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4152421" cy="823062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 b="1">
                <a:solidFill>
                  <a:srgbClr val="418E03"/>
                </a:solidFill>
                <a:latin typeface="Roboto Cn" pitchFamily="2" charset="0"/>
                <a:ea typeface="Roboto Cn" pitchFamily="2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7300" y="2705622"/>
            <a:ext cx="3215568" cy="3135600"/>
          </a:xfrm>
          <a:prstGeom prst="rect">
            <a:avLst/>
          </a:prstGeom>
        </p:spPr>
      </p:pic>
      <p:sp>
        <p:nvSpPr>
          <p:cNvPr id="9" name="Овал 8"/>
          <p:cNvSpPr/>
          <p:nvPr userDrawn="1"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 userDrawn="1"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 userDrawn="1"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346505" y="3952053"/>
            <a:ext cx="3445200" cy="7175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346505" y="3107882"/>
            <a:ext cx="3445200" cy="7175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346505" y="2263611"/>
            <a:ext cx="3445200" cy="7175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0020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4152421" cy="823062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 b="1">
                <a:solidFill>
                  <a:srgbClr val="418E03"/>
                </a:solidFill>
                <a:latin typeface="Roboto Cn" pitchFamily="2" charset="0"/>
                <a:ea typeface="Roboto Cn" pitchFamily="2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8999" y="2719779"/>
            <a:ext cx="3293743" cy="3135600"/>
          </a:xfrm>
          <a:prstGeom prst="rect">
            <a:avLst/>
          </a:prstGeom>
        </p:spPr>
      </p:pic>
      <p:sp>
        <p:nvSpPr>
          <p:cNvPr id="9" name="Овал 8"/>
          <p:cNvSpPr/>
          <p:nvPr userDrawn="1"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 userDrawn="1"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 userDrawn="1"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346505" y="3952053"/>
            <a:ext cx="3445200" cy="7175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346505" y="3107882"/>
            <a:ext cx="3445200" cy="7175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346505" y="2263611"/>
            <a:ext cx="3445200" cy="7175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624605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jp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 advClick="0">
    <p:fade/>
  </p:transition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</p:sldLayoutIdLst>
  <p:transition spd="slow" advClick="0">
    <p:fade/>
  </p:transition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0716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</p:sldLayoutIdLst>
  <p:transition spd="slow" advClick="0">
    <p:fade/>
  </p:transition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audio" Target="../media/audio3.wav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4.png"/><Relationship Id="rId5" Type="http://schemas.openxmlformats.org/officeDocument/2006/relationships/audio" Target="../media/audio3.wav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4.png"/><Relationship Id="rId5" Type="http://schemas.openxmlformats.org/officeDocument/2006/relationships/audio" Target="../media/audio3.wav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4.png"/><Relationship Id="rId5" Type="http://schemas.openxmlformats.org/officeDocument/2006/relationships/audio" Target="../media/audio3.wav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4.png"/><Relationship Id="rId5" Type="http://schemas.openxmlformats.org/officeDocument/2006/relationships/audio" Target="../media/audio3.wav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audio" Target="../media/audio3.wav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audio" Target="../media/audio3.wav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audio" Target="../media/audio3.wav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audio" Target="../media/audio3.wav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audio" Target="../media/audio3.wav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audio" Target="../media/audio3.wav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audio" Target="../media/audio3.wav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audio" Target="../media/audio3.wav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36303" y="1983740"/>
            <a:ext cx="7451420" cy="1790700"/>
          </a:xfrm>
          <a:prstGeom prst="rect">
            <a:avLst/>
          </a:prstGeom>
          <a:noFill/>
        </p:spPr>
        <p:txBody>
          <a:bodyPr/>
          <a:lstStyle/>
          <a:p>
            <a:r>
              <a:rPr lang="ru-RU" sz="44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Игра</a:t>
            </a:r>
            <a:br>
              <a:rPr lang="ru-RU" sz="4400" dirty="0">
                <a:latin typeface="Segoe UI Semibold" panose="020B0702040204020203" pitchFamily="34" charset="0"/>
                <a:cs typeface="Segoe UI Semibold" panose="020B0702040204020203" pitchFamily="34" charset="0"/>
              </a:rPr>
            </a:br>
            <a:r>
              <a:rPr lang="ru-RU" sz="44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«Знатоки русской речи»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56298" y="694155"/>
            <a:ext cx="61002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Муниципальное дошкольное образовательное учреждение</a:t>
            </a:r>
          </a:p>
          <a:p>
            <a:pPr algn="ctr"/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«Центр развития ребенка – детский сад № 52 «Ромашка»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937513" y="5253335"/>
            <a:ext cx="22661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Подготовила: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Учитель-логопед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Шаробарова В.Н.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080210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346505" y="2263711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685800">
              <a:lnSpc>
                <a:spcPct val="90000"/>
              </a:lnSpc>
              <a:spcBef>
                <a:spcPts val="750"/>
              </a:spcBef>
            </a:pPr>
            <a:r>
              <a:rPr lang="ru-RU" sz="1600" b="1" dirty="0" smtClean="0">
                <a:solidFill>
                  <a:srgbClr val="5B9BD5">
                    <a:lumMod val="75000"/>
                  </a:srgbClr>
                </a:solidFill>
                <a:latin typeface="Monotype Corsiva" pitchFamily="66" charset="0"/>
              </a:rPr>
              <a:t>          Мишка </a:t>
            </a:r>
            <a:r>
              <a:rPr lang="ru-RU" sz="1600" b="1" dirty="0">
                <a:solidFill>
                  <a:srgbClr val="5B9BD5">
                    <a:lumMod val="75000"/>
                  </a:srgbClr>
                </a:solidFill>
                <a:latin typeface="Monotype Corsiva" pitchFamily="66" charset="0"/>
              </a:rPr>
              <a:t>ОДЕЛ братишку потеплее, </a:t>
            </a:r>
          </a:p>
          <a:p>
            <a:pPr lvl="0" algn="ctr" defTabSz="685800">
              <a:lnSpc>
                <a:spcPct val="90000"/>
              </a:lnSpc>
              <a:spcBef>
                <a:spcPts val="750"/>
              </a:spcBef>
            </a:pPr>
            <a:r>
              <a:rPr lang="ru-RU" sz="1600" b="1" dirty="0">
                <a:solidFill>
                  <a:srgbClr val="5B9BD5">
                    <a:lumMod val="75000"/>
                  </a:srgbClr>
                </a:solidFill>
                <a:latin typeface="Monotype Corsiva" pitchFamily="66" charset="0"/>
              </a:rPr>
              <a:t>и они побежали к реке</a:t>
            </a:r>
            <a:r>
              <a:rPr lang="ru-RU" sz="1600" b="1" dirty="0">
                <a:solidFill>
                  <a:srgbClr val="5B9BD5">
                    <a:lumMod val="75000"/>
                  </a:srgbClr>
                </a:solidFill>
                <a:latin typeface="Segoe UI Light" panose="020B0502040204020203" pitchFamily="34" charset="0"/>
              </a:rPr>
              <a:t>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346505" y="3107882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685800">
              <a:lnSpc>
                <a:spcPct val="90000"/>
              </a:lnSpc>
              <a:spcBef>
                <a:spcPts val="750"/>
              </a:spcBef>
            </a:pPr>
            <a:r>
              <a:rPr lang="ru-RU" sz="1600" b="1" dirty="0" smtClean="0">
                <a:solidFill>
                  <a:srgbClr val="5B9BD5">
                    <a:lumMod val="75000"/>
                  </a:srgbClr>
                </a:solidFill>
                <a:latin typeface="Monotype Corsiva" pitchFamily="66" charset="0"/>
              </a:rPr>
              <a:t>         На </a:t>
            </a:r>
            <a:r>
              <a:rPr lang="ru-RU" sz="1600" b="1" dirty="0">
                <a:solidFill>
                  <a:srgbClr val="5B9BD5">
                    <a:lumMod val="75000"/>
                  </a:srgbClr>
                </a:solidFill>
                <a:latin typeface="Monotype Corsiva" pitchFamily="66" charset="0"/>
              </a:rPr>
              <a:t>праздник воспитатели ОДЕЛИ</a:t>
            </a:r>
          </a:p>
          <a:p>
            <a:pPr lvl="0" algn="ctr" defTabSz="685800">
              <a:lnSpc>
                <a:spcPct val="90000"/>
              </a:lnSpc>
              <a:spcBef>
                <a:spcPts val="750"/>
              </a:spcBef>
            </a:pPr>
            <a:r>
              <a:rPr lang="ru-RU" sz="1600" b="1" dirty="0">
                <a:solidFill>
                  <a:srgbClr val="5B9BD5">
                    <a:lumMod val="75000"/>
                  </a:srgbClr>
                </a:solidFill>
                <a:latin typeface="Monotype Corsiva" pitchFamily="66" charset="0"/>
              </a:rPr>
              <a:t>         малышей в карнавальные костюмы.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6165" y="1005738"/>
            <a:ext cx="5188226" cy="823062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latin typeface="Times New Roman"/>
                <a:ea typeface="Calibri"/>
              </a:rPr>
              <a:t>В каком предложении вместо слова ОДЕТЬ нужно употребить слово НАДЕТЬ?</a:t>
            </a:r>
            <a:endParaRPr lang="ru-RU" b="0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0450" y="2731549"/>
            <a:ext cx="2303706" cy="3135600"/>
          </a:xfrm>
          <a:prstGeom prst="rect">
            <a:avLst/>
          </a:prstGeom>
        </p:spPr>
      </p:pic>
      <p:sp>
        <p:nvSpPr>
          <p:cNvPr id="19" name="Прямоугольник 18">
            <a:hlinkClick r:id="" action="ppaction://hlinkshowjump?jump=nextslide">
              <a:snd r:embed="rId5" name="chimes.wav"/>
            </a:hlinkClick>
          </p:cNvPr>
          <p:cNvSpPr/>
          <p:nvPr/>
        </p:nvSpPr>
        <p:spPr>
          <a:xfrm>
            <a:off x="1346505" y="3952053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685800">
              <a:spcBef>
                <a:spcPts val="750"/>
              </a:spcBef>
            </a:pPr>
            <a:r>
              <a:rPr lang="ru-RU" sz="1600" b="1" dirty="0" smtClean="0">
                <a:solidFill>
                  <a:srgbClr val="5B9BD5">
                    <a:lumMod val="75000"/>
                  </a:srgbClr>
                </a:solidFill>
                <a:latin typeface="Monotype Corsiva" pitchFamily="66" charset="0"/>
              </a:rPr>
              <a:t>       На выпускной </a:t>
            </a:r>
            <a:r>
              <a:rPr lang="ru-RU" sz="1600" b="1" dirty="0">
                <a:solidFill>
                  <a:srgbClr val="5B9BD5">
                    <a:lumMod val="75000"/>
                  </a:srgbClr>
                </a:solidFill>
                <a:latin typeface="Monotype Corsiva" pitchFamily="66" charset="0"/>
              </a:rPr>
              <a:t>вечер Ольга ОДЕЛА </a:t>
            </a:r>
          </a:p>
          <a:p>
            <a:pPr lvl="0" algn="ctr" defTabSz="685800">
              <a:spcBef>
                <a:spcPts val="750"/>
              </a:spcBef>
            </a:pPr>
            <a:r>
              <a:rPr lang="ru-RU" sz="1600" b="1" dirty="0">
                <a:solidFill>
                  <a:srgbClr val="5B9BD5">
                    <a:lumMod val="75000"/>
                  </a:srgbClr>
                </a:solidFill>
                <a:latin typeface="Monotype Corsiva" pitchFamily="66" charset="0"/>
              </a:rPr>
              <a:t>длинное серебристое платье.</a:t>
            </a:r>
          </a:p>
        </p:txBody>
      </p:sp>
      <p:sp>
        <p:nvSpPr>
          <p:cNvPr id="4" name="Овал 3"/>
          <p:cNvSpPr/>
          <p:nvPr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7100" y="932692"/>
            <a:ext cx="2784371" cy="1689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839591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8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7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3" grpId="0" animBg="1"/>
      <p:bldP spid="12" grpId="0" animBg="1"/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1346505" y="3952053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lnSpc>
                <a:spcPct val="90000"/>
              </a:lnSpc>
              <a:spcBef>
                <a:spcPts val="750"/>
              </a:spcBef>
            </a:pPr>
            <a:r>
              <a:rPr lang="ru-RU" sz="2800" b="1" dirty="0">
                <a:solidFill>
                  <a:srgbClr val="5B9BD5">
                    <a:lumMod val="75000"/>
                  </a:srgbClr>
                </a:solidFill>
                <a:latin typeface="Monotype Corsiva" pitchFamily="66" charset="0"/>
              </a:rPr>
              <a:t>пшеничный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346505" y="3107882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lnSpc>
                <a:spcPct val="90000"/>
              </a:lnSpc>
              <a:spcBef>
                <a:spcPts val="750"/>
              </a:spcBef>
            </a:pPr>
            <a:r>
              <a:rPr lang="ru-RU" sz="2800" b="1" dirty="0">
                <a:solidFill>
                  <a:srgbClr val="5B9BD5">
                    <a:lumMod val="75000"/>
                  </a:srgbClr>
                </a:solidFill>
                <a:latin typeface="Monotype Corsiva" pitchFamily="66" charset="0"/>
              </a:rPr>
              <a:t>булочная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4887" y="1005738"/>
            <a:ext cx="4664039" cy="823062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latin typeface="Times New Roman"/>
                <a:ea typeface="Calibri"/>
              </a:rPr>
              <a:t>В каком слове произносится согласный звук «Ш»?</a:t>
            </a:r>
            <a:endParaRPr lang="ru-RU" b="0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pic>
        <p:nvPicPr>
          <p:cNvPr id="3" name="Рисунок 2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02400" y="2981361"/>
            <a:ext cx="1940400" cy="2980612"/>
          </a:xfrm>
          <a:prstGeom prst="rect">
            <a:avLst/>
          </a:prstGeom>
        </p:spPr>
      </p:pic>
      <p:sp>
        <p:nvSpPr>
          <p:cNvPr id="13" name="Прямоугольник 12">
            <a:hlinkClick r:id="" action="ppaction://hlinkshowjump?jump=nextslide">
              <a:snd r:embed="rId5" name="chimes.wav"/>
            </a:hlinkClick>
          </p:cNvPr>
          <p:cNvSpPr/>
          <p:nvPr/>
        </p:nvSpPr>
        <p:spPr>
          <a:xfrm>
            <a:off x="1346505" y="2263711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lnSpc>
                <a:spcPct val="90000"/>
              </a:lnSpc>
              <a:spcBef>
                <a:spcPts val="750"/>
              </a:spcBef>
            </a:pPr>
            <a:r>
              <a:rPr lang="ru-RU" sz="2800" b="1" dirty="0">
                <a:solidFill>
                  <a:srgbClr val="5B9BD5">
                    <a:lumMod val="75000"/>
                  </a:srgbClr>
                </a:solidFill>
                <a:latin typeface="Monotype Corsiva" pitchFamily="66" charset="0"/>
              </a:rPr>
              <a:t>конечно</a:t>
            </a:r>
          </a:p>
        </p:txBody>
      </p:sp>
      <p:sp>
        <p:nvSpPr>
          <p:cNvPr id="14" name="Овал 13"/>
          <p:cNvSpPr/>
          <p:nvPr/>
        </p:nvSpPr>
        <p:spPr>
          <a:xfrm>
            <a:off x="1511604" y="4110073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1511603" y="2422914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7100" y="932692"/>
            <a:ext cx="2784371" cy="1689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54815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8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7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6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2" grpId="0" animBg="1"/>
      <p:bldP spid="21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1346505" y="3952053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5B9BD5">
                    <a:lumMod val="75000"/>
                  </a:srgbClr>
                </a:solidFill>
                <a:latin typeface="Monotype Corsiva" pitchFamily="66" charset="0"/>
                <a:cs typeface="Segoe UI Light" panose="020B0502040204020203" pitchFamily="34" charset="0"/>
              </a:rPr>
              <a:t>      оба варианта верны</a:t>
            </a:r>
            <a:endParaRPr lang="ru-RU" sz="2400" b="1" dirty="0">
              <a:solidFill>
                <a:srgbClr val="5B9BD5">
                  <a:lumMod val="75000"/>
                </a:srgbClr>
              </a:solidFill>
              <a:latin typeface="Monotype Corsiva" pitchFamily="66" charset="0"/>
              <a:cs typeface="Segoe UI Light" panose="020B0502040204020203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346505" y="2263711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5B9BD5">
                    <a:lumMod val="75000"/>
                  </a:srgbClr>
                </a:solidFill>
                <a:latin typeface="Monotype Corsiva" pitchFamily="66" charset="0"/>
                <a:cs typeface="Segoe UI Light" panose="020B0502040204020203" pitchFamily="34" charset="0"/>
              </a:rPr>
              <a:t>апельсин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5009" y="1005738"/>
            <a:ext cx="4683917" cy="823062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latin typeface="Times New Roman"/>
                <a:ea typeface="Calibri"/>
              </a:rPr>
              <a:t>На праздник мы купили пять килограммов…….</a:t>
            </a:r>
            <a:endParaRPr lang="ru-RU" b="0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700" y="2818592"/>
            <a:ext cx="2050958" cy="3135600"/>
          </a:xfrm>
          <a:prstGeom prst="rect">
            <a:avLst/>
          </a:prstGeom>
        </p:spPr>
      </p:pic>
      <p:sp>
        <p:nvSpPr>
          <p:cNvPr id="13" name="Прямоугольник 12">
            <a:hlinkClick r:id="" action="ppaction://hlinkshowjump?jump=nextslide">
              <a:snd r:embed="rId5" name="chimes.wav"/>
            </a:hlinkClick>
          </p:cNvPr>
          <p:cNvSpPr/>
          <p:nvPr/>
        </p:nvSpPr>
        <p:spPr>
          <a:xfrm>
            <a:off x="1346505" y="3107882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5B9BD5">
                    <a:lumMod val="75000"/>
                  </a:srgbClr>
                </a:solidFill>
                <a:latin typeface="Monotype Corsiva" pitchFamily="66" charset="0"/>
                <a:cs typeface="Segoe UI Light" panose="020B0502040204020203" pitchFamily="34" charset="0"/>
              </a:rPr>
              <a:t>апельсинов</a:t>
            </a:r>
          </a:p>
        </p:txBody>
      </p:sp>
      <p:sp>
        <p:nvSpPr>
          <p:cNvPr id="14" name="Овал 13"/>
          <p:cNvSpPr/>
          <p:nvPr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511604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1511603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7100" y="932692"/>
            <a:ext cx="2784371" cy="1689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380455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8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7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6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1346505" y="3952053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lnSpc>
                <a:spcPct val="90000"/>
              </a:lnSpc>
              <a:spcBef>
                <a:spcPts val="750"/>
              </a:spcBef>
            </a:pPr>
            <a:r>
              <a:rPr lang="ru-RU" sz="2400" b="1" dirty="0" smtClean="0">
                <a:solidFill>
                  <a:srgbClr val="5B9BD5">
                    <a:lumMod val="75000"/>
                  </a:srgbClr>
                </a:solidFill>
                <a:latin typeface="Monotype Corsiva" pitchFamily="66" charset="0"/>
              </a:rPr>
              <a:t>    оба варианта </a:t>
            </a:r>
            <a:r>
              <a:rPr lang="ru-RU" sz="2400" b="1" dirty="0">
                <a:solidFill>
                  <a:srgbClr val="5B9BD5">
                    <a:lumMod val="75000"/>
                  </a:srgbClr>
                </a:solidFill>
                <a:latin typeface="Monotype Corsiva" pitchFamily="66" charset="0"/>
              </a:rPr>
              <a:t>верны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346505" y="3107882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lnSpc>
                <a:spcPct val="90000"/>
              </a:lnSpc>
              <a:spcBef>
                <a:spcPts val="750"/>
              </a:spcBef>
            </a:pPr>
            <a:r>
              <a:rPr lang="ru-RU" sz="2800" b="1" dirty="0">
                <a:solidFill>
                  <a:srgbClr val="5B9BD5">
                    <a:lumMod val="75000"/>
                  </a:srgbClr>
                </a:solidFill>
                <a:latin typeface="Monotype Corsiva" pitchFamily="66" charset="0"/>
              </a:rPr>
              <a:t>моё кофе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latin typeface="Times New Roman"/>
                <a:ea typeface="Calibri"/>
              </a:rPr>
              <a:t>Как правильно?</a:t>
            </a:r>
            <a:endParaRPr lang="ru-RU" b="0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905" y="2507810"/>
            <a:ext cx="2114762" cy="3309133"/>
          </a:xfrm>
          <a:prstGeom prst="rect">
            <a:avLst/>
          </a:prstGeom>
        </p:spPr>
      </p:pic>
      <p:sp>
        <p:nvSpPr>
          <p:cNvPr id="13" name="Прямоугольник 12">
            <a:hlinkClick r:id="" action="ppaction://hlinkshowjump?jump=nextslide">
              <a:snd r:embed="rId5" name="chimes.wav"/>
            </a:hlinkClick>
          </p:cNvPr>
          <p:cNvSpPr/>
          <p:nvPr/>
        </p:nvSpPr>
        <p:spPr>
          <a:xfrm>
            <a:off x="1346505" y="2263711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lnSpc>
                <a:spcPct val="90000"/>
              </a:lnSpc>
              <a:spcBef>
                <a:spcPts val="750"/>
              </a:spcBef>
            </a:pPr>
            <a:r>
              <a:rPr lang="ru-RU" sz="2800" b="1" dirty="0">
                <a:solidFill>
                  <a:srgbClr val="5B9BD5">
                    <a:lumMod val="75000"/>
                  </a:srgbClr>
                </a:solidFill>
                <a:latin typeface="Monotype Corsiva" pitchFamily="66" charset="0"/>
              </a:rPr>
              <a:t>мой кофе</a:t>
            </a:r>
          </a:p>
        </p:txBody>
      </p:sp>
      <p:sp>
        <p:nvSpPr>
          <p:cNvPr id="14" name="Овал 13"/>
          <p:cNvSpPr/>
          <p:nvPr/>
        </p:nvSpPr>
        <p:spPr>
          <a:xfrm>
            <a:off x="1511604" y="4110073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1511603" y="2422914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7100" y="932692"/>
            <a:ext cx="2784371" cy="1689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681352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8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7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6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20" grpId="0" animBg="1"/>
      <p:bldP spid="19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1346505" y="3952053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5B9BD5">
                    <a:lumMod val="75000"/>
                  </a:srgbClr>
                </a:solidFill>
                <a:latin typeface="Monotype Corsiva" pitchFamily="66" charset="0"/>
              </a:rPr>
              <a:t>      оба </a:t>
            </a:r>
            <a:r>
              <a:rPr lang="ru-RU" sz="2400" b="1" dirty="0">
                <a:solidFill>
                  <a:srgbClr val="5B9BD5">
                    <a:lumMod val="75000"/>
                  </a:srgbClr>
                </a:solidFill>
                <a:latin typeface="Monotype Corsiva" pitchFamily="66" charset="0"/>
              </a:rPr>
              <a:t>варианта верны</a:t>
            </a:r>
            <a:endParaRPr lang="ru-RU" sz="1500" dirty="0">
              <a:solidFill>
                <a:srgbClr val="5B9BD5">
                  <a:lumMod val="75000"/>
                </a:srgb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346505" y="2263711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5B9BD5">
                    <a:lumMod val="75000"/>
                  </a:srgbClr>
                </a:solidFill>
                <a:latin typeface="Monotype Corsiva" pitchFamily="66" charset="0"/>
                <a:cs typeface="Segoe UI Light" panose="020B0502040204020203" pitchFamily="34" charset="0"/>
              </a:rPr>
              <a:t>полтора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6105" y="1005738"/>
            <a:ext cx="4862822" cy="823062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latin typeface="Times New Roman"/>
                <a:ea typeface="Calibri"/>
              </a:rPr>
              <a:t>Детский сад находится в ……….. километрах от моего дома.</a:t>
            </a:r>
            <a:endParaRPr lang="ru-RU" b="0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0849" y="2617249"/>
            <a:ext cx="3215568" cy="3135600"/>
          </a:xfrm>
          <a:prstGeom prst="rect">
            <a:avLst/>
          </a:prstGeom>
        </p:spPr>
      </p:pic>
      <p:sp>
        <p:nvSpPr>
          <p:cNvPr id="13" name="Прямоугольник 12">
            <a:hlinkClick r:id="" action="ppaction://hlinkshowjump?jump=nextslide">
              <a:snd r:embed="rId5" name="chimes.wav"/>
            </a:hlinkClick>
          </p:cNvPr>
          <p:cNvSpPr/>
          <p:nvPr/>
        </p:nvSpPr>
        <p:spPr>
          <a:xfrm>
            <a:off x="1346505" y="3107882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5B9BD5">
                    <a:lumMod val="75000"/>
                  </a:srgbClr>
                </a:solidFill>
                <a:latin typeface="Monotype Corsiva" pitchFamily="66" charset="0"/>
                <a:cs typeface="Segoe UI Light" panose="020B0502040204020203" pitchFamily="34" charset="0"/>
              </a:rPr>
              <a:t>полутора</a:t>
            </a:r>
          </a:p>
        </p:txBody>
      </p:sp>
      <p:sp>
        <p:nvSpPr>
          <p:cNvPr id="14" name="Овал 13"/>
          <p:cNvSpPr/>
          <p:nvPr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511604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1511603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6803" y="2588143"/>
            <a:ext cx="2784371" cy="1689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137559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8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7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6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8693" y="1557385"/>
            <a:ext cx="3791209" cy="805813"/>
          </a:xfrm>
        </p:spPr>
        <p:txBody>
          <a:bodyPr>
            <a:normAutofit/>
          </a:bodyPr>
          <a:lstStyle/>
          <a:p>
            <a:r>
              <a:rPr lang="ru-RU" sz="3600" b="0" dirty="0" smtClean="0">
                <a:solidFill>
                  <a:srgbClr val="E4380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МОЛОДЦЫ!</a:t>
            </a:r>
            <a:endParaRPr lang="ru-RU" sz="3600" b="0" dirty="0">
              <a:solidFill>
                <a:srgbClr val="E43802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7616661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33061" y="1257206"/>
            <a:ext cx="758355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solidFill>
                  <a:srgbClr val="70AD47">
                    <a:lumMod val="75000"/>
                  </a:srgbClr>
                </a:solidFill>
                <a:latin typeface="Segoe UI Semibold" pitchFamily="34" charset="0"/>
              </a:rPr>
              <a:t>«Выучить несколько языков – дело одного – двух лет, а чтобы научиться говорить на своём родном языке как следует, надо полжизни!»</a:t>
            </a:r>
          </a:p>
          <a:p>
            <a:pPr algn="just"/>
            <a:r>
              <a:rPr lang="ru-RU" sz="2800" dirty="0" smtClean="0">
                <a:solidFill>
                  <a:srgbClr val="70AD47">
                    <a:lumMod val="75000"/>
                  </a:srgbClr>
                </a:solidFill>
                <a:latin typeface="Segoe UI Semibold" pitchFamily="34" charset="0"/>
              </a:rPr>
              <a:t>    </a:t>
            </a:r>
          </a:p>
          <a:p>
            <a:pPr algn="just"/>
            <a:r>
              <a:rPr lang="ru-RU" sz="2800" dirty="0">
                <a:solidFill>
                  <a:srgbClr val="70AD47">
                    <a:lumMod val="75000"/>
                  </a:srgbClr>
                </a:solidFill>
                <a:latin typeface="Segoe UI Semibold" pitchFamily="34" charset="0"/>
              </a:rPr>
              <a:t> </a:t>
            </a:r>
            <a:r>
              <a:rPr lang="ru-RU" sz="2800" dirty="0" smtClean="0">
                <a:solidFill>
                  <a:srgbClr val="70AD47">
                    <a:lumMod val="75000"/>
                  </a:srgbClr>
                </a:solidFill>
                <a:latin typeface="Segoe UI Semibold" pitchFamily="34" charset="0"/>
              </a:rPr>
              <a:t> Вольтер</a:t>
            </a:r>
            <a:endParaRPr lang="ru-RU" sz="2800" dirty="0">
              <a:solidFill>
                <a:srgbClr val="70AD47">
                  <a:lumMod val="75000"/>
                </a:srgbClr>
              </a:solidFill>
              <a:latin typeface="Segoe UI Semi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8038169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346505" y="2263711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 err="1">
                <a:solidFill>
                  <a:srgbClr val="5B9BD5">
                    <a:lumMod val="75000"/>
                  </a:srgbClr>
                </a:solidFill>
                <a:latin typeface="Monotype Corsiva" pitchFamily="66" charset="0"/>
                <a:cs typeface="Segoe UI Light" panose="020B0502040204020203" pitchFamily="34" charset="0"/>
              </a:rPr>
              <a:t>тортОв</a:t>
            </a:r>
            <a:endParaRPr lang="ru-RU" sz="2800" b="1" dirty="0">
              <a:solidFill>
                <a:srgbClr val="5B9BD5">
                  <a:lumMod val="75000"/>
                </a:srgbClr>
              </a:solidFill>
              <a:latin typeface="Monotype Corsiva" pitchFamily="66" charset="0"/>
              <a:cs typeface="Segoe UI Light" panose="020B0502040204020203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346505" y="3107882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 err="1">
                <a:solidFill>
                  <a:srgbClr val="5B9BD5">
                    <a:lumMod val="75000"/>
                  </a:srgbClr>
                </a:solidFill>
                <a:latin typeface="Monotype Corsiva" pitchFamily="66" charset="0"/>
                <a:cs typeface="Segoe UI Light" panose="020B0502040204020203" pitchFamily="34" charset="0"/>
              </a:rPr>
              <a:t>тортАм</a:t>
            </a:r>
            <a:endParaRPr lang="ru-RU" sz="2800" b="1" dirty="0">
              <a:solidFill>
                <a:srgbClr val="5B9BD5">
                  <a:lumMod val="75000"/>
                </a:srgbClr>
              </a:solidFill>
              <a:latin typeface="Monotype Corsiva" pitchFamily="66" charset="0"/>
              <a:cs typeface="Segoe UI Light" panose="020B0502040204020203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5679" y="1005738"/>
            <a:ext cx="4793248" cy="823062"/>
          </a:xfrm>
        </p:spPr>
        <p:txBody>
          <a:bodyPr>
            <a:normAutofit fontScale="90000"/>
          </a:bodyPr>
          <a:lstStyle/>
          <a:p>
            <a:r>
              <a:rPr lang="ru-RU" dirty="0"/>
              <a:t>Укажите форму существительного ТОРТ с правильным ударением:</a:t>
            </a:r>
            <a:br>
              <a:rPr lang="ru-RU" dirty="0"/>
            </a:br>
            <a:endParaRPr lang="ru-RU" b="0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0450" y="2731549"/>
            <a:ext cx="2303706" cy="3135600"/>
          </a:xfrm>
          <a:prstGeom prst="rect">
            <a:avLst/>
          </a:prstGeom>
        </p:spPr>
      </p:pic>
      <p:sp>
        <p:nvSpPr>
          <p:cNvPr id="19" name="Прямоугольник 18">
            <a:hlinkClick r:id="" action="ppaction://hlinkshowjump?jump=nextslide">
              <a:snd r:embed="rId5" name="chimes.wav"/>
            </a:hlinkClick>
          </p:cNvPr>
          <p:cNvSpPr/>
          <p:nvPr/>
        </p:nvSpPr>
        <p:spPr>
          <a:xfrm>
            <a:off x="1346505" y="3952053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 err="1" smtClean="0">
                <a:solidFill>
                  <a:srgbClr val="5B9BD5">
                    <a:lumMod val="75000"/>
                  </a:srgbClr>
                </a:solidFill>
                <a:latin typeface="Monotype Corsiva" pitchFamily="66" charset="0"/>
                <a:cs typeface="Segoe UI Light" panose="020B0502040204020203" pitchFamily="34" charset="0"/>
              </a:rPr>
              <a:t>тОрты</a:t>
            </a:r>
            <a:endParaRPr lang="ru-RU" sz="2800" b="1" dirty="0">
              <a:solidFill>
                <a:srgbClr val="5B9BD5">
                  <a:lumMod val="75000"/>
                </a:srgbClr>
              </a:solidFill>
              <a:latin typeface="Monotype Corsiva" pitchFamily="66" charset="0"/>
              <a:cs typeface="Segoe UI Light" panose="020B0502040204020203" pitchFamily="34" charset="0"/>
            </a:endParaRPr>
          </a:p>
          <a:p>
            <a:pPr algn="ctr"/>
            <a:endParaRPr lang="ru-RU" sz="15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7100" y="932692"/>
            <a:ext cx="2784371" cy="1689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839591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8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7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3" grpId="0" animBg="1"/>
      <p:bldP spid="12" grpId="0" animBg="1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1346505" y="3952053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 err="1">
                <a:solidFill>
                  <a:srgbClr val="5B9BD5">
                    <a:lumMod val="75000"/>
                  </a:srgbClr>
                </a:solidFill>
                <a:latin typeface="Monotype Corsiva" pitchFamily="66" charset="0"/>
                <a:cs typeface="Segoe UI Light" panose="020B0502040204020203" pitchFamily="34" charset="0"/>
              </a:rPr>
              <a:t>начАлся</a:t>
            </a:r>
            <a:endParaRPr lang="ru-RU" sz="2800" b="1" dirty="0">
              <a:solidFill>
                <a:srgbClr val="5B9BD5">
                  <a:lumMod val="75000"/>
                </a:srgbClr>
              </a:solidFill>
              <a:latin typeface="Monotype Corsiva" pitchFamily="66" charset="0"/>
              <a:cs typeface="Segoe UI Light" panose="020B0502040204020203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346505" y="3107882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 err="1">
                <a:solidFill>
                  <a:srgbClr val="5B9BD5">
                    <a:lumMod val="75000"/>
                  </a:srgbClr>
                </a:solidFill>
                <a:latin typeface="Monotype Corsiva" pitchFamily="66" charset="0"/>
                <a:cs typeface="Segoe UI Light" panose="020B0502040204020203" pitchFamily="34" charset="0"/>
              </a:rPr>
              <a:t>нАчался</a:t>
            </a:r>
            <a:endParaRPr lang="ru-RU" sz="2800" b="1" dirty="0">
              <a:solidFill>
                <a:srgbClr val="5B9BD5">
                  <a:lumMod val="75000"/>
                </a:srgbClr>
              </a:solidFill>
              <a:latin typeface="Monotype Corsiva" pitchFamily="66" charset="0"/>
              <a:cs typeface="Segoe UI Light" panose="020B0502040204020203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Итак, ……… новый учебный год.</a:t>
            </a:r>
            <a:endParaRPr lang="ru-RU" b="0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pic>
        <p:nvPicPr>
          <p:cNvPr id="3" name="Рисунок 2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02400" y="2981361"/>
            <a:ext cx="1940400" cy="2980612"/>
          </a:xfrm>
          <a:prstGeom prst="rect">
            <a:avLst/>
          </a:prstGeom>
        </p:spPr>
      </p:pic>
      <p:sp>
        <p:nvSpPr>
          <p:cNvPr id="13" name="Прямоугольник 12">
            <a:hlinkClick r:id="" action="ppaction://hlinkshowjump?jump=nextslide">
              <a:snd r:embed="rId5" name="chimes.wav"/>
            </a:hlinkClick>
          </p:cNvPr>
          <p:cNvSpPr/>
          <p:nvPr/>
        </p:nvSpPr>
        <p:spPr>
          <a:xfrm>
            <a:off x="1346505" y="2263711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 err="1">
                <a:solidFill>
                  <a:srgbClr val="5B9BD5">
                    <a:lumMod val="75000"/>
                  </a:srgbClr>
                </a:solidFill>
                <a:latin typeface="Monotype Corsiva" pitchFamily="66" charset="0"/>
                <a:cs typeface="Segoe UI Light" panose="020B0502040204020203" pitchFamily="34" charset="0"/>
              </a:rPr>
              <a:t>началсЯ</a:t>
            </a:r>
            <a:endParaRPr lang="ru-RU" sz="2800" b="1" dirty="0">
              <a:solidFill>
                <a:srgbClr val="5B9BD5">
                  <a:lumMod val="75000"/>
                </a:srgbClr>
              </a:solidFill>
              <a:latin typeface="Monotype Corsiva" pitchFamily="66" charset="0"/>
              <a:cs typeface="Segoe UI Light" panose="020B0502040204020203" pitchFamily="34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511604" y="4110073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1511603" y="2422914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7100" y="932692"/>
            <a:ext cx="2784371" cy="1689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54815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8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7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6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2" grpId="0" animBg="1"/>
      <p:bldP spid="21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1346505" y="3952053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  <a:cs typeface="Segoe UI Light" panose="020B0502040204020203" pitchFamily="34" charset="0"/>
              </a:rPr>
              <a:t>     оба варианта верны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  <a:cs typeface="Segoe UI Light" panose="020B0502040204020203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346505" y="2263711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>
                <a:solidFill>
                  <a:srgbClr val="5B9BD5">
                    <a:lumMod val="75000"/>
                  </a:srgbClr>
                </a:solidFill>
                <a:latin typeface="Monotype Corsiva" pitchFamily="66" charset="0"/>
                <a:cs typeface="Segoe UI Light" panose="020B0502040204020203" pitchFamily="34" charset="0"/>
              </a:rPr>
              <a:t>новую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>
                <a:latin typeface="Times New Roman"/>
                <a:ea typeface="Calibri"/>
              </a:rPr>
              <a:t>В группу надо купить……… тюль.</a:t>
            </a:r>
            <a:endParaRPr lang="ru-RU" b="0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700" y="2818592"/>
            <a:ext cx="2050958" cy="3135600"/>
          </a:xfrm>
          <a:prstGeom prst="rect">
            <a:avLst/>
          </a:prstGeom>
        </p:spPr>
      </p:pic>
      <p:sp>
        <p:nvSpPr>
          <p:cNvPr id="13" name="Прямоугольник 12">
            <a:hlinkClick r:id="" action="ppaction://hlinkshowjump?jump=nextslide">
              <a:snd r:embed="rId5" name="chimes.wav"/>
            </a:hlinkClick>
          </p:cNvPr>
          <p:cNvSpPr/>
          <p:nvPr/>
        </p:nvSpPr>
        <p:spPr>
          <a:xfrm>
            <a:off x="1346505" y="3107882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>
                <a:solidFill>
                  <a:srgbClr val="5B9BD5">
                    <a:lumMod val="75000"/>
                  </a:srgbClr>
                </a:solidFill>
                <a:latin typeface="Monotype Corsiva" pitchFamily="66" charset="0"/>
                <a:cs typeface="Segoe UI Light" panose="020B0502040204020203" pitchFamily="34" charset="0"/>
              </a:rPr>
              <a:t>новый</a:t>
            </a:r>
          </a:p>
        </p:txBody>
      </p:sp>
      <p:sp>
        <p:nvSpPr>
          <p:cNvPr id="14" name="Овал 13"/>
          <p:cNvSpPr/>
          <p:nvPr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511604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1511603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7100" y="932692"/>
            <a:ext cx="2784371" cy="1689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380455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8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7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6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1346505" y="3107882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>
                <a:solidFill>
                  <a:srgbClr val="5B9BD5">
                    <a:lumMod val="75000"/>
                  </a:srgbClr>
                </a:solidFill>
                <a:latin typeface="Monotype Corsiva" pitchFamily="66" charset="0"/>
                <a:cs typeface="Segoe UI Light" panose="020B0502040204020203" pitchFamily="34" charset="0"/>
              </a:rPr>
              <a:t>троих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346505" y="2263711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 smtClean="0">
                <a:solidFill>
                  <a:srgbClr val="5B9BD5">
                    <a:lumMod val="75000"/>
                  </a:srgbClr>
                </a:solidFill>
                <a:latin typeface="Monotype Corsiva" pitchFamily="66" charset="0"/>
                <a:cs typeface="Segoe UI Light" panose="020B0502040204020203" pitchFamily="34" charset="0"/>
              </a:rPr>
              <a:t>трое</a:t>
            </a:r>
            <a:endParaRPr lang="ru-RU" sz="2800" b="1" dirty="0">
              <a:solidFill>
                <a:srgbClr val="5B9BD5">
                  <a:lumMod val="75000"/>
                </a:srgbClr>
              </a:solidFill>
              <a:latin typeface="Monotype Corsiva" pitchFamily="66" charset="0"/>
              <a:cs typeface="Segoe UI Light" panose="020B0502040204020203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5253" y="1005738"/>
            <a:ext cx="4723674" cy="823062"/>
          </a:xfrm>
        </p:spPr>
        <p:txBody>
          <a:bodyPr>
            <a:normAutofit fontScale="90000"/>
          </a:bodyPr>
          <a:lstStyle/>
          <a:p>
            <a:r>
              <a:rPr lang="ru-RU" dirty="0"/>
              <a:t>Заведующий особо отметил …………. воспитателей.</a:t>
            </a:r>
            <a:endParaRPr lang="ru-RU" b="0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0342" y="3482432"/>
            <a:ext cx="2410584" cy="2461873"/>
          </a:xfrm>
          <a:prstGeom prst="rect">
            <a:avLst/>
          </a:prstGeom>
        </p:spPr>
      </p:pic>
      <p:sp>
        <p:nvSpPr>
          <p:cNvPr id="13" name="Прямоугольник 12">
            <a:hlinkClick r:id="" action="ppaction://hlinkshowjump?jump=nextslide">
              <a:snd r:embed="rId5" name="chimes.wav"/>
            </a:hlinkClick>
          </p:cNvPr>
          <p:cNvSpPr/>
          <p:nvPr/>
        </p:nvSpPr>
        <p:spPr>
          <a:xfrm>
            <a:off x="1346505" y="3952053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>
                <a:solidFill>
                  <a:srgbClr val="5B9BD5">
                    <a:lumMod val="75000"/>
                  </a:srgbClr>
                </a:solidFill>
                <a:latin typeface="Monotype Corsiva" pitchFamily="66" charset="0"/>
                <a:cs typeface="Segoe UI Light" panose="020B0502040204020203" pitchFamily="34" charset="0"/>
              </a:rPr>
              <a:t>трёх</a:t>
            </a:r>
          </a:p>
        </p:txBody>
      </p:sp>
      <p:sp>
        <p:nvSpPr>
          <p:cNvPr id="14" name="Овал 13"/>
          <p:cNvSpPr/>
          <p:nvPr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5191" y="1792588"/>
            <a:ext cx="2784371" cy="1689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994600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8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7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6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1346505" y="3952053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>
                <a:solidFill>
                  <a:srgbClr val="5B9BD5">
                    <a:lumMod val="75000"/>
                  </a:srgbClr>
                </a:solidFill>
                <a:latin typeface="Monotype Corsiva" pitchFamily="66" charset="0"/>
                <a:cs typeface="Segoe UI Light" panose="020B0502040204020203" pitchFamily="34" charset="0"/>
              </a:rPr>
              <a:t>  оба </a:t>
            </a:r>
            <a:r>
              <a:rPr lang="ru-RU" sz="2400" b="1" dirty="0">
                <a:solidFill>
                  <a:srgbClr val="5B9BD5">
                    <a:lumMod val="75000"/>
                  </a:srgbClr>
                </a:solidFill>
                <a:latin typeface="Monotype Corsiva" pitchFamily="66" charset="0"/>
                <a:cs typeface="Segoe UI Light" panose="020B0502040204020203" pitchFamily="34" charset="0"/>
              </a:rPr>
              <a:t>варианта верны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346505" y="3107882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 err="1">
                <a:solidFill>
                  <a:srgbClr val="5B9BD5">
                    <a:lumMod val="75000"/>
                  </a:srgbClr>
                </a:solidFill>
                <a:latin typeface="Monotype Corsiva" pitchFamily="66" charset="0"/>
                <a:cs typeface="Segoe UI Light" panose="020B0502040204020203" pitchFamily="34" charset="0"/>
              </a:rPr>
              <a:t>бантЫ</a:t>
            </a:r>
            <a:endParaRPr lang="ru-RU" sz="2800" b="1" dirty="0">
              <a:solidFill>
                <a:srgbClr val="5B9BD5">
                  <a:lumMod val="75000"/>
                </a:srgbClr>
              </a:solidFill>
              <a:latin typeface="Monotype Corsiva" pitchFamily="66" charset="0"/>
              <a:cs typeface="Segoe UI Light" panose="020B0502040204020203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1174" y="1005738"/>
            <a:ext cx="4057752" cy="823062"/>
          </a:xfrm>
        </p:spPr>
        <p:txBody>
          <a:bodyPr>
            <a:normAutofit fontScale="9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Укажите правильное ударение в слове:</a:t>
            </a:r>
            <a:r>
              <a:rPr lang="ru-RU" sz="2400" dirty="0">
                <a:latin typeface="Calibri"/>
                <a:ea typeface="Calibri"/>
                <a:cs typeface="Times New Roman"/>
              </a:rPr>
              <a:t/>
            </a:r>
            <a:br>
              <a:rPr lang="ru-RU" sz="2400" dirty="0">
                <a:latin typeface="Calibri"/>
                <a:ea typeface="Calibri"/>
                <a:cs typeface="Times New Roman"/>
              </a:rPr>
            </a:br>
            <a:endParaRPr lang="ru-RU" b="0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905" y="2507810"/>
            <a:ext cx="2114762" cy="3309133"/>
          </a:xfrm>
          <a:prstGeom prst="rect">
            <a:avLst/>
          </a:prstGeom>
        </p:spPr>
      </p:pic>
      <p:sp>
        <p:nvSpPr>
          <p:cNvPr id="13" name="Прямоугольник 12">
            <a:hlinkClick r:id="" action="ppaction://hlinkshowjump?jump=nextslide">
              <a:snd r:embed="rId5" name="chimes.wav"/>
            </a:hlinkClick>
          </p:cNvPr>
          <p:cNvSpPr/>
          <p:nvPr/>
        </p:nvSpPr>
        <p:spPr>
          <a:xfrm>
            <a:off x="1346505" y="2263711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 err="1">
                <a:solidFill>
                  <a:srgbClr val="5B9BD5">
                    <a:lumMod val="75000"/>
                  </a:srgbClr>
                </a:solidFill>
                <a:latin typeface="Monotype Corsiva" pitchFamily="66" charset="0"/>
                <a:cs typeface="Segoe UI Light" panose="020B0502040204020203" pitchFamily="34" charset="0"/>
              </a:rPr>
              <a:t>бАнты</a:t>
            </a:r>
            <a:endParaRPr lang="ru-RU" sz="2800" b="1" dirty="0">
              <a:solidFill>
                <a:srgbClr val="5B9BD5">
                  <a:lumMod val="75000"/>
                </a:srgbClr>
              </a:solidFill>
              <a:latin typeface="Monotype Corsiva" pitchFamily="66" charset="0"/>
              <a:cs typeface="Segoe UI Light" panose="020B0502040204020203" pitchFamily="34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511604" y="4110073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1511603" y="2422914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7100" y="932692"/>
            <a:ext cx="2784371" cy="1689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681352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8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7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6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20" grpId="0" animBg="1"/>
      <p:bldP spid="19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1346505" y="3952053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 smtClean="0">
                <a:solidFill>
                  <a:srgbClr val="5B9BD5">
                    <a:lumMod val="75000"/>
                  </a:srgbClr>
                </a:solidFill>
                <a:latin typeface="Monotype Corsiva" pitchFamily="66" charset="0"/>
                <a:cs typeface="Segoe UI Light" panose="020B0502040204020203" pitchFamily="34" charset="0"/>
              </a:rPr>
              <a:t>   распоряжением</a:t>
            </a:r>
            <a:endParaRPr lang="ru-RU" sz="2800" b="1" dirty="0">
              <a:solidFill>
                <a:srgbClr val="5B9BD5">
                  <a:lumMod val="75000"/>
                </a:srgbClr>
              </a:solidFill>
              <a:latin typeface="Monotype Corsiva" pitchFamily="66" charset="0"/>
              <a:cs typeface="Segoe UI Light" panose="020B0502040204020203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346505" y="2263711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>
                <a:solidFill>
                  <a:srgbClr val="5B9BD5">
                    <a:lumMod val="75000"/>
                  </a:srgbClr>
                </a:solidFill>
                <a:latin typeface="Monotype Corsiva" pitchFamily="66" charset="0"/>
                <a:cs typeface="Segoe UI Light" panose="020B0502040204020203" pitchFamily="34" charset="0"/>
              </a:rPr>
              <a:t>распоряжения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5739" y="1005738"/>
            <a:ext cx="5118652" cy="823062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latin typeface="Times New Roman"/>
                <a:ea typeface="Calibri"/>
              </a:rPr>
              <a:t>Согласно …………… заведующего всем необходимо пройти медосмотр.</a:t>
            </a:r>
            <a:endParaRPr lang="ru-RU" b="0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0849" y="2617249"/>
            <a:ext cx="3215568" cy="3135600"/>
          </a:xfrm>
          <a:prstGeom prst="rect">
            <a:avLst/>
          </a:prstGeom>
        </p:spPr>
      </p:pic>
      <p:sp>
        <p:nvSpPr>
          <p:cNvPr id="13" name="Прямоугольник 12">
            <a:hlinkClick r:id="" action="ppaction://hlinkshowjump?jump=nextslide">
              <a:snd r:embed="rId5" name="chimes.wav"/>
            </a:hlinkClick>
          </p:cNvPr>
          <p:cNvSpPr/>
          <p:nvPr/>
        </p:nvSpPr>
        <p:spPr>
          <a:xfrm>
            <a:off x="1346505" y="3107882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>
                <a:solidFill>
                  <a:srgbClr val="5B9BD5">
                    <a:lumMod val="75000"/>
                  </a:srgbClr>
                </a:solidFill>
                <a:latin typeface="Monotype Corsiva" pitchFamily="66" charset="0"/>
                <a:cs typeface="Segoe UI Light" panose="020B0502040204020203" pitchFamily="34" charset="0"/>
              </a:rPr>
              <a:t>распоряжению</a:t>
            </a:r>
          </a:p>
        </p:txBody>
      </p:sp>
      <p:sp>
        <p:nvSpPr>
          <p:cNvPr id="14" name="Овал 13"/>
          <p:cNvSpPr/>
          <p:nvPr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511604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1511603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6803" y="2588143"/>
            <a:ext cx="2784371" cy="1689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137559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8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7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6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1346505" y="3952053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>
                <a:solidFill>
                  <a:srgbClr val="5B9BD5">
                    <a:lumMod val="75000"/>
                  </a:srgbClr>
                </a:solidFill>
                <a:latin typeface="Monotype Corsiva" pitchFamily="66" charset="0"/>
                <a:cs typeface="Segoe UI Light" panose="020B0502040204020203" pitchFamily="34" charset="0"/>
              </a:rPr>
              <a:t>     оба </a:t>
            </a:r>
            <a:r>
              <a:rPr lang="ru-RU" sz="2400" b="1" dirty="0">
                <a:solidFill>
                  <a:srgbClr val="5B9BD5">
                    <a:lumMod val="75000"/>
                  </a:srgbClr>
                </a:solidFill>
                <a:latin typeface="Monotype Corsiva" pitchFamily="66" charset="0"/>
                <a:cs typeface="Segoe UI Light" panose="020B0502040204020203" pitchFamily="34" charset="0"/>
              </a:rPr>
              <a:t>варианта верны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346505" y="2263711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 smtClean="0">
                <a:solidFill>
                  <a:srgbClr val="5B9BD5">
                    <a:lumMod val="75000"/>
                  </a:srgbClr>
                </a:solidFill>
                <a:latin typeface="Monotype Corsiva" pitchFamily="66" charset="0"/>
                <a:cs typeface="Segoe UI Light" panose="020B0502040204020203" pitchFamily="34" charset="0"/>
              </a:rPr>
              <a:t>туфлей</a:t>
            </a:r>
            <a:endParaRPr lang="ru-RU" sz="2800" b="1" dirty="0">
              <a:solidFill>
                <a:srgbClr val="5B9BD5">
                  <a:lumMod val="75000"/>
                </a:srgbClr>
              </a:solidFill>
              <a:latin typeface="Monotype Corsiva" pitchFamily="66" charset="0"/>
              <a:cs typeface="Segoe UI Light" panose="020B0502040204020203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>
                <a:latin typeface="Times New Roman"/>
                <a:ea typeface="Calibri"/>
              </a:rPr>
              <a:t>В магазине большой выбор осенних …………</a:t>
            </a:r>
            <a:endParaRPr lang="ru-RU" b="0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8926" y="2617249"/>
            <a:ext cx="3293743" cy="3135600"/>
          </a:xfrm>
          <a:prstGeom prst="rect">
            <a:avLst/>
          </a:prstGeom>
        </p:spPr>
      </p:pic>
      <p:sp>
        <p:nvSpPr>
          <p:cNvPr id="13" name="Прямоугольник 12">
            <a:hlinkClick r:id="" action="ppaction://hlinkshowjump?jump=nextslide">
              <a:snd r:embed="rId5" name="chimes.wav"/>
            </a:hlinkClick>
          </p:cNvPr>
          <p:cNvSpPr/>
          <p:nvPr/>
        </p:nvSpPr>
        <p:spPr>
          <a:xfrm>
            <a:off x="1346505" y="3107882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>
                <a:solidFill>
                  <a:srgbClr val="5B9BD5">
                    <a:lumMod val="75000"/>
                  </a:srgbClr>
                </a:solidFill>
                <a:latin typeface="Monotype Corsiva" pitchFamily="66" charset="0"/>
                <a:cs typeface="Segoe UI Light" panose="020B0502040204020203" pitchFamily="34" charset="0"/>
              </a:rPr>
              <a:t>туфель</a:t>
            </a:r>
          </a:p>
        </p:txBody>
      </p:sp>
      <p:sp>
        <p:nvSpPr>
          <p:cNvPr id="14" name="Овал 13"/>
          <p:cNvSpPr/>
          <p:nvPr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511604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1511603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7100" y="932692"/>
            <a:ext cx="2784371" cy="1689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872135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8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7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6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1346505" y="3952053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685800">
              <a:lnSpc>
                <a:spcPct val="90000"/>
              </a:lnSpc>
              <a:spcBef>
                <a:spcPts val="750"/>
              </a:spcBef>
            </a:pPr>
            <a:r>
              <a:rPr lang="ru-RU" sz="2800" b="1" dirty="0" smtClean="0">
                <a:solidFill>
                  <a:srgbClr val="5B9BD5">
                    <a:lumMod val="75000"/>
                  </a:srgbClr>
                </a:solidFill>
                <a:latin typeface="Monotype Corsiva" pitchFamily="66" charset="0"/>
              </a:rPr>
              <a:t>  </a:t>
            </a:r>
            <a:r>
              <a:rPr lang="ru-RU" sz="2800" b="1" dirty="0" err="1" smtClean="0">
                <a:solidFill>
                  <a:srgbClr val="5B9BD5">
                    <a:lumMod val="75000"/>
                  </a:srgbClr>
                </a:solidFill>
                <a:latin typeface="Monotype Corsiva" pitchFamily="66" charset="0"/>
              </a:rPr>
              <a:t>потскользнуться</a:t>
            </a:r>
            <a:endParaRPr lang="ru-RU" sz="2800" b="1" dirty="0">
              <a:solidFill>
                <a:srgbClr val="5B9BD5">
                  <a:lumMod val="75000"/>
                </a:srgbClr>
              </a:solidFill>
              <a:latin typeface="Monotype Corsiva" pitchFamily="66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346505" y="2263711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685800">
              <a:lnSpc>
                <a:spcPct val="90000"/>
              </a:lnSpc>
              <a:spcBef>
                <a:spcPts val="750"/>
              </a:spcBef>
            </a:pPr>
            <a:r>
              <a:rPr lang="ru-RU" sz="2800" b="1" dirty="0" smtClean="0">
                <a:solidFill>
                  <a:srgbClr val="5B9BD5">
                    <a:lumMod val="75000"/>
                  </a:srgbClr>
                </a:solidFill>
                <a:latin typeface="Monotype Corsiva" pitchFamily="66" charset="0"/>
              </a:rPr>
              <a:t>  </a:t>
            </a:r>
            <a:r>
              <a:rPr lang="ru-RU" sz="2800" b="1" dirty="0" err="1" smtClean="0">
                <a:solidFill>
                  <a:srgbClr val="5B9BD5">
                    <a:lumMod val="75000"/>
                  </a:srgbClr>
                </a:solidFill>
                <a:latin typeface="Monotype Corsiva" pitchFamily="66" charset="0"/>
              </a:rPr>
              <a:t>подскользнуться</a:t>
            </a:r>
            <a:endParaRPr lang="ru-RU" sz="2800" b="1" dirty="0">
              <a:solidFill>
                <a:srgbClr val="5B9BD5">
                  <a:lumMod val="75000"/>
                </a:srgbClr>
              </a:solidFill>
              <a:latin typeface="Monotype Corsiva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>
                <a:latin typeface="Times New Roman"/>
                <a:ea typeface="Calibri"/>
              </a:rPr>
              <a:t>Осторожно, тут можно ……………</a:t>
            </a:r>
            <a:endParaRPr lang="ru-RU" b="0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3562" y="2762250"/>
            <a:ext cx="3241232" cy="3135600"/>
          </a:xfrm>
          <a:prstGeom prst="rect">
            <a:avLst/>
          </a:prstGeom>
        </p:spPr>
      </p:pic>
      <p:sp>
        <p:nvSpPr>
          <p:cNvPr id="13" name="Прямоугольник 12">
            <a:hlinkClick r:id="" action="ppaction://hlinkshowjump?jump=nextslide">
              <a:snd r:embed="rId5" name="chimes.wav"/>
            </a:hlinkClick>
          </p:cNvPr>
          <p:cNvSpPr/>
          <p:nvPr/>
        </p:nvSpPr>
        <p:spPr>
          <a:xfrm>
            <a:off x="1346505" y="3107882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685800">
              <a:lnSpc>
                <a:spcPct val="90000"/>
              </a:lnSpc>
              <a:spcBef>
                <a:spcPts val="750"/>
              </a:spcBef>
            </a:pPr>
            <a:r>
              <a:rPr lang="ru-RU" sz="2800" b="1" dirty="0">
                <a:solidFill>
                  <a:srgbClr val="5B9BD5">
                    <a:lumMod val="75000"/>
                  </a:srgbClr>
                </a:solidFill>
                <a:latin typeface="Monotype Corsiva" pitchFamily="66" charset="0"/>
              </a:rPr>
              <a:t>поскользнуться</a:t>
            </a:r>
          </a:p>
        </p:txBody>
      </p:sp>
      <p:sp>
        <p:nvSpPr>
          <p:cNvPr id="14" name="Овал 13"/>
          <p:cNvSpPr/>
          <p:nvPr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511604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1511603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7100" y="932692"/>
            <a:ext cx="2784371" cy="1689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456106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8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7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6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13" grpId="0" animBg="1"/>
    </p:bldLst>
  </p:timing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Презентация1" id="{D5498F11-E770-4C2E-9825-A9C9C210D5AC}" vid="{8C100806-53EF-4F6E-BD07-28C0ED5CD591}"/>
    </a:ext>
  </a:extLst>
</a:theme>
</file>

<file path=ppt/theme/theme2.xml><?xml version="1.0" encoding="utf-8"?>
<a:theme xmlns:a="http://schemas.openxmlformats.org/drawingml/2006/main" name="1_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Презентация1" id="{D5498F11-E770-4C2E-9825-A9C9C210D5AC}" vid="{8C100806-53EF-4F6E-BD07-28C0ED5CD591}"/>
    </a:ext>
  </a:extLst>
</a:theme>
</file>

<file path=ppt/theme/theme3.xml><?xml version="1.0" encoding="utf-8"?>
<a:theme xmlns:a="http://schemas.openxmlformats.org/drawingml/2006/main" name="2_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Презентация1" id="{D5498F11-E770-4C2E-9825-A9C9C210D5AC}" vid="{8C100806-53EF-4F6E-BD07-28C0ED5CD591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F830D2FE-1C79-44F6-B3D8-A66E0735A7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0D67395-9DEF-41FB-A15E-E49B274E964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2FA1A8E-BDC6-473D-A357-8BC2C58A216E}">
  <ds:schemaRefs>
    <ds:schemaRef ds:uri="http://www.w3.org/XML/1998/namespace"/>
    <ds:schemaRef ds:uri="http://purl.org/dc/dcmitype/"/>
    <ds:schemaRef ds:uri="http://schemas.microsoft.com/office/infopath/2007/PartnerControls"/>
    <ds:schemaRef ds:uri="http://purl.org/dc/elements/1.1/"/>
    <ds:schemaRef ds:uri="http://purl.org/dc/terms/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теста с веселой собачкой</Template>
  <TotalTime>0</TotalTime>
  <Words>240</Words>
  <Application>Microsoft Office PowerPoint</Application>
  <PresentationFormat>Лист A4 (210x297 мм)</PresentationFormat>
  <Paragraphs>66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Тема1</vt:lpstr>
      <vt:lpstr>1_Тема1</vt:lpstr>
      <vt:lpstr>2_Тема1</vt:lpstr>
      <vt:lpstr>Игра «Знатоки русской речи»</vt:lpstr>
      <vt:lpstr>Укажите форму существительного ТОРТ с правильным ударением: </vt:lpstr>
      <vt:lpstr>Итак, ……… новый учебный год.</vt:lpstr>
      <vt:lpstr>В группу надо купить……… тюль.</vt:lpstr>
      <vt:lpstr>Заведующий особо отметил …………. воспитателей.</vt:lpstr>
      <vt:lpstr>Укажите правильное ударение в слове: </vt:lpstr>
      <vt:lpstr>Согласно …………… заведующего всем необходимо пройти медосмотр.</vt:lpstr>
      <vt:lpstr>В магазине большой выбор осенних …………</vt:lpstr>
      <vt:lpstr>Осторожно, тут можно ……………</vt:lpstr>
      <vt:lpstr>В каком предложении вместо слова ОДЕТЬ нужно употребить слово НАДЕТЬ?</vt:lpstr>
      <vt:lpstr>В каком слове произносится согласный звук «Ш»?</vt:lpstr>
      <vt:lpstr>На праздник мы купили пять килограммов…….</vt:lpstr>
      <vt:lpstr>Как правильно?</vt:lpstr>
      <vt:lpstr>Детский сад находится в ……….. километрах от моего дома.</vt:lpstr>
      <vt:lpstr>МОЛОДЦЫ!</vt:lpstr>
      <vt:lpstr>Презентация PowerPoint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2018-03-19T10:10:00Z</dcterms:created>
  <dcterms:modified xsi:type="dcterms:W3CDTF">2018-04-25T14:18:27Z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