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82" r:id="rId4"/>
    <p:sldId id="262" r:id="rId5"/>
    <p:sldId id="260" r:id="rId6"/>
    <p:sldId id="263" r:id="rId7"/>
    <p:sldId id="264" r:id="rId8"/>
    <p:sldId id="265" r:id="rId9"/>
    <p:sldId id="266" r:id="rId10"/>
    <p:sldId id="267" r:id="rId11"/>
    <p:sldId id="268" r:id="rId12"/>
    <p:sldId id="271" r:id="rId13"/>
    <p:sldId id="270" r:id="rId14"/>
    <p:sldId id="269" r:id="rId15"/>
    <p:sldId id="273" r:id="rId16"/>
    <p:sldId id="272" r:id="rId17"/>
    <p:sldId id="277" r:id="rId18"/>
    <p:sldId id="279" r:id="rId19"/>
    <p:sldId id="280" r:id="rId20"/>
    <p:sldId id="281" r:id="rId21"/>
    <p:sldId id="261" r:id="rId22"/>
    <p:sldId id="278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33"/>
    <a:srgbClr val="3E2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3472" y="1122363"/>
            <a:ext cx="6034478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3472" y="3602038"/>
            <a:ext cx="6034478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2AAAA-A132-45A5-A0C0-E75F66A4DC0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17.06.2018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46453-42ED-4259-9791-FC41E3AB1F9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4617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2AAAA-A132-45A5-A0C0-E75F66A4DC0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17.06.2018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46453-42ED-4259-9791-FC41E3AB1F9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2439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2AAAA-A132-45A5-A0C0-E75F66A4DC0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17.06.2018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46453-42ED-4259-9791-FC41E3AB1F9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5949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2AAAA-A132-45A5-A0C0-E75F66A4DC0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17.06.2018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46453-42ED-4259-9791-FC41E3AB1F9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8158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02371" y="630447"/>
            <a:ext cx="6588098" cy="2852737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02371" y="3510172"/>
            <a:ext cx="6588098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080400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2AAAA-A132-45A5-A0C0-E75F66A4DC0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17.06.2018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46453-42ED-4259-9791-FC41E3AB1F9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369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81065" y="1825625"/>
            <a:ext cx="4233785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2AAAA-A132-45A5-A0C0-E75F66A4DC0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17.06.2018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46453-42ED-4259-9791-FC41E3AB1F9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1044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8522" y="365126"/>
            <a:ext cx="816802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8522" y="1681163"/>
            <a:ext cx="414966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522" y="2505075"/>
            <a:ext cx="414966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2AAAA-A132-45A5-A0C0-E75F66A4DC0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17.06.2018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46453-42ED-4259-9791-FC41E3AB1F9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4635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2AAAA-A132-45A5-A0C0-E75F66A4DC0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17.06.2018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46453-42ED-4259-9791-FC41E3AB1F9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9491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2AAAA-A132-45A5-A0C0-E75F66A4DC0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17.06.2018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46453-42ED-4259-9791-FC41E3AB1F9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689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2AAAA-A132-45A5-A0C0-E75F66A4DC0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17.06.2018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46453-42ED-4259-9791-FC41E3AB1F9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355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2AAAA-A132-45A5-A0C0-E75F66A4DC0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17.06.2018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46453-42ED-4259-9791-FC41E3AB1F9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053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1065" y="365126"/>
            <a:ext cx="823428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sunset" dir="t"/>
            </a:scene3d>
            <a:sp3d extrusionH="57150" contourW="12700" prstMaterial="powder">
              <a:bevelT w="38100" h="38100"/>
              <a:contourClr>
                <a:srgbClr val="4C2600"/>
              </a:contourClr>
            </a:sp3d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1065" y="1825625"/>
            <a:ext cx="823428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D2AAAA-A132-45A5-A0C0-E75F66A4DC0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17.06.2018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546453-42ED-4259-9791-FC41E3AB1F9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4293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accent2">
              <a:lumMod val="50000"/>
            </a:schemeClr>
          </a:solidFill>
          <a:latin typeface="Georgia" panose="02040502050405020303" pitchFamily="18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6.xml"/><Relationship Id="rId4" Type="http://schemas.openxmlformats.org/officeDocument/2006/relationships/image" Target="../media/image3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6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13" Type="http://schemas.openxmlformats.org/officeDocument/2006/relationships/image" Target="../media/image5.jpeg"/><Relationship Id="rId3" Type="http://schemas.openxmlformats.org/officeDocument/2006/relationships/slide" Target="slide17.xml"/><Relationship Id="rId7" Type="http://schemas.openxmlformats.org/officeDocument/2006/relationships/slide" Target="slide16.xml"/><Relationship Id="rId12" Type="http://schemas.openxmlformats.org/officeDocument/2006/relationships/slide" Target="slide10.xml"/><Relationship Id="rId17" Type="http://schemas.openxmlformats.org/officeDocument/2006/relationships/slide" Target="slide20.xml"/><Relationship Id="rId2" Type="http://schemas.openxmlformats.org/officeDocument/2006/relationships/slide" Target="slide12.xml"/><Relationship Id="rId16" Type="http://schemas.openxmlformats.org/officeDocument/2006/relationships/slide" Target="slide19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1.xml"/><Relationship Id="rId11" Type="http://schemas.openxmlformats.org/officeDocument/2006/relationships/slide" Target="slide15.xml"/><Relationship Id="rId5" Type="http://schemas.openxmlformats.org/officeDocument/2006/relationships/slide" Target="slide9.xml"/><Relationship Id="rId15" Type="http://schemas.openxmlformats.org/officeDocument/2006/relationships/slide" Target="slide18.xml"/><Relationship Id="rId10" Type="http://schemas.openxmlformats.org/officeDocument/2006/relationships/slide" Target="slide14.xml"/><Relationship Id="rId4" Type="http://schemas.openxmlformats.org/officeDocument/2006/relationships/slide" Target="slide7.xml"/><Relationship Id="rId9" Type="http://schemas.openxmlformats.org/officeDocument/2006/relationships/slide" Target="slide8.xml"/><Relationship Id="rId14" Type="http://schemas.openxmlformats.org/officeDocument/2006/relationships/slide" Target="slide2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836712"/>
            <a:ext cx="6034478" cy="2376265"/>
          </a:xfrm>
        </p:spPr>
        <p:txBody>
          <a:bodyPr>
            <a:normAutofit fontScale="90000"/>
          </a:bodyPr>
          <a:lstStyle/>
          <a:p>
            <a:r>
              <a:rPr lang="ru-RU" sz="4000" b="0" u="sng" dirty="0">
                <a:solidFill>
                  <a:prstClr val="black"/>
                </a:solidFill>
                <a:latin typeface="Calibri"/>
              </a:rPr>
              <a:t>Тема</a:t>
            </a:r>
            <a:r>
              <a:rPr lang="ru-RU" sz="4000" b="0" dirty="0">
                <a:solidFill>
                  <a:prstClr val="black"/>
                </a:solidFill>
                <a:latin typeface="Calibri"/>
              </a:rPr>
              <a:t>: «Нетрадиционные формы работы в здоровье сберегающих </a:t>
            </a:r>
            <a:r>
              <a:rPr lang="ru-RU" sz="4000" b="0" dirty="0" smtClean="0">
                <a:solidFill>
                  <a:prstClr val="black"/>
                </a:solidFill>
                <a:latin typeface="Calibri"/>
              </a:rPr>
              <a:t>технологиях через создание семейных проектов»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5373216"/>
            <a:ext cx="6034478" cy="1223714"/>
          </a:xfrm>
        </p:spPr>
        <p:txBody>
          <a:bodyPr/>
          <a:lstStyle/>
          <a:p>
            <a:r>
              <a:rPr lang="ru-RU" dirty="0"/>
              <a:t>Воспитатели: Иванова Н.Л</a:t>
            </a:r>
          </a:p>
          <a:p>
            <a:r>
              <a:rPr lang="ru-RU" dirty="0"/>
              <a:t>                                      </a:t>
            </a:r>
          </a:p>
        </p:txBody>
      </p:sp>
      <p:pic>
        <p:nvPicPr>
          <p:cNvPr id="4" name="Рисунок 3" descr="C:\Users\Федор\Desktop\картиииииинки\87389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573016"/>
            <a:ext cx="3816424" cy="186918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37556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5580112" y="1772816"/>
            <a:ext cx="3384376" cy="4176464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1F497D">
                    <a:lumMod val="75000"/>
                  </a:srgbClr>
                </a:solidFill>
                <a:latin typeface="inherit"/>
                <a:ea typeface="Times New Roman" pitchFamily="18" charset="0"/>
                <a:cs typeface="Arial" pitchFamily="34" charset="0"/>
              </a:rPr>
              <a:t>«</a:t>
            </a:r>
            <a:r>
              <a:rPr lang="ru-RU" sz="2000" b="1" dirty="0">
                <a:solidFill>
                  <a:schemeClr val="tx1"/>
                </a:solidFill>
                <a:latin typeface="inherit"/>
                <a:ea typeface="Times New Roman" pitchFamily="18" charset="0"/>
                <a:cs typeface="Arial" pitchFamily="34" charset="0"/>
              </a:rPr>
              <a:t>Овощи»</a:t>
            </a:r>
            <a:endParaRPr lang="ru-RU" sz="2000" dirty="0">
              <a:solidFill>
                <a:schemeClr val="tx1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Ослик ходит выбирает,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Что сначала съесть не знает.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Наверху созрела слива,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А внизу растет крапива,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Слева – свекла, справа – брюква,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Слева – тыква, справа – клюква,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Снизу – свежая трава,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Сверху – сочная ботва.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Выбрать ничего не смог</a:t>
            </a:r>
            <a:endParaRPr lang="ru-RU" b="1" dirty="0">
              <a:solidFill>
                <a:schemeClr val="tx1"/>
              </a:solidFill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chemeClr val="tx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И без сил на землю слег</a:t>
            </a:r>
            <a:r>
              <a:rPr lang="ru-RU" sz="1100" dirty="0">
                <a:solidFill>
                  <a:srgbClr val="373737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.</a:t>
            </a:r>
            <a:r>
              <a:rPr lang="ru-RU" sz="1100" dirty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lang="ru-RU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188640"/>
            <a:ext cx="84249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>
                <a:solidFill>
                  <a:schemeClr val="accent4">
                    <a:lumMod val="50000"/>
                  </a:schemeClr>
                </a:solidFill>
              </a:rPr>
              <a:t>Гимнастика для глаз</a:t>
            </a:r>
            <a:endParaRPr lang="ru-RU" sz="5400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5122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84368" y="6093296"/>
            <a:ext cx="7016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 descr="D:\детский сад 223\фотографии\5.12.17\cq4115eSzSg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1292" y="1772816"/>
            <a:ext cx="5010267" cy="3736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7907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188640"/>
            <a:ext cx="80648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>
                <a:solidFill>
                  <a:schemeClr val="accent4">
                    <a:lumMod val="50000"/>
                  </a:schemeClr>
                </a:solidFill>
              </a:rPr>
              <a:t>Самомассаж и массаж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41246" y="5415329"/>
            <a:ext cx="6118986" cy="120032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самомассаж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можно использовать многократно в течение дня, включая его в различные режимные моменты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7884368" y="6282317"/>
            <a:ext cx="683568" cy="38704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2" name="Picture 2" descr="D:\детский сад 223\фотографии\5.12.17\Y2H7F7JxMrc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700808"/>
            <a:ext cx="2198640" cy="2947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D:\детский сад 223\фотографии\5.12.17\9007_iSW-rI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73854" y="1082878"/>
            <a:ext cx="2952545" cy="2202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D:\детский сад 223\фотографии\для собрания\DSCN3800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40187" y="980728"/>
            <a:ext cx="3816424" cy="2862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9926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23528" y="404664"/>
            <a:ext cx="78488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</a:rPr>
              <a:t>Дыхательная гимнастика</a:t>
            </a:r>
            <a:endParaRPr kumimoji="0" lang="ru-RU" sz="5400" b="0" i="0" u="none" strike="noStrike" kern="0" cap="none" spc="0" normalizeH="0" baseline="0" noProof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292080" y="1327994"/>
            <a:ext cx="3240360" cy="1092894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rgbClr val="632E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3333FF"/>
                </a:solidFill>
              </a:rPr>
              <a:t>корректирует нарушения речевого дыхания </a:t>
            </a:r>
            <a:endParaRPr lang="ru-RU" b="1" dirty="0">
              <a:solidFill>
                <a:srgbClr val="3333FF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292080" y="2496782"/>
            <a:ext cx="3240360" cy="1092894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rgbClr val="632E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3333FF"/>
                </a:solidFill>
              </a:rPr>
              <a:t>помогает выработать диафрагмальное дыхание </a:t>
            </a:r>
            <a:endParaRPr lang="ru-RU" b="1" dirty="0">
              <a:solidFill>
                <a:srgbClr val="3333FF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292080" y="3717032"/>
            <a:ext cx="3240360" cy="1092894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rgbClr val="632E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3333FF"/>
                </a:solidFill>
              </a:rPr>
              <a:t>вырабатывает силу и правильное распределение выдоха.</a:t>
            </a:r>
            <a:endParaRPr lang="ru-RU" b="1" dirty="0">
              <a:solidFill>
                <a:srgbClr val="3333FF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39552" y="5445224"/>
            <a:ext cx="7848872" cy="64633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r>
              <a:rPr lang="ru-RU" dirty="0" smtClean="0"/>
              <a:t> </a:t>
            </a:r>
            <a:r>
              <a:rPr lang="ru-RU" b="1" dirty="0" smtClean="0"/>
              <a:t>«Без дыхания нет жизни»: от правильного дыхания в значительной степени зависит здоровье детей. </a:t>
            </a:r>
            <a:endParaRPr lang="ru-RU" b="1" dirty="0"/>
          </a:p>
        </p:txBody>
      </p:sp>
      <p:sp>
        <p:nvSpPr>
          <p:cNvPr id="10" name="Управляющая кнопка: домой 9">
            <a:hlinkClick r:id="rId2" action="ppaction://hlinksldjump" highlightClick="1"/>
          </p:cNvPr>
          <p:cNvSpPr/>
          <p:nvPr/>
        </p:nvSpPr>
        <p:spPr>
          <a:xfrm>
            <a:off x="7884368" y="6282317"/>
            <a:ext cx="683568" cy="38704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8" name="Picture 2" descr="D:\детский сад 223\фотографии\5.12.17\IMG_20171204_12331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640507"/>
            <a:ext cx="1952104" cy="3253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D:\детский сад 223\фотографии\5.12.17\IMG_20171204_12354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9" y="1640507"/>
            <a:ext cx="2088232" cy="3253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6351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ru-RU" sz="5400" dirty="0">
                <a:solidFill>
                  <a:srgbClr val="996633"/>
                </a:solidFill>
                <a:latin typeface="Calibri"/>
                <a:ea typeface="+mn-ea"/>
                <a:cs typeface="+mn-cs"/>
              </a:rPr>
              <a:t>Сказкотерапия</a:t>
            </a:r>
            <a:br>
              <a:rPr lang="ru-RU" sz="5400" dirty="0">
                <a:solidFill>
                  <a:srgbClr val="996633"/>
                </a:solidFill>
                <a:latin typeface="Calibri"/>
                <a:ea typeface="+mn-ea"/>
                <a:cs typeface="+mn-cs"/>
              </a:rPr>
            </a:br>
            <a:endParaRPr lang="ru-RU" dirty="0">
              <a:solidFill>
                <a:srgbClr val="996633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8657" y="4581128"/>
            <a:ext cx="8179367" cy="1595835"/>
          </a:xfrm>
          <a:solidFill>
            <a:schemeClr val="accent4">
              <a:lumMod val="60000"/>
              <a:lumOff val="40000"/>
            </a:schemeClr>
          </a:solidFill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Сказкотерапия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—“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лечение сказками”. При анализе той или иной сказки человек мысленно представляет сюжет в современном свете, анализирует сказочные ситуации, героев. Таким образом он мысленно приходит к пониманию и решению реальных жизненных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обстоятельств.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7884368" y="6282317"/>
            <a:ext cx="683568" cy="38704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D:\детский сад 223\фотографии\5.12.17\IMG_20171204_08560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264444"/>
            <a:ext cx="2448272" cy="3170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детский сад 223\фотографии\5.12.17\IMG_20171204_08565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1289362"/>
            <a:ext cx="2376264" cy="3145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0501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ru-RU" sz="54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Минуты шалости</a:t>
            </a:r>
            <a:r>
              <a:rPr lang="ru-RU" sz="5400" b="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5400" b="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5642197"/>
            <a:ext cx="6535638" cy="803746"/>
          </a:xfrm>
          <a:solidFill>
            <a:schemeClr val="accent4">
              <a:lumMod val="60000"/>
              <a:lumOff val="40000"/>
            </a:schemeClr>
          </a:solidFill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dirty="0"/>
              <a:t>Коммуникативные танцы   между занятиями</a:t>
            </a:r>
          </a:p>
          <a:p>
            <a:endParaRPr lang="ru-RU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7884368" y="6282317"/>
            <a:ext cx="683568" cy="38704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218" name="Picture 2" descr="D:\детский сад 223\фотографии\декабрь средние\DSCN297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988840"/>
            <a:ext cx="4032447" cy="3024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D:\детский сад 223\фотографии\средние март\DSCN350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1268760"/>
            <a:ext cx="2923274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6340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Зарядка с родителями</a:t>
            </a:r>
            <a:endParaRPr lang="ru-RU" dirty="0"/>
          </a:p>
        </p:txBody>
      </p:sp>
      <p:sp>
        <p:nvSpPr>
          <p:cNvPr id="8" name="Управляющая кнопка: домой 7">
            <a:hlinkClick r:id="rId2" action="ppaction://hlinksldjump" highlightClick="1"/>
          </p:cNvPr>
          <p:cNvSpPr/>
          <p:nvPr/>
        </p:nvSpPr>
        <p:spPr>
          <a:xfrm>
            <a:off x="7884368" y="6282317"/>
            <a:ext cx="683568" cy="38704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266" name="Picture 2" descr="D:\детский сад 223\фотографии\для собрания\DSCN3807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1340768"/>
            <a:ext cx="3784368" cy="2838276"/>
          </a:xfrm>
          <a:prstGeom prst="rect">
            <a:avLst/>
          </a:prstGeom>
          <a:noFill/>
          <a:ln w="28575">
            <a:solidFill>
              <a:schemeClr val="accent2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D:\детский сад 223\фотографии\для собрания\DSCN381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340768"/>
            <a:ext cx="3888432" cy="2916654"/>
          </a:xfrm>
          <a:prstGeom prst="rect">
            <a:avLst/>
          </a:prstGeom>
          <a:noFill/>
          <a:ln w="28575">
            <a:solidFill>
              <a:schemeClr val="accent2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D:\детский сад 223\фотографии\для собрания\DSCN3820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3700837"/>
            <a:ext cx="4059623" cy="2775001"/>
          </a:xfrm>
          <a:prstGeom prst="rect">
            <a:avLst/>
          </a:prstGeom>
          <a:solidFill>
            <a:schemeClr val="accent2"/>
          </a:solidFill>
          <a:ln w="28575">
            <a:solidFill>
              <a:schemeClr val="accent2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776489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1065" y="365127"/>
            <a:ext cx="8234285" cy="975642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accent4">
                    <a:lumMod val="75000"/>
                  </a:schemeClr>
                </a:solidFill>
              </a:rPr>
              <a:t>Музыкотерапия</a:t>
            </a:r>
            <a:br>
              <a:rPr lang="ru-RU" dirty="0">
                <a:solidFill>
                  <a:schemeClr val="accent4">
                    <a:lumMod val="75000"/>
                  </a:schemeClr>
                </a:solidFill>
              </a:rPr>
            </a:b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5517232"/>
            <a:ext cx="6912768" cy="97872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3200" b="1" dirty="0"/>
              <a:t>«Слушать музыку- это искусство, 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3200" b="1" dirty="0"/>
              <a:t>      которому надо учиться»</a:t>
            </a:r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7884368" y="6282317"/>
            <a:ext cx="683568" cy="38704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194" name="Picture 2" descr="D:\детский сад 223\фотографии\5.12.17\IMG_20171204_12035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196752"/>
            <a:ext cx="3456384" cy="2073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D:\детский сад 223\фотографии\сентябрь средние\DSCN2506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4817" y="1772816"/>
            <a:ext cx="4608512" cy="345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7858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6751" y="-27530"/>
            <a:ext cx="8234285" cy="1080120"/>
          </a:xfrm>
        </p:spPr>
        <p:txBody>
          <a:bodyPr/>
          <a:lstStyle/>
          <a:p>
            <a:pPr algn="l"/>
            <a:r>
              <a:rPr lang="ru-RU" dirty="0"/>
              <a:t> </a:t>
            </a:r>
            <a:r>
              <a:rPr lang="ru-RU" dirty="0" smtClean="0"/>
              <a:t>       </a:t>
            </a:r>
            <a:r>
              <a:rPr lang="ru-RU" dirty="0" err="1" smtClean="0"/>
              <a:t>Улыбкотерапия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5085183"/>
            <a:ext cx="7687766" cy="1091779"/>
          </a:xfrm>
          <a:solidFill>
            <a:schemeClr val="accent4">
              <a:lumMod val="60000"/>
              <a:lumOff val="40000"/>
            </a:schemeClr>
          </a:solidFill>
        </p:spPr>
        <p:txBody>
          <a:bodyPr/>
          <a:lstStyle/>
          <a:p>
            <a:pPr marL="0" indent="0" algn="ctr">
              <a:buNone/>
            </a:pPr>
            <a:r>
              <a:rPr lang="ru-RU" b="1" dirty="0"/>
              <a:t>Если увидишь лицо без улыбки, </a:t>
            </a:r>
          </a:p>
          <a:p>
            <a:pPr marL="0" indent="0" algn="ctr">
              <a:buNone/>
            </a:pPr>
            <a:r>
              <a:rPr lang="ru-RU" b="1" dirty="0"/>
              <a:t>улыбнись сам</a:t>
            </a:r>
            <a:r>
              <a:rPr lang="ru-RU" b="1" dirty="0">
                <a:solidFill>
                  <a:srgbClr val="006600"/>
                </a:solidFill>
              </a:rPr>
              <a:t>.</a:t>
            </a:r>
            <a:r>
              <a:rPr lang="ru-RU" dirty="0">
                <a:solidFill>
                  <a:srgbClr val="006600"/>
                </a:solidFill>
              </a:rPr>
              <a:t> 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831094" y="1124744"/>
            <a:ext cx="2502024" cy="369331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r>
              <a:rPr lang="ru-RU" dirty="0" smtClean="0"/>
              <a:t>Здоровье детей станет крепче от улыбки воспитателей и родителей потому что в улыбающемся человеке дети видят друга, и процесс обучения проходит плодотворней. А ещё у ребёнка появляется ответная улыбка, которая поднимает настроение.</a:t>
            </a:r>
            <a:endParaRPr lang="ru-RU" dirty="0"/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7884368" y="6282317"/>
            <a:ext cx="683568" cy="38704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170" name="Picture 2" descr="D:\детский сад 223\фотографии\5.12.17\IMG_20171204_10190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886072"/>
            <a:ext cx="1368151" cy="2280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D:\детский сад 223\фотографии\5.12.17\IMG_20171204_10201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39" y="3346801"/>
            <a:ext cx="2304256" cy="1650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706966" y="1173457"/>
            <a:ext cx="2299069" cy="172430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10504" y="1171103"/>
            <a:ext cx="2280251" cy="171018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731146" y="3593661"/>
            <a:ext cx="1542256" cy="1156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9834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Завтрак с родителями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4109845"/>
            <a:ext cx="3816424" cy="228985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1748" y="1484784"/>
            <a:ext cx="4032448" cy="241946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4186905"/>
            <a:ext cx="2520280" cy="2149805"/>
          </a:xfrm>
          <a:prstGeom prst="rect">
            <a:avLst/>
          </a:prstGeom>
        </p:spPr>
      </p:pic>
      <p:sp>
        <p:nvSpPr>
          <p:cNvPr id="7" name="Управляющая кнопка: домой 6">
            <a:hlinkClick r:id="rId5" action="ppaction://hlinksldjump" highlightClick="1"/>
          </p:cNvPr>
          <p:cNvSpPr/>
          <p:nvPr/>
        </p:nvSpPr>
        <p:spPr>
          <a:xfrm>
            <a:off x="7884368" y="6282317"/>
            <a:ext cx="683568" cy="38704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77715" y="1498283"/>
            <a:ext cx="385192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Мамы показывают ребятам </a:t>
            </a:r>
            <a:r>
              <a:rPr lang="ru-RU" sz="2800" dirty="0"/>
              <a:t>хороший пример, </a:t>
            </a:r>
            <a:r>
              <a:rPr lang="ru-RU" sz="2800" dirty="0" smtClean="0"/>
              <a:t>следуя </a:t>
            </a:r>
            <a:r>
              <a:rPr lang="ru-RU" sz="2800" dirty="0"/>
              <a:t>тем же самым </a:t>
            </a:r>
            <a:r>
              <a:rPr lang="ru-RU" sz="2800" dirty="0" smtClean="0"/>
              <a:t>правилам за столом, что и ребята.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716174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1065" y="365126"/>
            <a:ext cx="8234285" cy="1983754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996633"/>
                </a:solidFill>
              </a:rPr>
              <a:t>«</a:t>
            </a:r>
            <a:r>
              <a:rPr lang="ru-RU" sz="4000" dirty="0">
                <a:solidFill>
                  <a:srgbClr val="996633"/>
                </a:solidFill>
              </a:rPr>
              <a:t>С мамой папой веселей» </a:t>
            </a:r>
            <a:br>
              <a:rPr lang="ru-RU" sz="4000" dirty="0">
                <a:solidFill>
                  <a:srgbClr val="996633"/>
                </a:solidFill>
              </a:rPr>
            </a:br>
            <a:r>
              <a:rPr lang="ru-RU" dirty="0">
                <a:solidFill>
                  <a:srgbClr val="996633"/>
                </a:solidFill>
              </a:rPr>
              <a:t>Игры с родителями на свежем воздухе</a:t>
            </a:r>
            <a:r>
              <a:rPr lang="ru-RU" dirty="0">
                <a:solidFill>
                  <a:srgbClr val="0A7817"/>
                </a:solidFill>
              </a:rPr>
              <a:t/>
            </a:r>
            <a:br>
              <a:rPr lang="ru-RU" dirty="0">
                <a:solidFill>
                  <a:srgbClr val="0A7817"/>
                </a:solidFill>
              </a:rPr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3501008"/>
            <a:ext cx="3701145" cy="2996709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0072" y="2204864"/>
            <a:ext cx="3124100" cy="3159455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95536" y="2060848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0000"/>
              </a:lnSpc>
            </a:pPr>
            <a:r>
              <a:rPr lang="ru-RU" dirty="0">
                <a:latin typeface="Times New Roman, serif"/>
              </a:rPr>
              <a:t>Семья – источник вдохновения,</a:t>
            </a:r>
            <a:endParaRPr lang="ru-RU" dirty="0"/>
          </a:p>
          <a:p>
            <a:pPr>
              <a:lnSpc>
                <a:spcPct val="100000"/>
              </a:lnSpc>
            </a:pPr>
            <a:r>
              <a:rPr lang="ru-RU" dirty="0">
                <a:latin typeface="Times New Roman, serif"/>
              </a:rPr>
              <a:t>Где рядом взрослые и дети,</a:t>
            </a:r>
            <a:endParaRPr lang="ru-RU" dirty="0"/>
          </a:p>
          <a:p>
            <a:pPr>
              <a:lnSpc>
                <a:spcPct val="100000"/>
              </a:lnSpc>
            </a:pPr>
            <a:r>
              <a:rPr lang="ru-RU" dirty="0">
                <a:latin typeface="Times New Roman, serif"/>
              </a:rPr>
              <a:t>В семье от всех невзгод спасение,</a:t>
            </a:r>
            <a:endParaRPr lang="ru-RU" dirty="0"/>
          </a:p>
          <a:p>
            <a:pPr>
              <a:lnSpc>
                <a:spcPct val="100000"/>
              </a:lnSpc>
            </a:pPr>
            <a:r>
              <a:rPr lang="ru-RU" dirty="0">
                <a:latin typeface="Times New Roman, serif"/>
              </a:rPr>
              <a:t>Здесь друг за друга все в ответе.</a:t>
            </a:r>
            <a:endParaRPr lang="ru-RU" dirty="0">
              <a:effectLst/>
            </a:endParaRPr>
          </a:p>
        </p:txBody>
      </p:sp>
      <p:sp>
        <p:nvSpPr>
          <p:cNvPr id="8" name="Управляющая кнопка: домой 7">
            <a:hlinkClick r:id="rId4" action="ppaction://hlinksldjump" highlightClick="1"/>
          </p:cNvPr>
          <p:cNvSpPr/>
          <p:nvPr/>
        </p:nvSpPr>
        <p:spPr>
          <a:xfrm>
            <a:off x="7884368" y="6282317"/>
            <a:ext cx="683568" cy="38704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8707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620688"/>
            <a:ext cx="8234285" cy="4980211"/>
          </a:xfrm>
        </p:spPr>
        <p:txBody>
          <a:bodyPr>
            <a:normAutofit fontScale="92500" lnSpcReduction="10000"/>
          </a:bodyPr>
          <a:lstStyle/>
          <a:p>
            <a:pPr marL="0" lv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36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Нетрадиционные здоровье сберегающие технологии -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система мер, направленных на улучшение здоровья участников образовательного процесса</a:t>
            </a:r>
          </a:p>
          <a:p>
            <a:pPr marL="0" indent="0">
              <a:buNone/>
            </a:pPr>
            <a:r>
              <a:rPr lang="ru-RU" b="1" u="sng" dirty="0" smtClean="0">
                <a:solidFill>
                  <a:srgbClr val="996633"/>
                </a:solidFill>
                <a:latin typeface="Times New Roman" pitchFamily="18" charset="0"/>
                <a:cs typeface="Times New Roman" pitchFamily="18" charset="0"/>
              </a:rPr>
              <a:t>Самое </a:t>
            </a:r>
            <a:r>
              <a:rPr lang="ru-RU" b="1" u="sng" dirty="0">
                <a:solidFill>
                  <a:srgbClr val="996633"/>
                </a:solidFill>
                <a:latin typeface="Times New Roman" pitchFamily="18" charset="0"/>
                <a:cs typeface="Times New Roman" pitchFamily="18" charset="0"/>
              </a:rPr>
              <a:t>драгоценное у человека – здоровье</a:t>
            </a:r>
            <a:r>
              <a:rPr lang="ru-RU" dirty="0">
                <a:solidFill>
                  <a:srgbClr val="996633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dirty="0" smtClean="0">
              <a:solidFill>
                <a:srgbClr val="996633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Здоровье </a:t>
            </a:r>
            <a:r>
              <a:rPr lang="ru-RU" u="sng" dirty="0">
                <a:latin typeface="Times New Roman" pitchFamily="18" charset="0"/>
                <a:cs typeface="Times New Roman" pitchFamily="18" charset="0"/>
              </a:rPr>
              <a:t>человека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– это состояние полного физического, духовного и социального благополучия, </a:t>
            </a:r>
            <a:r>
              <a:rPr lang="ru-RU" u="sng" dirty="0">
                <a:latin typeface="Times New Roman" pitchFamily="18" charset="0"/>
                <a:cs typeface="Times New Roman" pitchFamily="18" charset="0"/>
              </a:rPr>
              <a:t>а не только отсутствие болезней и физических 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недостатков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0" indent="0">
              <a:buNone/>
            </a:pP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Здоровье </a:t>
            </a:r>
            <a:r>
              <a:rPr lang="ru-RU" b="1" u="sng" dirty="0">
                <a:latin typeface="Times New Roman" pitchFamily="18" charset="0"/>
                <a:cs typeface="Times New Roman" pitchFamily="18" charset="0"/>
              </a:rPr>
              <a:t>нельзя купить ни за какие деньги. Но сформировать его и сохранить на долгие годы может каждый из нас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3331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/>
              <a:t>    Отдыхаем вместе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607671" y="3684734"/>
            <a:ext cx="2976330" cy="2232248"/>
          </a:xfrm>
        </p:spPr>
      </p:pic>
      <p:sp>
        <p:nvSpPr>
          <p:cNvPr id="5" name="TextBox 4"/>
          <p:cNvSpPr txBox="1"/>
          <p:nvPr/>
        </p:nvSpPr>
        <p:spPr>
          <a:xfrm>
            <a:off x="1763688" y="3255367"/>
            <a:ext cx="2664296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7665" y="1422342"/>
            <a:ext cx="3168352" cy="216024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0013" y="3829544"/>
            <a:ext cx="3528392" cy="264629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41025" y="4377785"/>
            <a:ext cx="2066415" cy="1549811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683568" y="1781309"/>
            <a:ext cx="352839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Цель таких встреч: </a:t>
            </a:r>
            <a:r>
              <a:rPr lang="ru-RU" sz="2400" dirty="0"/>
              <a:t>Вызвать у детей радостные эмоции и обогатить новыми яркими впечатлениями</a:t>
            </a:r>
            <a:r>
              <a:rPr lang="ru-RU" dirty="0"/>
              <a:t>.</a:t>
            </a:r>
          </a:p>
        </p:txBody>
      </p:sp>
      <p:sp>
        <p:nvSpPr>
          <p:cNvPr id="10" name="Управляющая кнопка: домой 9">
            <a:hlinkClick r:id="rId6" action="ppaction://hlinksldjump" highlightClick="1"/>
          </p:cNvPr>
          <p:cNvSpPr/>
          <p:nvPr/>
        </p:nvSpPr>
        <p:spPr>
          <a:xfrm>
            <a:off x="8100392" y="6237312"/>
            <a:ext cx="683568" cy="38704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1742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2587246"/>
            <a:ext cx="2643571" cy="2592288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2636912"/>
            <a:ext cx="2736304" cy="2415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79309" y="5179534"/>
            <a:ext cx="77048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Сравнительный анализ диаграмм уровня заболеваемости  детей значительно снизился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А это значит, мы будем продолжать решать эту важную и нужную задачу.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488572" y="548680"/>
            <a:ext cx="792088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Проанализировав свой педагогический опыт работы ДОУ с </a:t>
            </a:r>
            <a:r>
              <a:rPr lang="ru-RU" b="1" dirty="0"/>
              <a:t>родителями</a:t>
            </a:r>
            <a:r>
              <a:rPr lang="ru-RU" dirty="0"/>
              <a:t>, </a:t>
            </a:r>
            <a:r>
              <a:rPr lang="ru-RU" dirty="0" smtClean="0"/>
              <a:t>мы можем </a:t>
            </a:r>
            <a:r>
              <a:rPr lang="ru-RU" dirty="0"/>
              <a:t>с уверенностью сказать, что </a:t>
            </a:r>
            <a:r>
              <a:rPr lang="ru-RU" b="1" dirty="0"/>
              <a:t>взаимодействие</a:t>
            </a:r>
            <a:r>
              <a:rPr lang="ru-RU" dirty="0"/>
              <a:t> ДОУ с семьей является эффективным при условии внедрения </a:t>
            </a:r>
            <a:r>
              <a:rPr lang="ru-RU" dirty="0" smtClean="0"/>
              <a:t>нетрадиционных</a:t>
            </a:r>
            <a:r>
              <a:rPr lang="ru-RU" b="1" dirty="0" smtClean="0"/>
              <a:t> </a:t>
            </a:r>
            <a:r>
              <a:rPr lang="ru-RU" b="1" dirty="0"/>
              <a:t>форм сотрудничества</a:t>
            </a:r>
            <a:r>
              <a:rPr lang="ru-RU" dirty="0"/>
              <a:t>, в результате внедрения которых позиция, как </a:t>
            </a:r>
            <a:r>
              <a:rPr lang="ru-RU" b="1" dirty="0"/>
              <a:t>родителей</a:t>
            </a:r>
            <a:r>
              <a:rPr lang="ru-RU" dirty="0"/>
              <a:t>, так и </a:t>
            </a:r>
            <a:r>
              <a:rPr lang="ru-RU" b="1" dirty="0"/>
              <a:t>воспитателей</a:t>
            </a:r>
            <a:r>
              <a:rPr lang="ru-RU" dirty="0"/>
              <a:t> становится более </a:t>
            </a:r>
            <a:r>
              <a:rPr lang="ru-RU" u="sng" dirty="0"/>
              <a:t>гибкой</a:t>
            </a:r>
            <a:r>
              <a:rPr lang="ru-RU" dirty="0"/>
              <a:t>: они активно участвуют в различных мероприятий, а </a:t>
            </a:r>
            <a:r>
              <a:rPr lang="ru-RU" b="1" dirty="0"/>
              <a:t>родители</a:t>
            </a:r>
            <a:r>
              <a:rPr lang="ru-RU" dirty="0"/>
              <a:t> ощущают себя более компетентными в </a:t>
            </a:r>
            <a:r>
              <a:rPr lang="ru-RU" b="1" dirty="0"/>
              <a:t>воспитании детей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68923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8" name="Picture 4" descr="https://ppt4web.ru/images/1344/34345/640/img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86219"/>
            <a:ext cx="8448939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5212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404664"/>
            <a:ext cx="8234285" cy="3600400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Семья – это самое дорогое и родное, что есть у каждого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человека, а детский сад – это институт воспитания.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Конечно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же, успех сотрудничества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Родителей и воспитателей во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многом зависит от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взаимных установок семьи и детского сада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Не стоит забывать, что наиболее оптимально они будут складываться, если </a:t>
            </a:r>
            <a:r>
              <a:rPr lang="ru-RU" u="sng" dirty="0">
                <a:latin typeface="Times New Roman" pitchFamily="18" charset="0"/>
                <a:cs typeface="Times New Roman" pitchFamily="18" charset="0"/>
              </a:rPr>
              <a:t>обе стороны осознают необходимость целенаправленного воздействия на ребенка и </a:t>
            </a:r>
            <a:r>
              <a:rPr lang="ru-RU" b="1" u="sng" dirty="0">
                <a:latin typeface="Times New Roman" pitchFamily="18" charset="0"/>
                <a:cs typeface="Times New Roman" pitchFamily="18" charset="0"/>
              </a:rPr>
              <a:t>доверяют друг другу</a:t>
            </a:r>
            <a:r>
              <a:rPr lang="ru-RU" u="sng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u="sng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Хорошая эмоциональная обстановка в группе способствует хорошему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эмоциональному состоянию ребенка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и создаётся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ситуация успеха каждому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ребёнку, а это и есть неотъемлемая часть здоровья.</a:t>
            </a:r>
          </a:p>
          <a:p>
            <a:pPr marL="0" indent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u="sng" dirty="0" smtClean="0"/>
          </a:p>
          <a:p>
            <a:pPr marL="0" indent="0">
              <a:buNone/>
            </a:pPr>
            <a:endParaRPr lang="ru-RU" u="sng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8018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65127"/>
            <a:ext cx="8119814" cy="399578"/>
          </a:xfrm>
        </p:spPr>
        <p:txBody>
          <a:bodyPr>
            <a:noAutofit/>
          </a:bodyPr>
          <a:lstStyle/>
          <a:p>
            <a:pPr algn="l"/>
            <a:r>
              <a:rPr lang="ru-RU" sz="2800" i="1" u="sng" dirty="0">
                <a:latin typeface="Times New Roman, serif"/>
              </a:rPr>
              <a:t>Актуальность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3014" y="764704"/>
            <a:ext cx="8234285" cy="1944216"/>
          </a:xfrm>
        </p:spPr>
        <p:txBody>
          <a:bodyPr>
            <a:normAutofit fontScale="55000" lnSpcReduction="20000"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ru-RU" dirty="0"/>
              <a:t> </a:t>
            </a:r>
            <a:r>
              <a:rPr lang="ru-RU" dirty="0" smtClean="0"/>
              <a:t>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Проблема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  здорового   образа   жизни  в современном обществе сегодня является одной из самых актуальных. Эта  проблема  требует к себе особого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внимания.     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Культура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 здорового   образа   жизни  выступает как один из основных компонентов общей культуры человека.  Вот почему вопрос о формировании у дошкольников ценностного отношения к своему здоровью, здоровью окружающих его людей, получение необходимых знаний о  здоровом   образе   жизни, стремление вести  здоровый   образ   жизни  и воспитание в себе негативного отношения к вредным привычкам является не только актуальным, но и одним из самых важных для подрастающего поколения.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370250" y="2400273"/>
            <a:ext cx="8119814" cy="3995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sunset" dir="t"/>
            </a:scene3d>
            <a:sp3d extrusionH="57150" contourW="12700" prstMaterial="powder">
              <a:bevelT w="38100" h="38100"/>
              <a:contourClr>
                <a:srgbClr val="4C2600"/>
              </a:contourClr>
            </a:sp3d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accent2">
                    <a:lumMod val="50000"/>
                  </a:schemeClr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 algn="l"/>
            <a:r>
              <a:rPr lang="ru-RU" sz="2800" i="1" u="sng" dirty="0" smtClean="0">
                <a:latin typeface="Times New Roman, serif"/>
              </a:rPr>
              <a:t>Цель проекта </a:t>
            </a:r>
            <a:endParaRPr lang="ru-RU" sz="2800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361025" y="2852936"/>
            <a:ext cx="8234285" cy="648072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ru-RU" dirty="0" smtClean="0"/>
              <a:t>  сформирование </a:t>
            </a:r>
            <a:r>
              <a:rPr lang="ru-RU" dirty="0"/>
              <a:t>у ребенка осмысленного отношения к здоровому образу жизни.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</a:t>
            </a:r>
            <a:endParaRPr lang="ru-RU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27486" y="3702146"/>
            <a:ext cx="8119814" cy="3995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sunset" dir="t"/>
            </a:scene3d>
            <a:sp3d extrusionH="57150" contourW="12700" prstMaterial="powder">
              <a:bevelT w="38100" h="38100"/>
              <a:contourClr>
                <a:srgbClr val="4C2600"/>
              </a:contourClr>
            </a:sp3d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accent2">
                    <a:lumMod val="50000"/>
                  </a:schemeClr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endParaRPr lang="ru-RU" sz="2800" dirty="0"/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327048" y="3176972"/>
            <a:ext cx="8234285" cy="3348372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ru-RU" dirty="0" smtClean="0"/>
              <a:t> </a:t>
            </a:r>
            <a:r>
              <a:rPr lang="ru-RU" sz="4000" b="1" u="sng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u="sng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Участники проекта</a:t>
            </a:r>
            <a:r>
              <a:rPr lang="ru-RU" dirty="0"/>
              <a:t>: </a:t>
            </a:r>
            <a:r>
              <a:rPr lang="ru-RU" sz="2300" dirty="0"/>
              <a:t>дети, воспитатели группы, инструктор по физическому воспитанию, родители</a:t>
            </a:r>
            <a:r>
              <a:rPr lang="ru-RU" dirty="0"/>
              <a:t>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4000" b="1" i="1" u="sng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Формы реализации проекта</a:t>
            </a:r>
            <a:r>
              <a:rPr lang="ru-RU" dirty="0"/>
              <a:t>: </a:t>
            </a:r>
            <a:r>
              <a:rPr lang="ru-RU" sz="2300" dirty="0"/>
              <a:t>беседы, занятия, самостоятельная деятельность детей, нетрадиционные методы работы с детьми по профилактики заболеваний, игры «Лечимся сами», работа с родителями, анкетирование, диагностика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sz="4000" b="1" i="1" u="sng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Продолжительность</a:t>
            </a:r>
            <a:r>
              <a:rPr lang="ru-RU" dirty="0"/>
              <a:t>: </a:t>
            </a:r>
            <a:r>
              <a:rPr lang="ru-RU" sz="2300" dirty="0"/>
              <a:t>долгосрочный (в течении года) .</a:t>
            </a:r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4363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1065" y="260648"/>
            <a:ext cx="8234285" cy="2376264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ru-RU" sz="1600" dirty="0"/>
          </a:p>
          <a:p>
            <a:pPr marL="0" indent="0">
              <a:lnSpc>
                <a:spcPct val="120000"/>
              </a:lnSpc>
              <a:buNone/>
            </a:pPr>
            <a:endParaRPr lang="ru-RU" sz="1600" dirty="0"/>
          </a:p>
          <a:p>
            <a:pPr marL="0" indent="0">
              <a:lnSpc>
                <a:spcPct val="120000"/>
              </a:lnSpc>
              <a:buNone/>
            </a:pPr>
            <a:endParaRPr lang="ru-RU" sz="1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620688"/>
            <a:ext cx="6318448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u="sng" dirty="0">
                <a:solidFill>
                  <a:srgbClr val="9966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Ожидаемые результаты</a:t>
            </a:r>
            <a:r>
              <a:rPr lang="ru-RU" sz="2800" b="1" i="1" u="sng" dirty="0" smtClean="0">
                <a:solidFill>
                  <a:srgbClr val="3E2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endParaRPr lang="ru-RU" sz="1000" b="1" i="1" u="sng" dirty="0">
              <a:solidFill>
                <a:srgbClr val="3E2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dirty="0"/>
              <a:t> </a:t>
            </a:r>
            <a:r>
              <a:rPr lang="ru-RU" dirty="0" smtClean="0"/>
              <a:t>1</a:t>
            </a:r>
            <a:r>
              <a:rPr lang="ru-RU" dirty="0"/>
              <a:t>.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Повышение уровня физической подготовленности детей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 Повышение компетентности родителей в вопросах физического развития и здоровья детей, а также заинтересованности 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активного участия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родителей в жизнедеятельности ДОУ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 Изменение уровня заболеваемости детей в течении года.</a:t>
            </a:r>
          </a:p>
        </p:txBody>
      </p:sp>
    </p:spTree>
    <p:extLst>
      <p:ext uri="{BB962C8B-B14F-4D97-AF65-F5344CB8AC3E}">
        <p14:creationId xmlns:p14="http://schemas.microsoft.com/office/powerpoint/2010/main" val="3251327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89700" y="1520159"/>
            <a:ext cx="3888432" cy="1255728"/>
          </a:xfrm>
          <a:prstGeom prst="rect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accent4">
                    <a:lumMod val="50000"/>
                  </a:schemeClr>
                </a:solidFill>
              </a:rPr>
              <a:t>Нетрадиционные </a:t>
            </a: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здоровье сберега-ющие </a:t>
            </a:r>
            <a:r>
              <a:rPr lang="ru-RU" sz="2800" b="1" dirty="0">
                <a:solidFill>
                  <a:schemeClr val="accent4">
                    <a:lumMod val="50000"/>
                  </a:schemeClr>
                </a:solidFill>
              </a:rPr>
              <a:t>технологии </a:t>
            </a:r>
            <a:endParaRPr lang="ru-RU" sz="28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79512" y="1424205"/>
            <a:ext cx="2304256" cy="91440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9BBB59">
                    <a:lumMod val="50000"/>
                  </a:srgbClr>
                </a:solidFill>
                <a:hlinkClick r:id="rId2" action="ppaction://hlinksldjump"/>
              </a:rPr>
              <a:t>Дыхательная</a:t>
            </a:r>
            <a:r>
              <a:rPr lang="ru-RU" b="1" dirty="0" smtClean="0">
                <a:solidFill>
                  <a:srgbClr val="9BBB59">
                    <a:lumMod val="50000"/>
                  </a:srgbClr>
                </a:solidFill>
              </a:rPr>
              <a:t> гимнастика</a:t>
            </a:r>
            <a:endParaRPr lang="ru-RU" b="1" dirty="0">
              <a:solidFill>
                <a:srgbClr val="9BBB59">
                  <a:lumMod val="50000"/>
                </a:srgbClr>
              </a:solidFill>
            </a:endParaRPr>
          </a:p>
        </p:txBody>
      </p:sp>
      <p:sp>
        <p:nvSpPr>
          <p:cNvPr id="9" name="Скругленный прямоугольник 8">
            <a:hlinkClick r:id="rId3" action="ppaction://hlinksldjump"/>
          </p:cNvPr>
          <p:cNvSpPr/>
          <p:nvPr/>
        </p:nvSpPr>
        <p:spPr>
          <a:xfrm>
            <a:off x="6561738" y="4581128"/>
            <a:ext cx="2304256" cy="91440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A7817"/>
                </a:solidFill>
              </a:rPr>
              <a:t>Улыбкотерапия</a:t>
            </a:r>
          </a:p>
        </p:txBody>
      </p:sp>
      <p:sp>
        <p:nvSpPr>
          <p:cNvPr id="10" name="Скругленный прямоугольник 9">
            <a:hlinkClick r:id="rId4" action="ppaction://hlinksldjump"/>
          </p:cNvPr>
          <p:cNvSpPr/>
          <p:nvPr/>
        </p:nvSpPr>
        <p:spPr>
          <a:xfrm>
            <a:off x="539552" y="423279"/>
            <a:ext cx="2232248" cy="91440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A7817"/>
                </a:solidFill>
              </a:rPr>
              <a:t>Коррегирующая гимнастика</a:t>
            </a:r>
          </a:p>
        </p:txBody>
      </p:sp>
      <p:sp>
        <p:nvSpPr>
          <p:cNvPr id="12" name="Скругленный прямоугольник 11">
            <a:hlinkClick r:id="rId5" action="ppaction://hlinksldjump"/>
          </p:cNvPr>
          <p:cNvSpPr/>
          <p:nvPr/>
        </p:nvSpPr>
        <p:spPr>
          <a:xfrm>
            <a:off x="3059832" y="459283"/>
            <a:ext cx="2376264" cy="8423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A7817"/>
                </a:solidFill>
              </a:rPr>
              <a:t>Коммуникативные игры и танцы</a:t>
            </a:r>
          </a:p>
        </p:txBody>
      </p:sp>
      <p:sp>
        <p:nvSpPr>
          <p:cNvPr id="13" name="Скругленный прямоугольник 12">
            <a:hlinkClick r:id="rId6" action="ppaction://hlinksldjump"/>
          </p:cNvPr>
          <p:cNvSpPr/>
          <p:nvPr/>
        </p:nvSpPr>
        <p:spPr>
          <a:xfrm>
            <a:off x="5684330" y="426717"/>
            <a:ext cx="2354560" cy="91440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A7817"/>
                </a:solidFill>
              </a:rPr>
              <a:t>Самомассаж</a:t>
            </a:r>
          </a:p>
        </p:txBody>
      </p:sp>
      <p:sp>
        <p:nvSpPr>
          <p:cNvPr id="14" name="Скругленный прямоугольник 13">
            <a:hlinkClick r:id="rId7" action="ppaction://hlinksldjump"/>
          </p:cNvPr>
          <p:cNvSpPr/>
          <p:nvPr/>
        </p:nvSpPr>
        <p:spPr>
          <a:xfrm>
            <a:off x="6593834" y="1459632"/>
            <a:ext cx="2376264" cy="91440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A7817"/>
                </a:solidFill>
              </a:rPr>
              <a:t>Музыкотерапия</a:t>
            </a:r>
          </a:p>
        </p:txBody>
      </p:sp>
      <p:sp>
        <p:nvSpPr>
          <p:cNvPr id="15" name="Скругленный прямоугольник 14">
            <a:hlinkClick r:id="rId8" action="ppaction://hlinksldjump"/>
          </p:cNvPr>
          <p:cNvSpPr/>
          <p:nvPr/>
        </p:nvSpPr>
        <p:spPr>
          <a:xfrm>
            <a:off x="6655304" y="2492896"/>
            <a:ext cx="2376264" cy="91440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>
                <a:solidFill>
                  <a:srgbClr val="0A7817"/>
                </a:solidFill>
              </a:rPr>
              <a:t>Сказкотерапия</a:t>
            </a:r>
            <a:endParaRPr lang="ru-RU" b="1" dirty="0">
              <a:solidFill>
                <a:srgbClr val="0A7817"/>
              </a:solidFill>
            </a:endParaRPr>
          </a:p>
        </p:txBody>
      </p:sp>
      <p:sp>
        <p:nvSpPr>
          <p:cNvPr id="16" name="Скругленный прямоугольник 15">
            <a:hlinkClick r:id="rId9" action="ppaction://hlinksldjump"/>
          </p:cNvPr>
          <p:cNvSpPr/>
          <p:nvPr/>
        </p:nvSpPr>
        <p:spPr>
          <a:xfrm>
            <a:off x="6698420" y="3559378"/>
            <a:ext cx="2232248" cy="91440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A7817"/>
                </a:solidFill>
              </a:rPr>
              <a:t>Минуты тишины</a:t>
            </a:r>
          </a:p>
        </p:txBody>
      </p:sp>
      <p:sp>
        <p:nvSpPr>
          <p:cNvPr id="18" name="Скругленный прямоугольник 17">
            <a:hlinkClick r:id="rId10" action="ppaction://hlinksldjump"/>
          </p:cNvPr>
          <p:cNvSpPr/>
          <p:nvPr/>
        </p:nvSpPr>
        <p:spPr>
          <a:xfrm>
            <a:off x="296703" y="2482957"/>
            <a:ext cx="2232248" cy="91440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A7817"/>
                </a:solidFill>
              </a:rPr>
              <a:t>Минуты</a:t>
            </a:r>
          </a:p>
          <a:p>
            <a:pPr algn="ctr"/>
            <a:r>
              <a:rPr lang="ru-RU" b="1" dirty="0">
                <a:solidFill>
                  <a:srgbClr val="0A7817"/>
                </a:solidFill>
              </a:rPr>
              <a:t>шалости</a:t>
            </a:r>
          </a:p>
        </p:txBody>
      </p:sp>
      <p:sp>
        <p:nvSpPr>
          <p:cNvPr id="19" name="Скругленный прямоугольник 18">
            <a:hlinkClick r:id="rId11" action="ppaction://hlinksldjump"/>
          </p:cNvPr>
          <p:cNvSpPr/>
          <p:nvPr/>
        </p:nvSpPr>
        <p:spPr>
          <a:xfrm>
            <a:off x="224695" y="4581128"/>
            <a:ext cx="2304256" cy="91440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A7817"/>
                </a:solidFill>
              </a:rPr>
              <a:t>Зарядка с родителями</a:t>
            </a:r>
            <a:endParaRPr lang="ru-RU" b="1" dirty="0">
              <a:solidFill>
                <a:srgbClr val="0A7817"/>
              </a:solidFill>
            </a:endParaRPr>
          </a:p>
        </p:txBody>
      </p:sp>
      <p:sp>
        <p:nvSpPr>
          <p:cNvPr id="20" name="Скругленный прямоугольник 19">
            <a:hlinkClick r:id="rId12" action="ppaction://hlinksldjump"/>
          </p:cNvPr>
          <p:cNvSpPr/>
          <p:nvPr/>
        </p:nvSpPr>
        <p:spPr>
          <a:xfrm>
            <a:off x="250978" y="3560455"/>
            <a:ext cx="2304256" cy="91440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A7817"/>
                </a:solidFill>
              </a:rPr>
              <a:t>Гимнастика</a:t>
            </a:r>
          </a:p>
          <a:p>
            <a:pPr algn="ctr"/>
            <a:r>
              <a:rPr lang="ru-RU" b="1" dirty="0" smtClean="0">
                <a:solidFill>
                  <a:srgbClr val="0A7817"/>
                </a:solidFill>
              </a:rPr>
              <a:t>для глаз</a:t>
            </a:r>
            <a:endParaRPr lang="ru-RU" dirty="0">
              <a:solidFill>
                <a:srgbClr val="0A7817"/>
              </a:solidFill>
            </a:endParaRPr>
          </a:p>
        </p:txBody>
      </p:sp>
      <p:pic>
        <p:nvPicPr>
          <p:cNvPr id="3074" name="Picture 2" descr="http://bograd.dmsh.bograd.ww.bograd-web.ru/uploads/posts/2015-07/1436743182_dlja_psikhologa_3.jpg"/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90574" y="2831232"/>
            <a:ext cx="2886683" cy="2886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Стрелка вправо 22">
            <a:hlinkClick r:id="rId14" action="ppaction://hlinksldjump"/>
          </p:cNvPr>
          <p:cNvSpPr/>
          <p:nvPr/>
        </p:nvSpPr>
        <p:spPr>
          <a:xfrm>
            <a:off x="7678662" y="5830813"/>
            <a:ext cx="997794" cy="41034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далее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7" name="Скругленный прямоугольник 16">
            <a:hlinkClick r:id="rId15" action="ppaction://hlinksldjump"/>
          </p:cNvPr>
          <p:cNvSpPr/>
          <p:nvPr/>
        </p:nvSpPr>
        <p:spPr>
          <a:xfrm>
            <a:off x="2665755" y="5578784"/>
            <a:ext cx="2304256" cy="91440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A7817"/>
                </a:solidFill>
              </a:rPr>
              <a:t>Завтрак с родителями</a:t>
            </a:r>
            <a:endParaRPr lang="ru-RU" b="1" dirty="0">
              <a:solidFill>
                <a:srgbClr val="0A7817"/>
              </a:solidFill>
            </a:endParaRPr>
          </a:p>
        </p:txBody>
      </p:sp>
      <p:sp>
        <p:nvSpPr>
          <p:cNvPr id="22" name="Скругленный прямоугольник 21">
            <a:hlinkClick r:id="rId16" action="ppaction://hlinksldjump"/>
          </p:cNvPr>
          <p:cNvSpPr/>
          <p:nvPr/>
        </p:nvSpPr>
        <p:spPr>
          <a:xfrm>
            <a:off x="224695" y="5567156"/>
            <a:ext cx="2304256" cy="110834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A7817"/>
                </a:solidFill>
              </a:rPr>
              <a:t>«</a:t>
            </a:r>
            <a:r>
              <a:rPr lang="ru-RU" sz="1600" b="1" dirty="0" smtClean="0">
                <a:solidFill>
                  <a:srgbClr val="0A7817"/>
                </a:solidFill>
              </a:rPr>
              <a:t>С мамой папой веселей» </a:t>
            </a:r>
          </a:p>
          <a:p>
            <a:pPr algn="ctr"/>
            <a:r>
              <a:rPr lang="ru-RU" b="1" dirty="0" smtClean="0">
                <a:solidFill>
                  <a:srgbClr val="0A7817"/>
                </a:solidFill>
              </a:rPr>
              <a:t>Игры с родителями на свежем воздухе</a:t>
            </a:r>
            <a:endParaRPr lang="ru-RU" b="1" dirty="0">
              <a:solidFill>
                <a:srgbClr val="0A7817"/>
              </a:solidFill>
            </a:endParaRPr>
          </a:p>
        </p:txBody>
      </p:sp>
      <p:sp>
        <p:nvSpPr>
          <p:cNvPr id="24" name="Скругленный прямоугольник 23">
            <a:hlinkClick r:id="rId17" action="ppaction://hlinksldjump"/>
          </p:cNvPr>
          <p:cNvSpPr/>
          <p:nvPr/>
        </p:nvSpPr>
        <p:spPr>
          <a:xfrm>
            <a:off x="5070975" y="5567156"/>
            <a:ext cx="2304256" cy="91440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A7817"/>
                </a:solidFill>
              </a:rPr>
              <a:t>Отдыхаем вместе</a:t>
            </a:r>
          </a:p>
        </p:txBody>
      </p:sp>
    </p:spTree>
    <p:extLst>
      <p:ext uri="{BB962C8B-B14F-4D97-AF65-F5344CB8AC3E}">
        <p14:creationId xmlns:p14="http://schemas.microsoft.com/office/powerpoint/2010/main" val="656541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79512" y="260648"/>
            <a:ext cx="88569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>
                <a:solidFill>
                  <a:schemeClr val="accent4">
                    <a:lumMod val="50000"/>
                  </a:schemeClr>
                </a:solidFill>
              </a:rPr>
              <a:t>Коррегирующая гимнастика</a:t>
            </a:r>
          </a:p>
        </p:txBody>
      </p:sp>
      <p:sp>
        <p:nvSpPr>
          <p:cNvPr id="14" name="Управляющая кнопка: домой 13">
            <a:hlinkClick r:id="rId2" action="ppaction://hlinksldjump" highlightClick="1"/>
          </p:cNvPr>
          <p:cNvSpPr/>
          <p:nvPr/>
        </p:nvSpPr>
        <p:spPr>
          <a:xfrm>
            <a:off x="7884368" y="6282317"/>
            <a:ext cx="683568" cy="38704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42" name="Picture 2" descr="D:\детский сад 223\фотографии\для собрания\DSCN377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91956" y="2598750"/>
            <a:ext cx="3672408" cy="2504747"/>
          </a:xfrm>
          <a:prstGeom prst="rect">
            <a:avLst/>
          </a:prstGeom>
          <a:solidFill>
            <a:schemeClr val="accent2"/>
          </a:solidFill>
          <a:ln w="28575">
            <a:solidFill>
              <a:schemeClr val="accent2">
                <a:lumMod val="75000"/>
              </a:schemeClr>
            </a:solidFill>
          </a:ln>
        </p:spPr>
      </p:pic>
      <p:pic>
        <p:nvPicPr>
          <p:cNvPr id="10243" name="Picture 3" descr="D:\детский сад 223\фотографии\для собрания\DSCN3778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2949" y="4156926"/>
            <a:ext cx="3645653" cy="2318912"/>
          </a:xfrm>
          <a:prstGeom prst="rect">
            <a:avLst/>
          </a:prstGeom>
          <a:noFill/>
          <a:ln w="28575">
            <a:solidFill>
              <a:schemeClr val="accent2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D:\детский сад 223\фотографии\ноябрь\104___11\IMG_0010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183978"/>
            <a:ext cx="4320480" cy="2829544"/>
          </a:xfrm>
          <a:prstGeom prst="rect">
            <a:avLst/>
          </a:prstGeom>
          <a:noFill/>
          <a:ln w="28575">
            <a:solidFill>
              <a:schemeClr val="accent2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3830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260648"/>
            <a:ext cx="88569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 smtClean="0">
                <a:solidFill>
                  <a:schemeClr val="accent4">
                    <a:lumMod val="50000"/>
                  </a:schemeClr>
                </a:solidFill>
              </a:rPr>
              <a:t>  Минута тишины</a:t>
            </a:r>
            <a:endParaRPr lang="ru-RU" sz="54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5364088" y="673145"/>
            <a:ext cx="2952328" cy="216024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>
                <a:solidFill>
                  <a:srgbClr val="EEECE1">
                    <a:lumMod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снятие эмоционального напряжения </a:t>
            </a:r>
          </a:p>
        </p:txBody>
      </p:sp>
      <p:sp>
        <p:nvSpPr>
          <p:cNvPr id="6" name="Овал 5"/>
          <p:cNvSpPr/>
          <p:nvPr/>
        </p:nvSpPr>
        <p:spPr>
          <a:xfrm>
            <a:off x="5230924" y="2492896"/>
            <a:ext cx="3218656" cy="2232248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EEECE1">
                    <a:lumMod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коррекция настроения и отдельных черт характера </a:t>
            </a:r>
          </a:p>
        </p:txBody>
      </p:sp>
      <p:sp>
        <p:nvSpPr>
          <p:cNvPr id="7" name="Овал 6"/>
          <p:cNvSpPr/>
          <p:nvPr/>
        </p:nvSpPr>
        <p:spPr>
          <a:xfrm>
            <a:off x="5425244" y="4293096"/>
            <a:ext cx="3024336" cy="2088232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EEECE1">
                    <a:lumMod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обучение </a:t>
            </a:r>
          </a:p>
          <a:p>
            <a:pPr algn="ctr"/>
            <a:r>
              <a:rPr lang="ru-RU" sz="2000" b="1" dirty="0">
                <a:solidFill>
                  <a:srgbClr val="EEECE1">
                    <a:lumMod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ауторелаксации</a:t>
            </a:r>
          </a:p>
        </p:txBody>
      </p:sp>
      <p:sp>
        <p:nvSpPr>
          <p:cNvPr id="8" name="Управляющая кнопка: домой 7">
            <a:hlinkClick r:id="rId2" action="ppaction://hlinksldjump" highlightClick="1"/>
          </p:cNvPr>
          <p:cNvSpPr/>
          <p:nvPr/>
        </p:nvSpPr>
        <p:spPr>
          <a:xfrm>
            <a:off x="7884368" y="6282317"/>
            <a:ext cx="683568" cy="38704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D:\детский сад 223\фотографии\5.12.17\IMG_20171204_10130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2053" y="1268759"/>
            <a:ext cx="4235972" cy="2541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D:\детский сад 223\фотографии\5.12.17\IMG_20171204_10131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933" y="3946183"/>
            <a:ext cx="4216092" cy="2529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9209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323528" y="404664"/>
            <a:ext cx="85689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</a:rPr>
              <a:t>Коммуникативные игры и танцы</a:t>
            </a:r>
            <a:endParaRPr lang="ru-RU" sz="40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87932" y="4133715"/>
            <a:ext cx="3419971" cy="2533054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rgbClr val="632E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Невербальное общение-  </a:t>
            </a:r>
            <a:endParaRPr lang="ru-RU" dirty="0">
              <a:solidFill>
                <a:schemeClr val="tx1"/>
              </a:solidFill>
            </a:endParaRPr>
          </a:p>
          <a:p>
            <a:pPr algn="ctr"/>
            <a:r>
              <a:rPr lang="ru-RU" b="1" dirty="0">
                <a:solidFill>
                  <a:schemeClr val="tx1"/>
                </a:solidFill>
              </a:rPr>
              <a:t>это неречевая форма общения, включающая в себя жесты, мимику, позы, визуальный контакт, тембр голоса, прикосновения и передающая образное и эмоциональное содержание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23528" y="1328663"/>
            <a:ext cx="3240360" cy="280831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rgbClr val="632E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это несколько несложных танцевальных движений, включающих элементы невербального общения и импровизации, направленных на формирование и  развитие взаимоотношений с партнером и группой. 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098" name="Picture 2">
            <a:hlinkClick r:id="rId2" action="ppaction://hlinksldjump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28384" y="6270495"/>
            <a:ext cx="701101" cy="3962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 descr="D:\детский сад 223\фотографии\5.12.17\IMG_20171204_11593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14319" y="4071694"/>
            <a:ext cx="3672408" cy="2408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D:\детский сад 223\фотографии\сентябрь средние\DSCN2512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0" y="1781857"/>
            <a:ext cx="2736304" cy="1901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D:\детский сад 223\фотографии\5.12.17\IMG_20171204_091136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22631" y="1100722"/>
            <a:ext cx="1728192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4702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тний день 1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Презентация1" id="{10B75E80-091B-4B1E-B074-C4929B542E7B}" vid="{88F9D483-C194-4292-AE65-AFB32030CAC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717</TotalTime>
  <Words>659</Words>
  <Application>Microsoft Office PowerPoint</Application>
  <PresentationFormat>Экран (4:3)</PresentationFormat>
  <Paragraphs>102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Летний день 1</vt:lpstr>
      <vt:lpstr>Тема: «Нетрадиционные формы работы в здоровье сберегающих технологиях через создание семейных проектов» </vt:lpstr>
      <vt:lpstr>Презентация PowerPoint</vt:lpstr>
      <vt:lpstr>Презентация PowerPoint</vt:lpstr>
      <vt:lpstr>Актуальность</vt:lpstr>
      <vt:lpstr>Презентация PowerPoint</vt:lpstr>
      <vt:lpstr>Нетрадиционные здоровье сберега-ющие технологии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Сказкотерапия </vt:lpstr>
      <vt:lpstr>Минуты шалости </vt:lpstr>
      <vt:lpstr>Зарядка с родителями</vt:lpstr>
      <vt:lpstr>Музыкотерапия </vt:lpstr>
      <vt:lpstr>        Улыбкотерапия</vt:lpstr>
      <vt:lpstr>Завтрак с родителями</vt:lpstr>
      <vt:lpstr>«С мамой папой веселей»  Игры с родителями на свежем воздухе </vt:lpstr>
      <vt:lpstr>    Отдыхаем вместе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«Нетрадиционные формы работы в здоровье сберегающих технологиях»</dc:title>
  <dc:creator>Sasha</dc:creator>
  <cp:lastModifiedBy>Sasha</cp:lastModifiedBy>
  <cp:revision>43</cp:revision>
  <dcterms:created xsi:type="dcterms:W3CDTF">2017-12-03T09:58:13Z</dcterms:created>
  <dcterms:modified xsi:type="dcterms:W3CDTF">2018-06-17T10:54:51Z</dcterms:modified>
</cp:coreProperties>
</file>