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7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Franklin Gothic Dem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Franklin Gothic Dem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Franklin Gothic Dem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Franklin Gothic Dem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Franklin Gothic Demi" pitchFamily="34" charset="0"/>
        <a:ea typeface="+mn-ea"/>
        <a:cs typeface="Arial" charset="0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Franklin Gothic Demi" pitchFamily="34" charset="0"/>
        <a:ea typeface="+mn-ea"/>
        <a:cs typeface="Arial" charset="0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Franklin Gothic Demi" pitchFamily="34" charset="0"/>
        <a:ea typeface="+mn-ea"/>
        <a:cs typeface="Arial" charset="0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Franklin Gothic Demi" pitchFamily="34" charset="0"/>
        <a:ea typeface="+mn-ea"/>
        <a:cs typeface="Arial" charset="0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Franklin Gothic Dem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</p:showPr>
  <p:clrMru>
    <a:srgbClr val="A8EEFE"/>
    <a:srgbClr val="96EAFE"/>
    <a:srgbClr val="7C5989"/>
    <a:srgbClr val="000066"/>
    <a:srgbClr val="333399"/>
    <a:srgbClr val="800000"/>
    <a:srgbClr val="FF6600"/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84" autoAdjust="0"/>
    <p:restoredTop sz="93617" autoAdjust="0"/>
  </p:normalViewPr>
  <p:slideViewPr>
    <p:cSldViewPr>
      <p:cViewPr varScale="1">
        <p:scale>
          <a:sx n="114" d="100"/>
          <a:sy n="114" d="100"/>
        </p:scale>
        <p:origin x="-154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3352800"/>
            <a:ext cx="9144000" cy="609600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  <a:endParaRPr lang="en-US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3962400"/>
            <a:ext cx="9144000" cy="304800"/>
          </a:xfrm>
        </p:spPr>
        <p:txBody>
          <a:bodyPr/>
          <a:lstStyle>
            <a:lvl1pPr marL="0" indent="0" algn="ctr">
              <a:buFontTx/>
              <a:buNone/>
              <a:defRPr sz="2400"/>
            </a:lvl1pPr>
          </a:lstStyle>
          <a:p>
            <a:pPr lvl="0"/>
            <a:r>
              <a:rPr lang="ru-RU" noProof="0" smtClean="0"/>
              <a:t>Образец подзаголовка</a:t>
            </a:r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4390FCD3-146C-4982-AA0B-EA5E61236C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Tm="500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65948F-172D-434D-82CA-6E16202299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277100" y="0"/>
            <a:ext cx="1866900" cy="6324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676400" y="0"/>
            <a:ext cx="5448300" cy="63246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3B6DA4-0584-4FE7-A09F-B02F0D0899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DB287B-2476-42BF-86E0-1CEC4BCD9B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6BF5CD-C2A8-483E-BAB9-E1288CBD96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52600" y="914400"/>
            <a:ext cx="3543300" cy="541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914400"/>
            <a:ext cx="3543300" cy="541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F074E3-E1AA-4C0B-A7C2-9470AA0EED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DC0465-5075-4BD7-AEC2-2DC7C33462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F4D297-F5D6-497A-ADE5-5F1414B487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46A334-60D5-449C-89A8-7BBB92D3C0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8A423B-9624-4212-A784-BE1626E9DC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EB82C1-6CD7-45FC-A375-DD720F70DF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52600" y="914400"/>
            <a:ext cx="72390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76400" y="0"/>
            <a:ext cx="7467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629400"/>
            <a:ext cx="19050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29400"/>
            <a:ext cx="28956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629400"/>
            <a:ext cx="19050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F598830-CFF2-40A1-ABF0-AE2CBEBA77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ransition advTm="7000">
    <p:fade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Impac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Impac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Impac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Impact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Impact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Impact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Impact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Impac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997200"/>
            <a:ext cx="9144000" cy="1008063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FF6600"/>
                </a:solidFill>
                <a:latin typeface="Arial" charset="0"/>
              </a:rPr>
              <a:t>«Спички</a:t>
            </a:r>
            <a:r>
              <a:rPr lang="ru-RU" smtClean="0">
                <a:latin typeface="Arial" charset="0"/>
              </a:rPr>
              <a:t> </a:t>
            </a:r>
            <a:r>
              <a:rPr lang="ru-RU" smtClean="0">
                <a:solidFill>
                  <a:srgbClr val="FF6600"/>
                </a:solidFill>
                <a:latin typeface="Arial" charset="0"/>
              </a:rPr>
              <a:t>детям не игрушка».</a:t>
            </a:r>
            <a:endParaRPr lang="ru-RU" smtClean="0">
              <a:latin typeface="Arial" charset="0"/>
            </a:endParaRPr>
          </a:p>
        </p:txBody>
      </p:sp>
      <p:sp>
        <p:nvSpPr>
          <p:cNvPr id="1331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5734050"/>
            <a:ext cx="9144000" cy="304800"/>
          </a:xfrm>
        </p:spPr>
        <p:txBody>
          <a:bodyPr/>
          <a:lstStyle/>
          <a:p>
            <a:pPr eaLnBrk="1" hangingPunct="1"/>
            <a:r>
              <a:rPr lang="ru-RU" smtClean="0"/>
              <a:t>Воспитатель высшей категории Шевцова Т.Н</a:t>
            </a:r>
            <a:r>
              <a:rPr lang="ru-RU" smtClean="0">
                <a:solidFill>
                  <a:srgbClr val="FF6600"/>
                </a:solidFill>
              </a:rPr>
              <a:t>.</a:t>
            </a:r>
          </a:p>
        </p:txBody>
      </p:sp>
      <p:pic>
        <p:nvPicPr>
          <p:cNvPr id="13315" name="Picture 5" descr="unname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0"/>
            <a:ext cx="3529012" cy="306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6" descr="Пожарный-картинки-для-детей-красивые-пожарные-фото-и-картинки-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80063" y="0"/>
            <a:ext cx="3411537" cy="306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7000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253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1400" smtClean="0">
                <a:solidFill>
                  <a:srgbClr val="FF6600"/>
                </a:solidFill>
              </a:rPr>
              <a:t>9день:</a:t>
            </a:r>
            <a:r>
              <a:rPr lang="ru-RU" sz="1400" smtClean="0"/>
              <a:t> «Что такое служба противопожарной безопасности.</a:t>
            </a:r>
            <a:br>
              <a:rPr lang="ru-RU" sz="1400" smtClean="0"/>
            </a:br>
            <a:r>
              <a:rPr lang="ru-RU" sz="1400" smtClean="0">
                <a:solidFill>
                  <a:srgbClr val="FF6600"/>
                </a:solidFill>
              </a:rPr>
              <a:t>1)</a:t>
            </a:r>
            <a:r>
              <a:rPr lang="ru-RU" sz="1400" smtClean="0"/>
              <a:t> Беседа «В жизни всегда есть место подвигу».</a:t>
            </a:r>
            <a:br>
              <a:rPr lang="ru-RU" sz="1400" smtClean="0"/>
            </a:br>
            <a:r>
              <a:rPr lang="ru-RU" sz="1400" smtClean="0">
                <a:solidFill>
                  <a:srgbClr val="FF6600"/>
                </a:solidFill>
              </a:rPr>
              <a:t>2)</a:t>
            </a:r>
            <a:r>
              <a:rPr lang="ru-RU" sz="1400" smtClean="0"/>
              <a:t> Дидактическая игра «Собери пожарную машину».</a:t>
            </a:r>
            <a:br>
              <a:rPr lang="ru-RU" sz="1400" smtClean="0"/>
            </a:br>
            <a:r>
              <a:rPr lang="ru-RU" sz="1400" smtClean="0">
                <a:solidFill>
                  <a:srgbClr val="FF6600"/>
                </a:solidFill>
              </a:rPr>
              <a:t>3)</a:t>
            </a:r>
            <a:r>
              <a:rPr lang="ru-RU" sz="1400" smtClean="0"/>
              <a:t> Чтение рассказа «Пожарные собаки».</a:t>
            </a:r>
            <a:br>
              <a:rPr lang="ru-RU" sz="1400" smtClean="0"/>
            </a:br>
            <a:r>
              <a:rPr lang="ru-RU" sz="1400" smtClean="0">
                <a:solidFill>
                  <a:srgbClr val="FF6600"/>
                </a:solidFill>
              </a:rPr>
              <a:t>10 день:</a:t>
            </a:r>
            <a:r>
              <a:rPr lang="ru-RU" sz="1400" smtClean="0"/>
              <a:t> «Итоговый».</a:t>
            </a:r>
            <a:br>
              <a:rPr lang="ru-RU" sz="1400" smtClean="0"/>
            </a:br>
            <a:r>
              <a:rPr lang="ru-RU" sz="1400" smtClean="0">
                <a:solidFill>
                  <a:srgbClr val="FF6600"/>
                </a:solidFill>
              </a:rPr>
              <a:t>1)</a:t>
            </a:r>
            <a:r>
              <a:rPr lang="ru-RU" sz="1400" smtClean="0"/>
              <a:t> Изготовление макета «пожарный щит».</a:t>
            </a:r>
            <a:br>
              <a:rPr lang="ru-RU" sz="1400" smtClean="0"/>
            </a:br>
            <a:r>
              <a:rPr lang="ru-RU" sz="1400" smtClean="0">
                <a:solidFill>
                  <a:srgbClr val="FF6600"/>
                </a:solidFill>
              </a:rPr>
              <a:t>Продукты проектной деятельности</a:t>
            </a:r>
            <a:r>
              <a:rPr lang="ru-RU" sz="1400" smtClean="0"/>
              <a:t>:</a:t>
            </a:r>
            <a:br>
              <a:rPr lang="ru-RU" sz="1400" smtClean="0"/>
            </a:br>
            <a:r>
              <a:rPr lang="ru-RU" sz="1400" smtClean="0">
                <a:solidFill>
                  <a:srgbClr val="FF6600"/>
                </a:solidFill>
              </a:rPr>
              <a:t>1)</a:t>
            </a:r>
            <a:r>
              <a:rPr lang="ru-RU" sz="1400" smtClean="0"/>
              <a:t> Выставка рисунков детей и родителей «спички детям не игрушка».</a:t>
            </a:r>
            <a:br>
              <a:rPr lang="ru-RU" sz="1400" smtClean="0"/>
            </a:br>
            <a:r>
              <a:rPr lang="ru-RU" sz="1400" smtClean="0">
                <a:solidFill>
                  <a:srgbClr val="FF6600"/>
                </a:solidFill>
              </a:rPr>
              <a:t>2)</a:t>
            </a:r>
            <a:r>
              <a:rPr lang="ru-RU" sz="1400" smtClean="0"/>
              <a:t> Книжная выставка «Детям об огне».</a:t>
            </a:r>
            <a:br>
              <a:rPr lang="ru-RU" sz="1400" smtClean="0"/>
            </a:br>
            <a:r>
              <a:rPr lang="ru-RU" sz="1400" smtClean="0">
                <a:solidFill>
                  <a:srgbClr val="FF6600"/>
                </a:solidFill>
              </a:rPr>
              <a:t>3)</a:t>
            </a:r>
            <a:r>
              <a:rPr lang="ru-RU" sz="1400" smtClean="0"/>
              <a:t> Оформление уголка пожарной безопасности.</a:t>
            </a:r>
            <a:br>
              <a:rPr lang="ru-RU" sz="1400" smtClean="0"/>
            </a:br>
            <a:r>
              <a:rPr lang="ru-RU" sz="1400" smtClean="0">
                <a:solidFill>
                  <a:srgbClr val="FF6600"/>
                </a:solidFill>
              </a:rPr>
              <a:t>4)</a:t>
            </a:r>
            <a:r>
              <a:rPr lang="ru-RU" sz="1400" smtClean="0"/>
              <a:t> Изготовление работы «Вертолет» (модульное оригами).</a:t>
            </a:r>
            <a:br>
              <a:rPr lang="ru-RU" sz="1400" smtClean="0"/>
            </a:br>
            <a:r>
              <a:rPr lang="ru-RU" sz="1400" smtClean="0">
                <a:solidFill>
                  <a:srgbClr val="FF6600"/>
                </a:solidFill>
              </a:rPr>
              <a:t>5)</a:t>
            </a:r>
            <a:r>
              <a:rPr lang="ru-RU" sz="1400" smtClean="0"/>
              <a:t> Коллективная работа «Загорелся кошкин дом».</a:t>
            </a:r>
            <a:br>
              <a:rPr lang="ru-RU" sz="1400" smtClean="0"/>
            </a:br>
            <a:r>
              <a:rPr lang="ru-RU" sz="1400" smtClean="0">
                <a:solidFill>
                  <a:srgbClr val="FF6600"/>
                </a:solidFill>
              </a:rPr>
              <a:t>6)</a:t>
            </a:r>
            <a:r>
              <a:rPr lang="ru-RU" sz="1400" smtClean="0"/>
              <a:t> Презентация.</a:t>
            </a:r>
          </a:p>
        </p:txBody>
      </p:sp>
      <p:pic>
        <p:nvPicPr>
          <p:cNvPr id="22531" name="Picture 4" descr="image (3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35825" y="2781300"/>
            <a:ext cx="1741488" cy="232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5" descr="SAM_017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8625" y="3357563"/>
            <a:ext cx="1668463" cy="222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6" descr="SAM_017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63713" y="3644900"/>
            <a:ext cx="1400175" cy="186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7" descr="image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19925" y="981075"/>
            <a:ext cx="1871663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5" name="Picture 1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76600" y="4221163"/>
            <a:ext cx="2159000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7000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Литература:</a:t>
            </a:r>
            <a:r>
              <a:rPr lang="ru-RU" smtClean="0"/>
              <a:t> </a:t>
            </a:r>
          </a:p>
        </p:txBody>
      </p:sp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1800" smtClean="0"/>
              <a:t>1.Н.А.Аралина «Ознакомление дошкольников с правилами пожарной безопасности»</a:t>
            </a:r>
            <a:br>
              <a:rPr lang="ru-RU" sz="1800" smtClean="0"/>
            </a:br>
            <a:r>
              <a:rPr lang="ru-RU" sz="1800" smtClean="0"/>
              <a:t>2.Т.А.Шорыгина «Правила пожарной безопасности для детей 4-5 лет»</a:t>
            </a:r>
            <a:br>
              <a:rPr lang="ru-RU" sz="1800" smtClean="0"/>
            </a:br>
            <a:r>
              <a:rPr lang="ru-RU" sz="1800" smtClean="0"/>
              <a:t>3.О.В.Дыбина «Ребенок в мире поиска»</a:t>
            </a:r>
            <a:br>
              <a:rPr lang="ru-RU" sz="1800" smtClean="0"/>
            </a:br>
            <a:r>
              <a:rPr lang="ru-RU" sz="1800" smtClean="0"/>
              <a:t>4.В.Н. Волчкова, Н.В. Степанова «Конспекты занятий в средней группе».</a:t>
            </a:r>
            <a:br>
              <a:rPr lang="ru-RU" sz="1800" smtClean="0"/>
            </a:br>
            <a:r>
              <a:rPr lang="ru-RU" sz="1800" smtClean="0"/>
              <a:t>5.Д.Б.Игуменова, И.Г.Иванникова «Чтобы не было беды» </a:t>
            </a:r>
          </a:p>
          <a:p>
            <a:pPr eaLnBrk="1" hangingPunct="1"/>
            <a:r>
              <a:rPr lang="ru-RU" sz="1800" smtClean="0"/>
              <a:t> Н.В. Нищева «Картотека подвижных игр, упражнений, физминуток, пальчиковой гимнастики». Издательство «Детство-Пресс», Санкт-Петербург, 2009.</a:t>
            </a:r>
          </a:p>
          <a:p>
            <a:pPr eaLnBrk="1" hangingPunct="1"/>
            <a:r>
              <a:rPr lang="ru-RU" sz="1800" smtClean="0"/>
              <a:t> Л.Г. Петерсон; Е.Е. Кочемасова; “Игралочка” Методические рекомендации.</a:t>
            </a:r>
          </a:p>
          <a:p>
            <a:pPr eaLnBrk="1" hangingPunct="1"/>
            <a:r>
              <a:rPr lang="ru-RU" sz="1800" smtClean="0"/>
              <a:t> Авторы стихов: С. Маршак, А. Усачёв, В. Меркушева, Е. Гладкова, Т. Шорыгина, В. Кузьминов, Е. Устинова, Л. Ведерникова.</a:t>
            </a:r>
          </a:p>
        </p:txBody>
      </p:sp>
    </p:spTree>
  </p:cSld>
  <p:clrMapOvr>
    <a:masterClrMapping/>
  </p:clrMapOvr>
  <p:transition advTm="7000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457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r>
              <a:rPr lang="ru-RU" smtClean="0"/>
              <a:t>     </a:t>
            </a:r>
            <a:r>
              <a:rPr lang="ru-RU" sz="4400" smtClean="0">
                <a:solidFill>
                  <a:srgbClr val="FF6600"/>
                </a:solidFill>
              </a:rPr>
              <a:t>Спасибо за внимание</a:t>
            </a:r>
            <a:r>
              <a:rPr lang="ru-RU" smtClean="0">
                <a:solidFill>
                  <a:srgbClr val="FF6600"/>
                </a:solidFill>
              </a:rPr>
              <a:t>.</a:t>
            </a:r>
          </a:p>
        </p:txBody>
      </p:sp>
    </p:spTree>
  </p:cSld>
  <p:clrMapOvr>
    <a:masterClrMapping/>
  </p:clrMapOvr>
  <p:transition advTm="7000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0"/>
            <a:ext cx="8532812" cy="838200"/>
          </a:xfrm>
        </p:spPr>
        <p:txBody>
          <a:bodyPr/>
          <a:lstStyle/>
          <a:p>
            <a:pPr eaLnBrk="1" hangingPunct="1"/>
            <a:r>
              <a:rPr lang="ru-RU" b="1" smtClean="0"/>
              <a:t>Телефон пожарной службы - 0</a:t>
            </a:r>
            <a:r>
              <a:rPr lang="ru-RU" smtClean="0"/>
              <a:t> 1</a:t>
            </a:r>
          </a:p>
        </p:txBody>
      </p:sp>
      <p:sp>
        <p:nvSpPr>
          <p:cNvPr id="1433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63713" y="981075"/>
            <a:ext cx="7239000" cy="5410200"/>
          </a:xfrm>
        </p:spPr>
        <p:txBody>
          <a:bodyPr/>
          <a:lstStyle/>
          <a:p>
            <a:pPr eaLnBrk="1" hangingPunct="1"/>
            <a:r>
              <a:rPr lang="ru-RU" sz="1400" b="1" smtClean="0">
                <a:solidFill>
                  <a:srgbClr val="FF6600"/>
                </a:solidFill>
              </a:rPr>
              <a:t>Тип проекта:</a:t>
            </a:r>
            <a:r>
              <a:rPr lang="ru-RU" sz="1400" smtClean="0"/>
              <a:t> творческий,  краткосрочный</a:t>
            </a:r>
            <a:r>
              <a:rPr lang="ru-RU" smtClean="0"/>
              <a:t> </a:t>
            </a:r>
          </a:p>
          <a:p>
            <a:pPr eaLnBrk="1" hangingPunct="1"/>
            <a:r>
              <a:rPr lang="ru-RU" sz="1600" b="1" smtClean="0">
                <a:solidFill>
                  <a:srgbClr val="FF6600"/>
                </a:solidFill>
              </a:rPr>
              <a:t>Актуальность реализации проекта</a:t>
            </a:r>
            <a:r>
              <a:rPr lang="ru-RU" sz="1600" b="1" smtClean="0"/>
              <a:t>.</a:t>
            </a:r>
            <a:endParaRPr lang="ru-RU" sz="1600" smtClean="0"/>
          </a:p>
          <a:p>
            <a:pPr eaLnBrk="1" hangingPunct="1"/>
            <a:r>
              <a:rPr lang="ru-RU" sz="1600" smtClean="0"/>
              <a:t>Огонь с древних времён интересовал человека. С одной стороны, огонь - друг человека. Без огня не приготовить покушать, не осветить дом. Конечно в современном развитом обществе, сам огонь отошёл на второй план, по сравнению с электричеством, но играет немаловажную роль. Дети, пытаются «потрогать» окружающий мир, чтобы поближе узнать его. Задача родителей и воспитателя помочь узнать как можно больше об окружающем мире, но предостеречь от возможных опасностей, ожидающих их на пути познания. Начинать знакомить детей с пожарной безопасностью нужно с самого раннего детства, чтобы они знали, как нужно вести себя правильно и безопасно.</a:t>
            </a:r>
            <a:r>
              <a:rPr lang="ru-RU" smtClean="0"/>
              <a:t> </a:t>
            </a:r>
          </a:p>
          <a:p>
            <a:pPr eaLnBrk="1" hangingPunct="1"/>
            <a:r>
              <a:rPr lang="ru-RU" sz="1600" b="1" smtClean="0">
                <a:solidFill>
                  <a:srgbClr val="FF6600"/>
                </a:solidFill>
              </a:rPr>
              <a:t>Вид проекта:</a:t>
            </a:r>
            <a:r>
              <a:rPr lang="ru-RU" sz="1600" smtClean="0"/>
              <a:t> семейный, групповой.</a:t>
            </a:r>
            <a:endParaRPr lang="ru-RU" sz="1600" b="1" smtClean="0"/>
          </a:p>
          <a:p>
            <a:pPr eaLnBrk="1" hangingPunct="1"/>
            <a:r>
              <a:rPr lang="ru-RU" sz="1600" b="1" smtClean="0">
                <a:solidFill>
                  <a:srgbClr val="FF6600"/>
                </a:solidFill>
              </a:rPr>
              <a:t>Проблема:</a:t>
            </a:r>
            <a:r>
              <a:rPr lang="ru-RU" sz="1600" smtClean="0"/>
              <a:t> дети не имеют достаточных знаний об огне и его опасности для человека.</a:t>
            </a:r>
            <a:endParaRPr lang="ru-RU" sz="1600" b="1" smtClean="0"/>
          </a:p>
          <a:p>
            <a:pPr eaLnBrk="1" hangingPunct="1">
              <a:buFontTx/>
              <a:buNone/>
            </a:pPr>
            <a:r>
              <a:rPr lang="ru-RU" sz="1600" smtClean="0"/>
              <a:t>       </a:t>
            </a:r>
            <a:r>
              <a:rPr lang="ru-RU" sz="1400" b="1" smtClean="0">
                <a:solidFill>
                  <a:srgbClr val="FF6600"/>
                </a:solidFill>
              </a:rPr>
              <a:t>Ожидаемые результаты:</a:t>
            </a:r>
            <a:r>
              <a:rPr lang="ru-RU" sz="1400" smtClean="0"/>
              <a:t> расширение кругозора детей, словарного запаса, получение детьми начальных знаний по пожарной безопасности, вовлечение родителей в совместную деятельность с детьми</a:t>
            </a:r>
            <a:r>
              <a:rPr lang="ru-RU" smtClean="0"/>
              <a:t>. </a:t>
            </a:r>
          </a:p>
        </p:txBody>
      </p:sp>
      <p:sp>
        <p:nvSpPr>
          <p:cNvPr id="14339" name="Rectangle 7"/>
          <p:cNvSpPr>
            <a:spLocks noChangeArrowheads="1"/>
          </p:cNvSpPr>
          <p:nvPr/>
        </p:nvSpPr>
        <p:spPr bwMode="auto">
          <a:xfrm>
            <a:off x="-4576763" y="3200400"/>
            <a:ext cx="3892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 sz="2400">
              <a:latin typeface="Times New Roman" pitchFamily="18" charset="0"/>
            </a:endParaRPr>
          </a:p>
        </p:txBody>
      </p:sp>
    </p:spTree>
  </p:cSld>
  <p:clrMapOvr>
    <a:masterClrMapping/>
  </p:clrMapOvr>
  <p:transition advTm="7000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3276600" y="0"/>
            <a:ext cx="7323138" cy="838200"/>
          </a:xfrm>
        </p:spPr>
        <p:txBody>
          <a:bodyPr/>
          <a:lstStyle/>
          <a:p>
            <a:pPr eaLnBrk="1" hangingPunct="1"/>
            <a:r>
              <a:rPr lang="ru-RU" smtClean="0"/>
              <a:t>Проблема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 Дети не имеют достаточных знаний об огне и его опасности для человека.</a:t>
            </a:r>
          </a:p>
          <a:p>
            <a:pPr eaLnBrk="1" hangingPunct="1"/>
            <a:r>
              <a:rPr lang="ru-RU" b="1" smtClean="0">
                <a:solidFill>
                  <a:srgbClr val="FF6600"/>
                </a:solidFill>
              </a:rPr>
              <a:t>Режим работы</a:t>
            </a:r>
            <a:r>
              <a:rPr lang="ru-RU" smtClean="0">
                <a:solidFill>
                  <a:srgbClr val="FF6600"/>
                </a:solidFill>
              </a:rPr>
              <a:t>:</a:t>
            </a:r>
            <a:r>
              <a:rPr lang="ru-RU" smtClean="0"/>
              <a:t> во время и вне занятий.</a:t>
            </a:r>
          </a:p>
          <a:p>
            <a:pPr eaLnBrk="1" hangingPunct="1"/>
            <a:r>
              <a:rPr lang="ru-RU" smtClean="0">
                <a:solidFill>
                  <a:srgbClr val="FF6600"/>
                </a:solidFill>
              </a:rPr>
              <a:t>У</a:t>
            </a:r>
            <a:r>
              <a:rPr lang="ru-RU" b="1" smtClean="0">
                <a:solidFill>
                  <a:srgbClr val="FF6600"/>
                </a:solidFill>
              </a:rPr>
              <a:t>частники проекта:</a:t>
            </a:r>
            <a:r>
              <a:rPr lang="ru-RU" smtClean="0"/>
              <a:t> воспитатель, дети, родители.</a:t>
            </a:r>
            <a:endParaRPr lang="ru-RU" b="1" smtClean="0"/>
          </a:p>
          <a:p>
            <a:pPr eaLnBrk="1" hangingPunct="1"/>
            <a:r>
              <a:rPr lang="ru-RU" b="1" smtClean="0">
                <a:solidFill>
                  <a:srgbClr val="FF6600"/>
                </a:solidFill>
              </a:rPr>
              <a:t>Возраст детей</a:t>
            </a:r>
            <a:r>
              <a:rPr lang="ru-RU" smtClean="0">
                <a:solidFill>
                  <a:srgbClr val="FF6600"/>
                </a:solidFill>
              </a:rPr>
              <a:t>:</a:t>
            </a:r>
            <a:r>
              <a:rPr lang="ru-RU" smtClean="0"/>
              <a:t> 4 -5 лет </a:t>
            </a:r>
          </a:p>
        </p:txBody>
      </p:sp>
      <p:pic>
        <p:nvPicPr>
          <p:cNvPr id="15364" name="Picture 4" descr="image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51050" y="4292600"/>
            <a:ext cx="249555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6" descr="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8263" y="4221163"/>
            <a:ext cx="3635375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7000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1 этап. Целеполагание</a:t>
            </a:r>
            <a:r>
              <a:rPr lang="ru-RU" smtClean="0"/>
              <a:t> .</a:t>
            </a:r>
          </a:p>
        </p:txBody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1400" i="1" u="sng" smtClean="0">
                <a:solidFill>
                  <a:srgbClr val="FF6600"/>
                </a:solidFill>
              </a:rPr>
              <a:t>Цель проекта:</a:t>
            </a:r>
            <a:r>
              <a:rPr lang="ru-RU" sz="1400" smtClean="0"/>
              <a:t> Дать детям начальные знания по пожарной безопасности.</a:t>
            </a:r>
            <a:endParaRPr lang="ru-RU" sz="1400" b="1" smtClean="0"/>
          </a:p>
          <a:p>
            <a:pPr eaLnBrk="1" hangingPunct="1"/>
            <a:r>
              <a:rPr lang="ru-RU" sz="1400" b="1" smtClean="0">
                <a:solidFill>
                  <a:srgbClr val="FF6600"/>
                </a:solidFill>
              </a:rPr>
              <a:t>Задачи проекта: </a:t>
            </a:r>
            <a:r>
              <a:rPr lang="ru-RU" sz="1400" u="sng" smtClean="0">
                <a:solidFill>
                  <a:srgbClr val="FF6600"/>
                </a:solidFill>
              </a:rPr>
              <a:t>Образовательные</a:t>
            </a:r>
            <a:r>
              <a:rPr lang="ru-RU" sz="1400" smtClean="0">
                <a:solidFill>
                  <a:srgbClr val="FF6600"/>
                </a:solidFill>
              </a:rPr>
              <a:t>.</a:t>
            </a:r>
            <a:r>
              <a:rPr lang="ru-RU" sz="1400" smtClean="0"/>
              <a:t> Познакомить детей с понятием огонь. Дать представление о пользе и вреде огня для человека</a:t>
            </a:r>
            <a:r>
              <a:rPr lang="ru-RU" smtClean="0"/>
              <a:t>.</a:t>
            </a:r>
          </a:p>
          <a:p>
            <a:pPr eaLnBrk="1" hangingPunct="1"/>
            <a:r>
              <a:rPr lang="ru-RU" sz="1400" u="sng" smtClean="0">
                <a:solidFill>
                  <a:srgbClr val="FF6600"/>
                </a:solidFill>
              </a:rPr>
              <a:t>Развивающие</a:t>
            </a:r>
            <a:r>
              <a:rPr lang="ru-RU" sz="1400" smtClean="0">
                <a:solidFill>
                  <a:srgbClr val="FF6600"/>
                </a:solidFill>
              </a:rPr>
              <a:t>.</a:t>
            </a:r>
            <a:r>
              <a:rPr lang="ru-RU" sz="1400" smtClean="0"/>
              <a:t> Способствовать запоминанию детьми правил безопасного поведения во время чрезвычайных ситуаций. Развивать творческие способности детей.</a:t>
            </a:r>
            <a:endParaRPr lang="ru-RU" sz="1400" u="sng" smtClean="0"/>
          </a:p>
          <a:p>
            <a:pPr eaLnBrk="1" hangingPunct="1"/>
            <a:r>
              <a:rPr lang="ru-RU" sz="1400" u="sng" smtClean="0">
                <a:solidFill>
                  <a:srgbClr val="FF6600"/>
                </a:solidFill>
              </a:rPr>
              <a:t>Воспитательные</a:t>
            </a:r>
            <a:r>
              <a:rPr lang="ru-RU" sz="1400" smtClean="0">
                <a:solidFill>
                  <a:srgbClr val="FF6600"/>
                </a:solidFill>
              </a:rPr>
              <a:t>.</a:t>
            </a:r>
            <a:r>
              <a:rPr lang="ru-RU" sz="1400" smtClean="0"/>
              <a:t> Воспитывать умение слушать и слышать педагога. Воспитывать чувство самосохранения.</a:t>
            </a:r>
            <a:endParaRPr lang="ru-RU" smtClean="0"/>
          </a:p>
          <a:p>
            <a:pPr eaLnBrk="1" hangingPunct="1"/>
            <a:endParaRPr lang="ru-RU" smtClean="0"/>
          </a:p>
        </p:txBody>
      </p:sp>
      <p:pic>
        <p:nvPicPr>
          <p:cNvPr id="16387" name="Picture 4" descr="img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8175" y="3716338"/>
            <a:ext cx="3308350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5" descr="img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80063" y="3716338"/>
            <a:ext cx="3132137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7000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2 этап. Разработка проекта.</a:t>
            </a:r>
            <a:r>
              <a:rPr lang="ru-RU" smtClean="0"/>
              <a:t> </a:t>
            </a:r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1400" smtClean="0">
                <a:solidFill>
                  <a:srgbClr val="FF6600"/>
                </a:solidFill>
              </a:rPr>
              <a:t>1.</a:t>
            </a:r>
            <a:r>
              <a:rPr lang="ru-RU" sz="1400" smtClean="0"/>
              <a:t> Познакомить детей и родителей с темой проекта, обозначить значимость выбранной темы.</a:t>
            </a:r>
          </a:p>
          <a:p>
            <a:pPr eaLnBrk="1" hangingPunct="1"/>
            <a:r>
              <a:rPr lang="ru-RU" sz="1400" smtClean="0">
                <a:solidFill>
                  <a:srgbClr val="FF6600"/>
                </a:solidFill>
              </a:rPr>
              <a:t>2.</a:t>
            </a:r>
            <a:r>
              <a:rPr lang="ru-RU" sz="1400" smtClean="0"/>
              <a:t> Провести работу по подбору необходимой литературы и иллюстрационного материала.</a:t>
            </a:r>
          </a:p>
          <a:p>
            <a:pPr eaLnBrk="1" hangingPunct="1"/>
            <a:r>
              <a:rPr lang="ru-RU" sz="1400" smtClean="0">
                <a:solidFill>
                  <a:srgbClr val="FF6600"/>
                </a:solidFill>
              </a:rPr>
              <a:t>3.</a:t>
            </a:r>
            <a:r>
              <a:rPr lang="ru-RU" sz="1400" smtClean="0"/>
              <a:t> Подготовить наглядные пособия для игровой и продуктивной деятельности.</a:t>
            </a:r>
          </a:p>
          <a:p>
            <a:pPr eaLnBrk="1" hangingPunct="1"/>
            <a:r>
              <a:rPr lang="ru-RU" sz="1400" smtClean="0">
                <a:solidFill>
                  <a:srgbClr val="FF6600"/>
                </a:solidFill>
              </a:rPr>
              <a:t>4.</a:t>
            </a:r>
            <a:r>
              <a:rPr lang="ru-RU" sz="1400" smtClean="0"/>
              <a:t> Составить перспективный план мероприятий.</a:t>
            </a:r>
            <a:r>
              <a:rPr lang="ru-RU" smtClean="0"/>
              <a:t> </a:t>
            </a:r>
          </a:p>
        </p:txBody>
      </p:sp>
      <p:pic>
        <p:nvPicPr>
          <p:cNvPr id="17411" name="Picture 4" descr="SAM_013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8175" y="4076700"/>
            <a:ext cx="2952750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5" descr="DSCF39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7400" y="2781300"/>
            <a:ext cx="2881313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7000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3 этап. Выполнение проекта</a:t>
            </a:r>
            <a:r>
              <a:rPr lang="ru-RU" smtClean="0"/>
              <a:t> .</a:t>
            </a:r>
          </a:p>
        </p:txBody>
      </p:sp>
      <p:sp>
        <p:nvSpPr>
          <p:cNvPr id="1843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1400" smtClean="0">
                <a:solidFill>
                  <a:srgbClr val="FF6600"/>
                </a:solidFill>
              </a:rPr>
              <a:t>1 день:</a:t>
            </a:r>
            <a:r>
              <a:rPr lang="ru-RU" sz="1400" smtClean="0"/>
              <a:t> «Красивый и опасный – огонь прекрасный».                                                    1) Выставка консультаций для родителей по данной теме. Оформление книжного уголка «Детям об огне». Объявление конкурса детско-родительского рисунка «Спички детям не игрушка».                                                      </a:t>
            </a:r>
          </a:p>
          <a:p>
            <a:pPr eaLnBrk="1" hangingPunct="1"/>
            <a:r>
              <a:rPr lang="ru-RU" sz="1400" smtClean="0">
                <a:solidFill>
                  <a:srgbClr val="FF6600"/>
                </a:solidFill>
              </a:rPr>
              <a:t>2)</a:t>
            </a:r>
            <a:r>
              <a:rPr lang="ru-RU" sz="1400" smtClean="0"/>
              <a:t> Познавательное занятие « Как добывали огонь».                                                         </a:t>
            </a:r>
            <a:r>
              <a:rPr lang="ru-RU" sz="1400" smtClean="0">
                <a:solidFill>
                  <a:srgbClr val="FF6600"/>
                </a:solidFill>
              </a:rPr>
              <a:t>3)</a:t>
            </a:r>
            <a:r>
              <a:rPr lang="ru-RU" sz="1400" smtClean="0"/>
              <a:t> Прослушивание сказки «Кошкин дом» (Аудио запись).</a:t>
            </a:r>
          </a:p>
          <a:p>
            <a:pPr eaLnBrk="1" hangingPunct="1"/>
            <a:r>
              <a:rPr lang="ru-RU" sz="1400" smtClean="0">
                <a:solidFill>
                  <a:srgbClr val="FF6600"/>
                </a:solidFill>
              </a:rPr>
              <a:t>2</a:t>
            </a:r>
            <a:r>
              <a:rPr lang="ru-RU" sz="1400" smtClean="0"/>
              <a:t> </a:t>
            </a:r>
            <a:r>
              <a:rPr lang="ru-RU" sz="1400" smtClean="0">
                <a:solidFill>
                  <a:srgbClr val="FF6600"/>
                </a:solidFill>
              </a:rPr>
              <a:t>день:</a:t>
            </a:r>
            <a:r>
              <a:rPr lang="ru-RU" sz="1400" smtClean="0"/>
              <a:t> «Что такое огонь?».</a:t>
            </a:r>
            <a:br>
              <a:rPr lang="ru-RU" sz="1400" smtClean="0"/>
            </a:br>
            <a:r>
              <a:rPr lang="ru-RU" sz="1400" smtClean="0">
                <a:solidFill>
                  <a:srgbClr val="FF6600"/>
                </a:solidFill>
              </a:rPr>
              <a:t>1)</a:t>
            </a:r>
            <a:r>
              <a:rPr lang="ru-RU" sz="1400" smtClean="0"/>
              <a:t> Оформление уголка по пожарной безопасности. Знакомство с профессией «пожарный».</a:t>
            </a:r>
            <a:br>
              <a:rPr lang="ru-RU" sz="1400" smtClean="0"/>
            </a:br>
            <a:r>
              <a:rPr lang="ru-RU" sz="1400" smtClean="0">
                <a:solidFill>
                  <a:srgbClr val="FF6600"/>
                </a:solidFill>
              </a:rPr>
              <a:t>2)</a:t>
            </a:r>
            <a:r>
              <a:rPr lang="ru-RU" sz="1400" smtClean="0"/>
              <a:t> Дидактическая игра «Собери картинку».</a:t>
            </a:r>
            <a:br>
              <a:rPr lang="ru-RU" sz="1400" smtClean="0"/>
            </a:br>
            <a:r>
              <a:rPr lang="ru-RU" sz="1400" smtClean="0">
                <a:solidFill>
                  <a:srgbClr val="FF6600"/>
                </a:solidFill>
              </a:rPr>
              <a:t>3)</a:t>
            </a:r>
            <a:r>
              <a:rPr lang="ru-RU" sz="1400" smtClean="0"/>
              <a:t> Прослушивание частушек «Азбука пожарной безопасности». </a:t>
            </a:r>
          </a:p>
        </p:txBody>
      </p:sp>
      <p:pic>
        <p:nvPicPr>
          <p:cNvPr id="18435" name="Picture 4" descr="SAM_012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35150" y="4365625"/>
            <a:ext cx="22320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5" descr="image (2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1638" y="3573463"/>
            <a:ext cx="2233612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6" descr="[004213]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59563" y="3573463"/>
            <a:ext cx="2238375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7000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1400" smtClean="0">
                <a:solidFill>
                  <a:srgbClr val="FF6600"/>
                </a:solidFill>
              </a:rPr>
              <a:t>3 день:</a:t>
            </a:r>
            <a:r>
              <a:rPr lang="ru-RU" sz="1400" smtClean="0"/>
              <a:t> «Полезный огонь».</a:t>
            </a:r>
            <a:r>
              <a:rPr lang="ru-RU" smtClean="0"/>
              <a:t> </a:t>
            </a:r>
            <a:endParaRPr lang="ru-RU" sz="1400" smtClean="0"/>
          </a:p>
          <a:p>
            <a:pPr eaLnBrk="1" hangingPunct="1"/>
            <a:r>
              <a:rPr lang="ru-RU" sz="1400" smtClean="0">
                <a:solidFill>
                  <a:srgbClr val="FF6600"/>
                </a:solidFill>
              </a:rPr>
              <a:t>1)</a:t>
            </a:r>
            <a:r>
              <a:rPr lang="ru-RU" sz="1400" smtClean="0"/>
              <a:t> Познавательное занятие «Огонь- друг».</a:t>
            </a:r>
            <a:br>
              <a:rPr lang="ru-RU" sz="1400" smtClean="0"/>
            </a:br>
            <a:r>
              <a:rPr lang="ru-RU" sz="1400" smtClean="0"/>
              <a:t> </a:t>
            </a:r>
            <a:r>
              <a:rPr lang="ru-RU" sz="1400" smtClean="0">
                <a:solidFill>
                  <a:srgbClr val="FF6600"/>
                </a:solidFill>
              </a:rPr>
              <a:t>2)</a:t>
            </a:r>
            <a:r>
              <a:rPr lang="ru-RU" sz="1400" smtClean="0"/>
              <a:t> Чтение сказок «Как человек подружился с огнем», «Как огонь воду замуж взял».</a:t>
            </a:r>
            <a:br>
              <a:rPr lang="ru-RU" sz="1400" smtClean="0"/>
            </a:br>
            <a:r>
              <a:rPr lang="ru-RU" sz="1400" smtClean="0">
                <a:solidFill>
                  <a:srgbClr val="FF6600"/>
                </a:solidFill>
              </a:rPr>
              <a:t>3)</a:t>
            </a:r>
            <a:r>
              <a:rPr lang="ru-RU" sz="1400" smtClean="0"/>
              <a:t> Продуктивная деятельность: раскрашивание раскрасок «Пожарная машина». Выставка работ.</a:t>
            </a:r>
            <a:r>
              <a:rPr lang="ru-RU" smtClean="0"/>
              <a:t> </a:t>
            </a:r>
          </a:p>
          <a:p>
            <a:pPr eaLnBrk="1" hangingPunct="1"/>
            <a:r>
              <a:rPr lang="ru-RU" sz="1400" smtClean="0">
                <a:solidFill>
                  <a:srgbClr val="FF6600"/>
                </a:solidFill>
              </a:rPr>
              <a:t>4 день:</a:t>
            </a:r>
            <a:r>
              <a:rPr lang="ru-RU" sz="1400" smtClean="0"/>
              <a:t> «Опасный огонь».</a:t>
            </a:r>
            <a:br>
              <a:rPr lang="ru-RU" sz="1400" smtClean="0"/>
            </a:br>
            <a:r>
              <a:rPr lang="ru-RU" sz="1400" smtClean="0">
                <a:solidFill>
                  <a:srgbClr val="FF6600"/>
                </a:solidFill>
              </a:rPr>
              <a:t>1)</a:t>
            </a:r>
            <a:r>
              <a:rPr lang="ru-RU" sz="1400" smtClean="0"/>
              <a:t> Беседа с детьми « Эта спичка-невеличка</a:t>
            </a:r>
            <a:r>
              <a:rPr lang="ru-RU" smtClean="0"/>
              <a:t> </a:t>
            </a:r>
          </a:p>
          <a:p>
            <a:pPr eaLnBrk="1" hangingPunct="1"/>
            <a:r>
              <a:rPr lang="ru-RU" sz="1400" smtClean="0">
                <a:solidFill>
                  <a:srgbClr val="FF6600"/>
                </a:solidFill>
              </a:rPr>
              <a:t>2)</a:t>
            </a:r>
            <a:r>
              <a:rPr lang="ru-RU" sz="1400" smtClean="0"/>
              <a:t> Словесная игра «Если возникает пожар».</a:t>
            </a:r>
          </a:p>
          <a:p>
            <a:pPr eaLnBrk="1" hangingPunct="1"/>
            <a:r>
              <a:rPr lang="ru-RU" sz="1400" smtClean="0">
                <a:solidFill>
                  <a:srgbClr val="FF6600"/>
                </a:solidFill>
              </a:rPr>
              <a:t>3)</a:t>
            </a:r>
            <a:r>
              <a:rPr lang="ru-RU" sz="1400" smtClean="0"/>
              <a:t> Познавательное занятие «Огонь друг или враг?»</a:t>
            </a:r>
            <a:r>
              <a:rPr lang="ru-RU" smtClean="0"/>
              <a:t> </a:t>
            </a:r>
          </a:p>
          <a:p>
            <a:pPr eaLnBrk="1" hangingPunct="1"/>
            <a:endParaRPr lang="ru-RU" smtClean="0"/>
          </a:p>
        </p:txBody>
      </p:sp>
      <p:pic>
        <p:nvPicPr>
          <p:cNvPr id="19459" name="Picture 4" descr="image (1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00788" y="2205038"/>
            <a:ext cx="2520950" cy="189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5" descr="imag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8175" y="4005263"/>
            <a:ext cx="2159000" cy="219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6" descr="SAM_013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11638" y="4149725"/>
            <a:ext cx="2808287" cy="210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7000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048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1400" smtClean="0">
                <a:solidFill>
                  <a:srgbClr val="FF6600"/>
                </a:solidFill>
              </a:rPr>
              <a:t>5 день:</a:t>
            </a:r>
            <a:r>
              <a:rPr lang="ru-RU" sz="1400" smtClean="0"/>
              <a:t> «Литературный»</a:t>
            </a:r>
            <a:br>
              <a:rPr lang="ru-RU" sz="1400" smtClean="0"/>
            </a:br>
            <a:r>
              <a:rPr lang="ru-RU" sz="1400" smtClean="0">
                <a:solidFill>
                  <a:srgbClr val="FF6600"/>
                </a:solidFill>
              </a:rPr>
              <a:t>1)</a:t>
            </a:r>
            <a:r>
              <a:rPr lang="ru-RU" sz="1400" smtClean="0"/>
              <a:t> Экскурсия по детскому саду: знакомство с уголком противопожарной безопасности, системой оповещения о пожаре, эвакуационными путями.</a:t>
            </a:r>
            <a:br>
              <a:rPr lang="ru-RU" sz="1400" smtClean="0"/>
            </a:br>
            <a:r>
              <a:rPr lang="ru-RU" sz="1400" smtClean="0">
                <a:solidFill>
                  <a:srgbClr val="FF6600"/>
                </a:solidFill>
              </a:rPr>
              <a:t>2)</a:t>
            </a:r>
            <a:r>
              <a:rPr lang="ru-RU" sz="1400" smtClean="0"/>
              <a:t> Чтение художественных произведений о пожаре, рассматривание иллюстраций, беседа о прочитанном.</a:t>
            </a:r>
            <a:br>
              <a:rPr lang="ru-RU" sz="1400" smtClean="0"/>
            </a:br>
            <a:r>
              <a:rPr lang="ru-RU" sz="1400" smtClean="0">
                <a:solidFill>
                  <a:srgbClr val="FF6600"/>
                </a:solidFill>
              </a:rPr>
              <a:t>3)</a:t>
            </a:r>
            <a:r>
              <a:rPr lang="ru-RU" sz="1400" smtClean="0"/>
              <a:t> Дидактическая игра «Запрещается – разрешается».</a:t>
            </a:r>
          </a:p>
          <a:p>
            <a:pPr eaLnBrk="1" hangingPunct="1"/>
            <a:r>
              <a:rPr lang="ru-RU" sz="1400" smtClean="0">
                <a:solidFill>
                  <a:srgbClr val="FF6600"/>
                </a:solidFill>
              </a:rPr>
              <a:t>6 день:</a:t>
            </a:r>
            <a:r>
              <a:rPr lang="ru-RU" sz="1400" smtClean="0"/>
              <a:t> «Действия при пожаре».</a:t>
            </a:r>
            <a:br>
              <a:rPr lang="ru-RU" sz="1400" smtClean="0"/>
            </a:br>
            <a:r>
              <a:rPr lang="ru-RU" sz="1400" smtClean="0">
                <a:solidFill>
                  <a:srgbClr val="FF6600"/>
                </a:solidFill>
              </a:rPr>
              <a:t>1)</a:t>
            </a:r>
            <a:r>
              <a:rPr lang="ru-RU" sz="1400" smtClean="0"/>
              <a:t> Беседа с детьми «Чтобы не было пожара».                                                                    </a:t>
            </a:r>
            <a:r>
              <a:rPr lang="ru-RU" sz="1400" smtClean="0">
                <a:solidFill>
                  <a:srgbClr val="FF6600"/>
                </a:solidFill>
              </a:rPr>
              <a:t>2)</a:t>
            </a:r>
            <a:r>
              <a:rPr lang="ru-RU" sz="1400" smtClean="0"/>
              <a:t> Игра на внимание «Да и нет».</a:t>
            </a:r>
            <a:br>
              <a:rPr lang="ru-RU" sz="1400" smtClean="0"/>
            </a:br>
            <a:r>
              <a:rPr lang="ru-RU" sz="1400" smtClean="0">
                <a:solidFill>
                  <a:srgbClr val="FF6600"/>
                </a:solidFill>
              </a:rPr>
              <a:t>3)</a:t>
            </a:r>
            <a:r>
              <a:rPr lang="ru-RU" sz="1400" smtClean="0"/>
              <a:t> Сюжетно-ролевая игра «Пожарные».</a:t>
            </a:r>
          </a:p>
        </p:txBody>
      </p:sp>
      <p:pic>
        <p:nvPicPr>
          <p:cNvPr id="20483" name="Picture 4" descr="detsad-144288-144476277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2276475"/>
            <a:ext cx="2249487" cy="167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5" descr="[004214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63713" y="3357563"/>
            <a:ext cx="1755775" cy="234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6" descr="SAM_013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63938" y="3573463"/>
            <a:ext cx="2808287" cy="210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7" descr="[019372]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43663" y="4076700"/>
            <a:ext cx="24669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7000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1400" smtClean="0">
                <a:solidFill>
                  <a:srgbClr val="FF6600"/>
                </a:solidFill>
              </a:rPr>
              <a:t>7 день:</a:t>
            </a:r>
            <a:r>
              <a:rPr lang="ru-RU" sz="1400" smtClean="0"/>
              <a:t> «Берегите лес от пожара». </a:t>
            </a:r>
          </a:p>
          <a:p>
            <a:pPr eaLnBrk="1" hangingPunct="1">
              <a:lnSpc>
                <a:spcPct val="90000"/>
              </a:lnSpc>
            </a:pPr>
            <a:r>
              <a:rPr lang="ru-RU" sz="1400" smtClean="0">
                <a:solidFill>
                  <a:srgbClr val="FF6600"/>
                </a:solidFill>
              </a:rPr>
              <a:t>1)</a:t>
            </a:r>
            <a:r>
              <a:rPr lang="ru-RU" sz="1400" smtClean="0"/>
              <a:t> Чтение произведения Б. Житкова «Дым», рассматривание   иллюстраций. </a:t>
            </a:r>
          </a:p>
          <a:p>
            <a:pPr eaLnBrk="1" hangingPunct="1">
              <a:lnSpc>
                <a:spcPct val="90000"/>
              </a:lnSpc>
            </a:pPr>
            <a:r>
              <a:rPr lang="ru-RU" sz="1400" smtClean="0">
                <a:solidFill>
                  <a:srgbClr val="FF6600"/>
                </a:solidFill>
              </a:rPr>
              <a:t>2)</a:t>
            </a:r>
            <a:r>
              <a:rPr lang="ru-RU" sz="1400" smtClean="0"/>
              <a:t> Словесная игра «Дополни словечком».                                                                         </a:t>
            </a:r>
          </a:p>
          <a:p>
            <a:pPr eaLnBrk="1" hangingPunct="1">
              <a:lnSpc>
                <a:spcPct val="90000"/>
              </a:lnSpc>
            </a:pPr>
            <a:r>
              <a:rPr lang="ru-RU" sz="1400" smtClean="0">
                <a:solidFill>
                  <a:srgbClr val="FF6600"/>
                </a:solidFill>
              </a:rPr>
              <a:t>3)</a:t>
            </a:r>
            <a:r>
              <a:rPr lang="ru-RU" sz="1400" smtClean="0"/>
              <a:t> Продуктивная деятельность: аппликация «Транспорт для пожарного».</a:t>
            </a:r>
            <a:br>
              <a:rPr lang="ru-RU" sz="1400" smtClean="0"/>
            </a:br>
            <a:r>
              <a:rPr lang="ru-RU" sz="1400" smtClean="0">
                <a:solidFill>
                  <a:srgbClr val="FF6600"/>
                </a:solidFill>
              </a:rPr>
              <a:t>8 день:</a:t>
            </a:r>
            <a:r>
              <a:rPr lang="ru-RU" sz="1400" smtClean="0"/>
              <a:t> «Праздник-проказник».</a:t>
            </a:r>
            <a:br>
              <a:rPr lang="ru-RU" sz="1400" smtClean="0"/>
            </a:br>
            <a:r>
              <a:rPr lang="ru-RU" sz="1400" smtClean="0">
                <a:solidFill>
                  <a:srgbClr val="FF6600"/>
                </a:solidFill>
              </a:rPr>
              <a:t>1)</a:t>
            </a:r>
            <a:r>
              <a:rPr lang="ru-RU" sz="1400" smtClean="0"/>
              <a:t> Рассказ о безопасном обращении с хлопушками, бенгальскими огнями.</a:t>
            </a:r>
            <a:br>
              <a:rPr lang="ru-RU" sz="1400" smtClean="0"/>
            </a:br>
            <a:r>
              <a:rPr lang="ru-RU" sz="1400" smtClean="0">
                <a:solidFill>
                  <a:srgbClr val="FF6600"/>
                </a:solidFill>
              </a:rPr>
              <a:t>2)</a:t>
            </a:r>
            <a:r>
              <a:rPr lang="ru-RU" sz="1400" smtClean="0"/>
              <a:t> Продуктивная деятельность: рисование «Залей огонь водой».</a:t>
            </a:r>
          </a:p>
          <a:p>
            <a:pPr eaLnBrk="1" hangingPunct="1">
              <a:lnSpc>
                <a:spcPct val="90000"/>
              </a:lnSpc>
            </a:pPr>
            <a:r>
              <a:rPr lang="ru-RU" sz="1400" smtClean="0">
                <a:solidFill>
                  <a:srgbClr val="FF6600"/>
                </a:solidFill>
              </a:rPr>
              <a:t>3)</a:t>
            </a:r>
            <a:r>
              <a:rPr lang="ru-RU" sz="1400" smtClean="0"/>
              <a:t> Чтение загадок и пословиц об огне. </a:t>
            </a:r>
          </a:p>
        </p:txBody>
      </p:sp>
      <p:pic>
        <p:nvPicPr>
          <p:cNvPr id="21507" name="Picture 4" descr="DSCF38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8175" y="2852738"/>
            <a:ext cx="2087563" cy="156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5" descr="DSCF39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67175" y="2852738"/>
            <a:ext cx="2089150" cy="1566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6" descr="DSCF388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77050" y="2565400"/>
            <a:ext cx="1817688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7" descr="img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08175" y="4508500"/>
            <a:ext cx="2232025" cy="167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1" name="Picture 8" descr="Без названия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84663" y="4508500"/>
            <a:ext cx="2303462" cy="172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7000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nto_the_fire">
  <a:themeElements>
    <a:clrScheme name="Тема Offic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Impact"/>
        <a:ea typeface=""/>
        <a:cs typeface=""/>
      </a:majorFont>
      <a:minorFont>
        <a:latin typeface="Franklin Gothic Demi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into_the_fire</Template>
  <TotalTime>166</TotalTime>
  <Words>659</Words>
  <Application>Microsoft Office PowerPoint</Application>
  <PresentationFormat>Экран (4:3)</PresentationFormat>
  <Paragraphs>51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12</vt:i4>
      </vt:variant>
      <vt:variant>
        <vt:lpstr>Заголовки слайдов</vt:lpstr>
      </vt:variant>
      <vt:variant>
        <vt:i4>12</vt:i4>
      </vt:variant>
    </vt:vector>
  </HeadingPairs>
  <TitlesOfParts>
    <vt:vector size="29" baseType="lpstr">
      <vt:lpstr>Franklin Gothic Demi</vt:lpstr>
      <vt:lpstr>Arial</vt:lpstr>
      <vt:lpstr>Impact</vt:lpstr>
      <vt:lpstr>Calibri</vt:lpstr>
      <vt:lpstr>Times New Roman</vt:lpstr>
      <vt:lpstr>into_the_fire</vt:lpstr>
      <vt:lpstr>into_the_fire</vt:lpstr>
      <vt:lpstr>into_the_fire</vt:lpstr>
      <vt:lpstr>into_the_fire</vt:lpstr>
      <vt:lpstr>into_the_fire</vt:lpstr>
      <vt:lpstr>into_the_fire</vt:lpstr>
      <vt:lpstr>into_the_fire</vt:lpstr>
      <vt:lpstr>into_the_fire</vt:lpstr>
      <vt:lpstr>into_the_fire</vt:lpstr>
      <vt:lpstr>into_the_fire</vt:lpstr>
      <vt:lpstr>into_the_fire</vt:lpstr>
      <vt:lpstr>into_the_fire</vt:lpstr>
      <vt:lpstr>«Спички детям не игрушка».</vt:lpstr>
      <vt:lpstr>Телефон пожарной службы - 0 1</vt:lpstr>
      <vt:lpstr>Проблема</vt:lpstr>
      <vt:lpstr>1 этап. Целеполагание .</vt:lpstr>
      <vt:lpstr>2 этап. Разработка проекта. </vt:lpstr>
      <vt:lpstr>3 этап. Выполнение проекта .</vt:lpstr>
      <vt:lpstr>Слайд 7</vt:lpstr>
      <vt:lpstr>Слайд 8</vt:lpstr>
      <vt:lpstr>Слайд 9</vt:lpstr>
      <vt:lpstr>Слайд 10</vt:lpstr>
      <vt:lpstr>Литература: 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«Спички детям не игрушка».</dc:title>
  <cp:lastModifiedBy>Татьяна</cp:lastModifiedBy>
  <cp:revision>5</cp:revision>
  <dcterms:created xsi:type="dcterms:W3CDTF">2013-03-06T16:04:05Z</dcterms:created>
  <dcterms:modified xsi:type="dcterms:W3CDTF">2018-06-17T21:16:45Z</dcterms:modified>
</cp:coreProperties>
</file>