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310" r:id="rId22"/>
    <p:sldId id="298" r:id="rId23"/>
    <p:sldId id="280" r:id="rId24"/>
    <p:sldId id="281" r:id="rId25"/>
    <p:sldId id="283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4" r:id="rId35"/>
    <p:sldId id="297" r:id="rId36"/>
    <p:sldId id="302" r:id="rId37"/>
    <p:sldId id="296" r:id="rId38"/>
    <p:sldId id="300" r:id="rId39"/>
    <p:sldId id="285" r:id="rId40"/>
    <p:sldId id="303" r:id="rId41"/>
    <p:sldId id="304" r:id="rId42"/>
    <p:sldId id="305" r:id="rId43"/>
    <p:sldId id="306" r:id="rId44"/>
    <p:sldId id="309" r:id="rId45"/>
    <p:sldId id="307" r:id="rId46"/>
    <p:sldId id="308" r:id="rId47"/>
    <p:sldId id="311" r:id="rId48"/>
    <p:sldId id="301" r:id="rId4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19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86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518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9818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556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446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830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793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6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21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38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842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0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37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2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67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71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A0A107B-197A-42A0-9991-CC502D323E48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82E9B3A-15B4-416E-8C5B-E7DCD38B1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60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59809"/>
            <a:ext cx="9144000" cy="655092"/>
          </a:xfrm>
        </p:spPr>
        <p:txBody>
          <a:bodyPr>
            <a:noAutofit/>
          </a:bodyPr>
          <a:lstStyle/>
          <a:p>
            <a:r>
              <a:rPr lang="ru-RU" sz="2000" dirty="0" smtClean="0"/>
              <a:t>Муниципальное казенное дошкольное образовательное учреждение города Новосибирска «Детский сад №245 комбинированного вида».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1610436"/>
            <a:ext cx="8689976" cy="4386953"/>
          </a:xfrm>
        </p:spPr>
        <p:txBody>
          <a:bodyPr>
            <a:normAutofit fontScale="55000" lnSpcReduction="20000"/>
          </a:bodyPr>
          <a:lstStyle/>
          <a:p>
            <a:r>
              <a:rPr lang="ru-RU" sz="4100" b="1" dirty="0" smtClean="0"/>
              <a:t>проект</a:t>
            </a:r>
          </a:p>
          <a:p>
            <a:r>
              <a:rPr lang="ru-RU" sz="4100" b="1" dirty="0" smtClean="0"/>
              <a:t>«Ознакомление детей со свойствами воды и песка»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dirty="0" smtClean="0"/>
              <a:t>Во второй младшей группе №1</a:t>
            </a:r>
          </a:p>
          <a:p>
            <a:pPr algn="r"/>
            <a:r>
              <a:rPr lang="ru-RU" dirty="0" smtClean="0"/>
              <a:t>«Матрешки»</a:t>
            </a:r>
          </a:p>
          <a:p>
            <a:pPr algn="r"/>
            <a:r>
              <a:rPr lang="ru-RU" dirty="0" smtClean="0"/>
              <a:t>Воспитатели: </a:t>
            </a:r>
            <a:r>
              <a:rPr lang="ru-RU" dirty="0" err="1" smtClean="0"/>
              <a:t>Бедарева</a:t>
            </a:r>
            <a:r>
              <a:rPr lang="ru-RU" dirty="0" smtClean="0"/>
              <a:t> И.Н.</a:t>
            </a:r>
          </a:p>
          <a:p>
            <a:pPr algn="r"/>
            <a:r>
              <a:rPr lang="ru-RU" dirty="0" smtClean="0"/>
              <a:t>                          </a:t>
            </a:r>
            <a:r>
              <a:rPr lang="ru-RU" dirty="0" err="1" smtClean="0"/>
              <a:t>Буримова</a:t>
            </a:r>
            <a:r>
              <a:rPr lang="ru-RU" dirty="0" smtClean="0"/>
              <a:t> Е.С.</a:t>
            </a:r>
          </a:p>
          <a:p>
            <a:pPr algn="r"/>
            <a:r>
              <a:rPr lang="ru-RU" dirty="0" smtClean="0"/>
              <a:t>                               </a:t>
            </a:r>
            <a:r>
              <a:rPr lang="ru-RU" dirty="0" err="1" smtClean="0"/>
              <a:t>Пилипушко</a:t>
            </a:r>
            <a:r>
              <a:rPr lang="ru-RU" dirty="0" smtClean="0"/>
              <a:t> С.А.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21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00251"/>
            <a:ext cx="10364451" cy="6250674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>Работа с воспитанниками::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образовательные области проекта:</a:t>
            </a:r>
            <a:br>
              <a:rPr lang="ru-RU" b="1" dirty="0" smtClean="0"/>
            </a:br>
            <a:r>
              <a:rPr lang="ru-RU" dirty="0" smtClean="0"/>
              <a:t>- социально-коммуникативное развитие</a:t>
            </a:r>
            <a:br>
              <a:rPr lang="ru-RU" dirty="0" smtClean="0"/>
            </a:br>
            <a:r>
              <a:rPr lang="ru-RU" dirty="0" smtClean="0"/>
              <a:t>- познавательное развитие</a:t>
            </a:r>
            <a:br>
              <a:rPr lang="ru-RU" dirty="0" smtClean="0"/>
            </a:br>
            <a:r>
              <a:rPr lang="ru-RU" dirty="0" smtClean="0"/>
              <a:t>- речевое развитие</a:t>
            </a:r>
            <a:br>
              <a:rPr lang="ru-RU" dirty="0" smtClean="0"/>
            </a:br>
            <a:r>
              <a:rPr lang="ru-RU" dirty="0" smtClean="0"/>
              <a:t>- художественно-эстетическое развитие</a:t>
            </a:r>
            <a:br>
              <a:rPr lang="ru-RU" dirty="0" smtClean="0"/>
            </a:br>
            <a:r>
              <a:rPr lang="ru-RU" dirty="0" smtClean="0"/>
              <a:t>- физическое развитие</a:t>
            </a:r>
            <a:br>
              <a:rPr lang="ru-RU" dirty="0" smtClean="0"/>
            </a:br>
            <a:r>
              <a:rPr lang="ru-RU" b="1" dirty="0" smtClean="0"/>
              <a:t>формы работы:</a:t>
            </a:r>
            <a:br>
              <a:rPr lang="ru-RU" b="1" dirty="0" smtClean="0"/>
            </a:br>
            <a:r>
              <a:rPr lang="ru-RU" dirty="0" smtClean="0"/>
              <a:t>-непосредственно организованная деятельность, беседы, наблюдения, дидактические  и подвижные игры, чтение художественной литературы, опыты, прослушивание аудиозаписей.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1105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400146"/>
          </a:xfrm>
        </p:spPr>
        <p:txBody>
          <a:bodyPr>
            <a:normAutofit/>
          </a:bodyPr>
          <a:lstStyle/>
          <a:p>
            <a:pPr algn="l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b="1" dirty="0" smtClean="0"/>
              <a:t>Познавательное развитие:</a:t>
            </a:r>
            <a:br>
              <a:rPr lang="ru-RU" b="1" dirty="0" smtClean="0"/>
            </a:b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«Для чего нужна вода?»;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 и иллюстраций на тему «Вода в природе», Рассматривание картин с изображением песка, пустыни.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Опытно-исследовательская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 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Разноцветная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вода».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ситуация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«Рыбалка»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Планируемая прогулка «Песочная страна»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Ежедневные наблюдения за природными явлениями.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Серия игр - экспериментов по ознакомлению со свойствами воды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игр с песком в совместной и самостоятельной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6541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495680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b="1" dirty="0" smtClean="0"/>
              <a:t>Социально-коммуникативное развитие: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Игра–инсценировка </a:t>
            </a:r>
            <a:r>
              <a:rPr lang="ru-RU" sz="3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«Водичка, водичка…», </a:t>
            </a:r>
            <a:r>
              <a:rPr lang="ru-RU" sz="3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«Наблюдаем и играем».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Сюжетные игры «Купание куклы», «Приготовим обед для куклы», «Постираем бельё для куклы».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Игры- поручения «Польем цветы», «Напоим куклу </a:t>
            </a:r>
            <a:r>
              <a:rPr lang="ru-RU" sz="3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водой».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 обыгрывания «Испечем для мишки куличики», « Сделаем для мышки норки»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243572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28" y="932416"/>
            <a:ext cx="10364451" cy="5604862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развитие:</a:t>
            </a:r>
            <a:b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Опыты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водой «Окрашивание воды»,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 на песке, рисование песком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Прослушивание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аудиозаписи «Звуки воды в природе», танец «Шумные капельки дождя»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образовательная деятельность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изо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«Дождик по земле босиком прошёл…» (рисование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80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850522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Физическое развитие:</a:t>
            </a:r>
            <a:b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Пальчиковая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«Рыбка плавает в водице»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Логоритмические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упражнения «Водичка, водичка умой мое личико…»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Подвижные игры «Солнышко и дождик», «Через ручеек»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Подвижные игры с песком: «Сухой – мокрый», «Угадай предмет», «Песочные фигуры», «Песочный лабиринт», «Закопал 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откопал».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32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714044"/>
          </a:xfrm>
        </p:spPr>
        <p:txBody>
          <a:bodyPr>
            <a:normAutofit/>
          </a:bodyPr>
          <a:lstStyle/>
          <a:p>
            <a:pPr algn="l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Речевое развитие:</a:t>
            </a:r>
            <a:b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ситуация «Водичка, водичка…»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(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К.И.Чуковский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Федорино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горе», С. Прокофьев «Про серую тучку», «Волшебная корзинка», А.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«Девочка –чумазая»,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Заучивание наизусть стихов,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песенок о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воде.Знакомство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загадками про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воду.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Логоритмические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упражнения «1.2.3.4.5 вышел дождик погулять», «Бежали мимо речки смешные человечки» и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другие.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2944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3333" y="959711"/>
            <a:ext cx="10364451" cy="4540337"/>
          </a:xfrm>
        </p:spPr>
        <p:txBody>
          <a:bodyPr/>
          <a:lstStyle/>
          <a:p>
            <a:pPr algn="l"/>
            <a:r>
              <a:rPr lang="ru-RU" b="1" dirty="0" smtClean="0"/>
              <a:t>Работа воспитателей с родителями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Консультации: Лето с творчеством;</a:t>
            </a:r>
            <a:br>
              <a:rPr lang="ru-RU" dirty="0" smtClean="0"/>
            </a:br>
            <a:r>
              <a:rPr lang="ru-RU" dirty="0" smtClean="0"/>
              <a:t>Игры с водой. Игры с песком.</a:t>
            </a:r>
            <a:br>
              <a:rPr lang="ru-RU" dirty="0" smtClean="0"/>
            </a:br>
            <a:r>
              <a:rPr lang="ru-RU" dirty="0" smtClean="0"/>
              <a:t>Индивидуальные беседы.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7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963417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3. Заключительный этап.</a:t>
            </a:r>
            <a:br>
              <a:rPr lang="ru-RU" dirty="0" smtClean="0"/>
            </a:br>
            <a:r>
              <a:rPr lang="ru-RU" dirty="0" smtClean="0"/>
              <a:t>Подведение итогов.</a:t>
            </a:r>
            <a:br>
              <a:rPr lang="ru-RU" dirty="0" smtClean="0"/>
            </a:br>
            <a:r>
              <a:rPr lang="ru-RU" dirty="0" smtClean="0"/>
              <a:t>В результате реализации данного проекта были проведены:</a:t>
            </a:r>
            <a:br>
              <a:rPr lang="ru-RU" dirty="0" smtClean="0"/>
            </a:br>
            <a:r>
              <a:rPr lang="ru-RU" dirty="0"/>
              <a:t>-</a:t>
            </a:r>
            <a:r>
              <a:rPr lang="ru-RU" dirty="0" smtClean="0"/>
              <a:t>опытно исследовательская деятельность</a:t>
            </a:r>
            <a:br>
              <a:rPr lang="ru-RU" dirty="0" smtClean="0"/>
            </a:br>
            <a:r>
              <a:rPr lang="ru-RU" dirty="0" smtClean="0"/>
              <a:t>«Разноцветная вода».</a:t>
            </a:r>
            <a:br>
              <a:rPr lang="ru-RU" dirty="0" smtClean="0"/>
            </a:br>
            <a:r>
              <a:rPr lang="ru-RU" dirty="0" smtClean="0"/>
              <a:t>- прогулка «песочная страна».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6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Опыты «Что тонет, что плавает».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74" y="1963269"/>
            <a:ext cx="5433238" cy="44106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270" y="1963270"/>
            <a:ext cx="4742955" cy="441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19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082" y="510988"/>
            <a:ext cx="4975412" cy="55401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541" y="510988"/>
            <a:ext cx="5002305" cy="554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49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57200"/>
            <a:ext cx="10364451" cy="6158753"/>
          </a:xfrm>
        </p:spPr>
        <p:txBody>
          <a:bodyPr>
            <a:normAutofit/>
          </a:bodyPr>
          <a:lstStyle/>
          <a:p>
            <a:pPr algn="l"/>
            <a:r>
              <a:rPr lang="ru-RU" sz="3100" b="1" dirty="0"/>
              <a:t>Актуальность.</a:t>
            </a:r>
            <a:r>
              <a:rPr lang="ru-RU" sz="2000" dirty="0"/>
              <a:t> Одним из первых природных материалов, с которыми дети встречаются в повседневной жизни, являются песок и вода. Наблюдая за играми детей с водой, а также во время умывания, закали­вающих процедур, ухаживанием за растениями, мы убедились в актуальности выбранной темы, а именно в необходимости получения знаний и представлений детей о свойствах и значении воды в жизни живых существ и для здоровья людей, а также использования песка в совместных и самостоятельных играх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Детское экспериментирование особенно актуально с введением Федерального государственного образовательного стандарта дошкольного образования 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(далее ФГОС ДО)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. Согласно ФГОС ДО программы дошкольных учреждений должны реализовываться, прежде всего, в форме игры, творческой активности и познавательно — исследовательской деятельности, которая включает в себя исследования объектов окружающего мира и экспериментирования с ними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69281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341" y="403412"/>
            <a:ext cx="9923930" cy="602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4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322728"/>
            <a:ext cx="9144000" cy="626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77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68941"/>
            <a:ext cx="10364451" cy="145228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Простейшие опыты с</a:t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r>
              <a:rPr lang="ru-RU" dirty="0" smtClean="0">
                <a:solidFill>
                  <a:srgbClr val="000000"/>
                </a:solidFill>
                <a:latin typeface="yandex-sans"/>
              </a:rPr>
              <a:t>водой.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76" y="1425388"/>
            <a:ext cx="5325660" cy="49485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952" y="1425388"/>
            <a:ext cx="4662273" cy="49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082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49625"/>
            <a:ext cx="10364451" cy="1102658"/>
          </a:xfrm>
        </p:spPr>
        <p:txBody>
          <a:bodyPr/>
          <a:lstStyle/>
          <a:p>
            <a:r>
              <a:rPr lang="ru-RU" dirty="0" smtClean="0"/>
              <a:t>Рыбалка: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775011"/>
            <a:ext cx="4661647" cy="48140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872" y="1775010"/>
            <a:ext cx="4822387" cy="462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506" y="564776"/>
            <a:ext cx="5351929" cy="52443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434" y="564776"/>
            <a:ext cx="5432613" cy="524435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1728" y="89418"/>
            <a:ext cx="10364451" cy="1596177"/>
          </a:xfrm>
        </p:spPr>
        <p:txBody>
          <a:bodyPr/>
          <a:lstStyle/>
          <a:p>
            <a:r>
              <a:rPr lang="ru-RU" dirty="0" smtClean="0"/>
              <a:t>Сухой песок                 превращается….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01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87554"/>
          </a:xfrm>
        </p:spPr>
        <p:txBody>
          <a:bodyPr/>
          <a:lstStyle/>
          <a:p>
            <a:r>
              <a:rPr lang="ru-RU" dirty="0" smtClean="0"/>
              <a:t>Водичка, водичка…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75" y="1506072"/>
            <a:ext cx="4976037" cy="48409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4964" y="1506072"/>
            <a:ext cx="5173262" cy="484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82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влажного песка  можно сделать куличики: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909482"/>
            <a:ext cx="5226424" cy="45451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58"/>
          <a:stretch/>
        </p:blipFill>
        <p:spPr>
          <a:xfrm>
            <a:off x="7987553" y="1909482"/>
            <a:ext cx="4204446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8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2179274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0000"/>
                </a:solidFill>
                <a:latin typeface="yandex-sans"/>
              </a:rPr>
              <a:t>Простейшие опыты с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водой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Знакомство со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свойствами воды :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Вода бывает холодная,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горячая.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Вода</a:t>
            </a:r>
            <a:r>
              <a:rPr lang="ru-RU" sz="1800" dirty="0" smtClean="0">
                <a:solidFill>
                  <a:srgbClr val="000000"/>
                </a:solidFill>
                <a:latin typeface="yandex-sans"/>
              </a:rPr>
              <a:t>, не </a:t>
            </a:r>
            <a:r>
              <a:rPr lang="ru-RU" sz="1800" dirty="0">
                <a:solidFill>
                  <a:srgbClr val="000000"/>
                </a:solidFill>
                <a:latin typeface="yandex-sans"/>
              </a:rPr>
              <a:t>имеет запаха и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вкуса.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728" y="2554941"/>
            <a:ext cx="6884896" cy="392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708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198" y="914352"/>
            <a:ext cx="10364451" cy="1882636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000000"/>
                </a:solidFill>
                <a:latin typeface="yandex-sans"/>
              </a:rPr>
              <a:t>Буль, </a:t>
            </a:r>
            <a:r>
              <a:rPr lang="ru-RU" sz="3100" dirty="0" err="1">
                <a:solidFill>
                  <a:srgbClr val="000000"/>
                </a:solidFill>
                <a:latin typeface="yandex-sans"/>
              </a:rPr>
              <a:t>буль</a:t>
            </a:r>
            <a:r>
              <a:rPr lang="ru-RU" sz="3100" dirty="0">
                <a:solidFill>
                  <a:srgbClr val="000000"/>
                </a:solidFill>
                <a:latin typeface="yandex-sans"/>
              </a:rPr>
              <a:t>, </a:t>
            </a:r>
            <a:r>
              <a:rPr lang="ru-RU" sz="3100" dirty="0" err="1">
                <a:solidFill>
                  <a:srgbClr val="000000"/>
                </a:solidFill>
                <a:latin typeface="yandex-sans"/>
              </a:rPr>
              <a:t>буль</a:t>
            </a:r>
            <a:r>
              <a:rPr lang="ru-RU" sz="3100" dirty="0">
                <a:solidFill>
                  <a:srgbClr val="000000"/>
                </a:solidFill>
                <a:latin typeface="yandex-sans"/>
              </a:rPr>
              <a:t>, карасики.</a:t>
            </a:r>
            <a:br>
              <a:rPr lang="ru-RU" sz="3100" dirty="0">
                <a:solidFill>
                  <a:srgbClr val="000000"/>
                </a:solidFill>
                <a:latin typeface="yandex-sans"/>
              </a:rPr>
            </a:br>
            <a:r>
              <a:rPr lang="ru-RU" sz="3100" dirty="0">
                <a:solidFill>
                  <a:srgbClr val="000000"/>
                </a:solidFill>
                <a:latin typeface="yandex-sans"/>
              </a:rPr>
              <a:t>Моемся мы в тазике.</a:t>
            </a:r>
            <a:br>
              <a:rPr lang="ru-RU" sz="3100" dirty="0">
                <a:solidFill>
                  <a:srgbClr val="000000"/>
                </a:solidFill>
                <a:latin typeface="yandex-sans"/>
              </a:rPr>
            </a:br>
            <a:r>
              <a:rPr lang="ru-RU" sz="3100" dirty="0">
                <a:solidFill>
                  <a:srgbClr val="000000"/>
                </a:solidFill>
                <a:latin typeface="yandex-sans"/>
              </a:rPr>
              <a:t>Рядом лягушата,</a:t>
            </a:r>
            <a:br>
              <a:rPr lang="ru-RU" sz="3100" dirty="0">
                <a:solidFill>
                  <a:srgbClr val="000000"/>
                </a:solidFill>
                <a:latin typeface="yandex-sans"/>
              </a:rPr>
            </a:br>
            <a:r>
              <a:rPr lang="ru-RU" sz="3100" dirty="0">
                <a:solidFill>
                  <a:srgbClr val="000000"/>
                </a:solidFill>
                <a:latin typeface="yandex-sans"/>
              </a:rPr>
              <a:t>Рыбки и утята.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393576"/>
            <a:ext cx="4688541" cy="44644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588" y="2393576"/>
            <a:ext cx="4716061" cy="446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4348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274324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0000"/>
                </a:solidFill>
                <a:latin typeface="yandex-sans"/>
              </a:rPr>
              <a:t>                 Стихи 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и загадки про </a:t>
            </a:r>
            <a:r>
              <a:rPr lang="ru-RU" dirty="0" smtClean="0">
                <a:solidFill>
                  <a:srgbClr val="000000"/>
                </a:solidFill>
                <a:latin typeface="yandex-sans"/>
              </a:rPr>
              <a:t>воду.</a:t>
            </a:r>
            <a:br>
              <a:rPr lang="ru-RU" dirty="0" smtClean="0">
                <a:solidFill>
                  <a:srgbClr val="000000"/>
                </a:solidFill>
                <a:latin typeface="yandex-sans"/>
              </a:rPr>
            </a:br>
            <a:r>
              <a:rPr lang="ru-RU" sz="2700" dirty="0">
                <a:solidFill>
                  <a:srgbClr val="000000"/>
                </a:solidFill>
                <a:latin typeface="yandex-sans"/>
              </a:rPr>
              <a:t>От водички, от водицы</a:t>
            </a:r>
            <a:br>
              <a:rPr lang="ru-RU" sz="2700" dirty="0">
                <a:solidFill>
                  <a:srgbClr val="000000"/>
                </a:solidFill>
                <a:latin typeface="yandex-sans"/>
              </a:rPr>
            </a:br>
            <a:r>
              <a:rPr lang="ru-RU" sz="2700" dirty="0">
                <a:solidFill>
                  <a:srgbClr val="000000"/>
                </a:solidFill>
                <a:latin typeface="yandex-sans"/>
              </a:rPr>
              <a:t>Всё улыбками искрится!</a:t>
            </a:r>
            <a:br>
              <a:rPr lang="ru-RU" sz="2700" dirty="0">
                <a:solidFill>
                  <a:srgbClr val="000000"/>
                </a:solidFill>
                <a:latin typeface="yandex-sans"/>
              </a:rPr>
            </a:br>
            <a:r>
              <a:rPr lang="ru-RU" sz="2700" dirty="0">
                <a:solidFill>
                  <a:srgbClr val="000000"/>
                </a:solidFill>
                <a:latin typeface="yandex-sans"/>
              </a:rPr>
              <a:t>От водички, от водицы</a:t>
            </a:r>
            <a:br>
              <a:rPr lang="ru-RU" sz="2700" dirty="0">
                <a:solidFill>
                  <a:srgbClr val="000000"/>
                </a:solidFill>
                <a:latin typeface="yandex-sans"/>
              </a:rPr>
            </a:br>
            <a:r>
              <a:rPr lang="ru-RU" sz="2700" dirty="0">
                <a:solidFill>
                  <a:srgbClr val="000000"/>
                </a:solidFill>
                <a:latin typeface="yandex-sans"/>
              </a:rPr>
              <a:t>Веселей цветы и птицы!</a:t>
            </a:r>
            <a:br>
              <a:rPr lang="ru-RU" sz="2700" dirty="0">
                <a:solidFill>
                  <a:srgbClr val="000000"/>
                </a:solidFill>
                <a:latin typeface="yandex-sans"/>
              </a:rPr>
            </a:br>
            <a:r>
              <a:rPr lang="ru-RU" sz="2700" dirty="0">
                <a:solidFill>
                  <a:srgbClr val="000000"/>
                </a:solidFill>
                <a:latin typeface="yandex-sans"/>
              </a:rPr>
              <a:t>Катя умывается,</a:t>
            </a:r>
            <a:br>
              <a:rPr lang="ru-RU" sz="2700" dirty="0">
                <a:solidFill>
                  <a:srgbClr val="000000"/>
                </a:solidFill>
                <a:latin typeface="yandex-sans"/>
              </a:rPr>
            </a:br>
            <a:r>
              <a:rPr lang="ru-RU" sz="2700" dirty="0">
                <a:solidFill>
                  <a:srgbClr val="000000"/>
                </a:solidFill>
                <a:latin typeface="yandex-sans"/>
              </a:rPr>
              <a:t>Солнцу улыбается!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3119718"/>
            <a:ext cx="4392706" cy="34424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6706" y="1264024"/>
            <a:ext cx="4751293" cy="497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991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39534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Цель проекта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познакомить детей со свойствами неживой природы: песка, воды и формирование познавательного опыта и практических навыков детей в исследовательской деятельности.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768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10993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>
                <a:solidFill>
                  <a:srgbClr val="000000"/>
                </a:solidFill>
                <a:latin typeface="yandex-sans"/>
              </a:rPr>
              <a:t>Повторение </a:t>
            </a:r>
            <a:r>
              <a:rPr lang="ru-RU" sz="1800" b="1" dirty="0" err="1">
                <a:solidFill>
                  <a:srgbClr val="000000"/>
                </a:solidFill>
                <a:latin typeface="yandex-sans"/>
              </a:rPr>
              <a:t>потешек</a:t>
            </a:r>
            <a:r>
              <a:rPr lang="ru-RU" sz="1800" b="1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sz="1800" b="1" dirty="0">
                <a:solidFill>
                  <a:srgbClr val="000000"/>
                </a:solidFill>
                <a:latin typeface="yandex-sans"/>
              </a:rPr>
            </a:br>
            <a:r>
              <a:rPr lang="ru-RU" sz="1800" b="1" dirty="0">
                <a:solidFill>
                  <a:srgbClr val="000000"/>
                </a:solidFill>
                <a:latin typeface="yandex-sans"/>
              </a:rPr>
              <a:t>о воде в режимных</a:t>
            </a:r>
            <a:br>
              <a:rPr lang="ru-RU" sz="1800" b="1" dirty="0">
                <a:solidFill>
                  <a:srgbClr val="000000"/>
                </a:solidFill>
                <a:latin typeface="yandex-sans"/>
              </a:rPr>
            </a:br>
            <a:r>
              <a:rPr lang="ru-RU" sz="1800" b="1" dirty="0">
                <a:solidFill>
                  <a:srgbClr val="000000"/>
                </a:solidFill>
                <a:latin typeface="yandex-sans"/>
              </a:rPr>
              <a:t>моментах</a:t>
            </a:r>
            <a:br>
              <a:rPr lang="ru-RU" sz="1800" b="1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Ай, лады, лады, лады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Не боимся мы воды,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Чисто умываемся,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Маме улыбаемся.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Знаем, знаем, да-да-да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Где ты прячешься, вода!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Выходи, водица,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Мы пришли умыться!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Лейся на ладошку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 err="1">
                <a:solidFill>
                  <a:srgbClr val="000000"/>
                </a:solidFill>
                <a:latin typeface="yandex-sans"/>
              </a:rPr>
              <a:t>По-нем-ножку</a:t>
            </a:r>
            <a:r>
              <a:rPr lang="ru-RU" sz="1800" dirty="0">
                <a:solidFill>
                  <a:srgbClr val="000000"/>
                </a:solidFill>
                <a:latin typeface="yandex-sans"/>
              </a:rPr>
              <a:t>.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Лейся, лейся, лейся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 err="1">
                <a:solidFill>
                  <a:srgbClr val="000000"/>
                </a:solidFill>
                <a:latin typeface="yandex-sans"/>
              </a:rPr>
              <a:t>По-сме-лей</a:t>
            </a:r>
            <a:r>
              <a:rPr lang="ru-RU" sz="1800" dirty="0">
                <a:solidFill>
                  <a:srgbClr val="000000"/>
                </a:solidFill>
                <a:latin typeface="yandex-sans"/>
              </a:rPr>
              <a:t> —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Настя, умывайся</a:t>
            </a:r>
            <a:br>
              <a:rPr lang="ru-RU" sz="1800" dirty="0">
                <a:solidFill>
                  <a:srgbClr val="000000"/>
                </a:solidFill>
                <a:latin typeface="yandex-sans"/>
              </a:rPr>
            </a:br>
            <a:r>
              <a:rPr lang="ru-RU" sz="1800" dirty="0">
                <a:solidFill>
                  <a:srgbClr val="000000"/>
                </a:solidFill>
                <a:latin typeface="yandex-sans"/>
              </a:rPr>
              <a:t>веселей!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576" y="914400"/>
            <a:ext cx="5109883" cy="510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4899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378871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rgbClr val="000000"/>
                </a:solidFill>
                <a:latin typeface="yandex-sans"/>
              </a:rPr>
              <a:t>Вспомним стихи </a:t>
            </a:r>
            <a:r>
              <a:rPr lang="ru-RU" sz="2400" dirty="0" err="1">
                <a:solidFill>
                  <a:srgbClr val="000000"/>
                </a:solidFill>
                <a:latin typeface="yandex-sans"/>
              </a:rPr>
              <a:t>Б.Заходера</a:t>
            </a:r>
            <a:r>
              <a:rPr lang="ru-RU" sz="2400" dirty="0">
                <a:solidFill>
                  <a:srgbClr val="000000"/>
                </a:solidFill>
                <a:latin typeface="yandex-sans"/>
              </a:rPr>
              <a:t>:</a:t>
            </a:r>
            <a:br>
              <a:rPr lang="ru-RU" sz="2400" dirty="0">
                <a:solidFill>
                  <a:srgbClr val="000000"/>
                </a:solidFill>
                <a:latin typeface="yandex-sans"/>
              </a:rPr>
            </a:br>
            <a:r>
              <a:rPr lang="ru-RU" sz="2400" dirty="0">
                <a:solidFill>
                  <a:srgbClr val="000000"/>
                </a:solidFill>
                <a:latin typeface="yandex-sans"/>
              </a:rPr>
              <a:t>Пусть не сердятся родители,</a:t>
            </a:r>
            <a:br>
              <a:rPr lang="ru-RU" sz="2400" dirty="0">
                <a:solidFill>
                  <a:srgbClr val="000000"/>
                </a:solidFill>
                <a:latin typeface="yandex-sans"/>
              </a:rPr>
            </a:br>
            <a:r>
              <a:rPr lang="ru-RU" sz="2400" dirty="0">
                <a:solidFill>
                  <a:srgbClr val="000000"/>
                </a:solidFill>
                <a:latin typeface="yandex-sans"/>
              </a:rPr>
              <a:t>Что измазались строители,</a:t>
            </a:r>
            <a:br>
              <a:rPr lang="ru-RU" sz="2400" dirty="0">
                <a:solidFill>
                  <a:srgbClr val="000000"/>
                </a:solidFill>
                <a:latin typeface="yandex-sans"/>
              </a:rPr>
            </a:br>
            <a:r>
              <a:rPr lang="ru-RU" sz="2400" dirty="0">
                <a:solidFill>
                  <a:srgbClr val="000000"/>
                </a:solidFill>
                <a:latin typeface="yandex-sans"/>
              </a:rPr>
              <a:t>Потому что тот, кто строит,</a:t>
            </a:r>
            <a:br>
              <a:rPr lang="ru-RU" sz="2400" dirty="0">
                <a:solidFill>
                  <a:srgbClr val="000000"/>
                </a:solidFill>
                <a:latin typeface="yandex-sans"/>
              </a:rPr>
            </a:br>
            <a:r>
              <a:rPr lang="ru-RU" sz="2400" dirty="0">
                <a:solidFill>
                  <a:srgbClr val="000000"/>
                </a:solidFill>
                <a:latin typeface="yandex-sans"/>
              </a:rPr>
              <a:t>Тот чего-нибудь да стоит!</a:t>
            </a:r>
            <a:br>
              <a:rPr lang="ru-RU" sz="2400" dirty="0">
                <a:solidFill>
                  <a:srgbClr val="000000"/>
                </a:solidFill>
                <a:latin typeface="yandex-sans"/>
              </a:rPr>
            </a:br>
            <a:r>
              <a:rPr lang="ru-RU" sz="2400" dirty="0">
                <a:solidFill>
                  <a:srgbClr val="000000"/>
                </a:solidFill>
                <a:latin typeface="yandex-sans"/>
              </a:rPr>
              <a:t>И неважно, что пока</a:t>
            </a:r>
            <a:br>
              <a:rPr lang="ru-RU" sz="2400" dirty="0">
                <a:solidFill>
                  <a:srgbClr val="000000"/>
                </a:solidFill>
                <a:latin typeface="yandex-sans"/>
              </a:rPr>
            </a:br>
            <a:r>
              <a:rPr lang="ru-RU" sz="2400" dirty="0">
                <a:solidFill>
                  <a:srgbClr val="000000"/>
                </a:solidFill>
                <a:latin typeface="yandex-sans"/>
              </a:rPr>
              <a:t>Этот домик из песка!</a:t>
            </a:r>
            <a:br>
              <a:rPr lang="ru-RU" sz="2400" dirty="0">
                <a:solidFill>
                  <a:srgbClr val="000000"/>
                </a:solidFill>
                <a:latin typeface="yandex-sans"/>
              </a:rPr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176" y="403412"/>
            <a:ext cx="4616824" cy="588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573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03412"/>
            <a:ext cx="10364451" cy="1344705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Игры с </a:t>
            </a:r>
            <a:r>
              <a:rPr lang="ru-RU" dirty="0" smtClean="0">
                <a:solidFill>
                  <a:srgbClr val="000000"/>
                </a:solidFill>
                <a:latin typeface="yandex-sans"/>
              </a:rPr>
              <a:t>песком.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748117"/>
            <a:ext cx="4715435" cy="47064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953" y="1748118"/>
            <a:ext cx="4662273" cy="470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1448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183341"/>
            <a:ext cx="10364451" cy="2097741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>
                <a:solidFill>
                  <a:srgbClr val="000000"/>
                </a:solidFill>
                <a:latin typeface="yandex-sans"/>
              </a:rPr>
              <a:t>Не умыться не напиться без</a:t>
            </a:r>
            <a:br>
              <a:rPr lang="ru-RU" sz="2200" dirty="0">
                <a:solidFill>
                  <a:srgbClr val="000000"/>
                </a:solidFill>
                <a:latin typeface="yandex-sans"/>
              </a:rPr>
            </a:br>
            <a:r>
              <a:rPr lang="ru-RU" sz="2200" dirty="0">
                <a:solidFill>
                  <a:srgbClr val="000000"/>
                </a:solidFill>
                <a:latin typeface="yandex-sans"/>
              </a:rPr>
              <a:t>воды</a:t>
            </a:r>
            <a:br>
              <a:rPr lang="ru-RU" sz="2200" dirty="0">
                <a:solidFill>
                  <a:srgbClr val="000000"/>
                </a:solidFill>
                <a:latin typeface="yandex-sans"/>
              </a:rPr>
            </a:br>
            <a:r>
              <a:rPr lang="ru-RU" sz="2200" dirty="0">
                <a:solidFill>
                  <a:srgbClr val="000000"/>
                </a:solidFill>
                <a:latin typeface="yandex-sans"/>
              </a:rPr>
              <a:t>Листику не распуститься без</a:t>
            </a:r>
            <a:br>
              <a:rPr lang="ru-RU" sz="2200" dirty="0">
                <a:solidFill>
                  <a:srgbClr val="000000"/>
                </a:solidFill>
                <a:latin typeface="yandex-sans"/>
              </a:rPr>
            </a:br>
            <a:r>
              <a:rPr lang="ru-RU" sz="2200" dirty="0">
                <a:solidFill>
                  <a:srgbClr val="000000"/>
                </a:solidFill>
                <a:latin typeface="yandex-sans"/>
              </a:rPr>
              <a:t>воды</a:t>
            </a:r>
            <a:r>
              <a:rPr lang="ru-RU" sz="2200" dirty="0" smtClean="0">
                <a:solidFill>
                  <a:srgbClr val="000000"/>
                </a:solidFill>
                <a:latin typeface="yandex-sans"/>
              </a:rPr>
              <a:t>,</a:t>
            </a:r>
            <a:r>
              <a:rPr lang="ru-RU" sz="2200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sz="2200" dirty="0">
                <a:solidFill>
                  <a:srgbClr val="000000"/>
                </a:solidFill>
                <a:latin typeface="yandex-sans"/>
              </a:rPr>
            </a:br>
            <a:r>
              <a:rPr lang="ru-RU" sz="2200" dirty="0">
                <a:solidFill>
                  <a:srgbClr val="000000"/>
                </a:solidFill>
                <a:latin typeface="yandex-sans"/>
              </a:rPr>
              <a:t>И потому всегда</a:t>
            </a:r>
            <a:br>
              <a:rPr lang="ru-RU" sz="2200" dirty="0">
                <a:solidFill>
                  <a:srgbClr val="000000"/>
                </a:solidFill>
                <a:latin typeface="yandex-sans"/>
              </a:rPr>
            </a:br>
            <a:r>
              <a:rPr lang="ru-RU" sz="2200" dirty="0">
                <a:solidFill>
                  <a:srgbClr val="000000"/>
                </a:solidFill>
                <a:latin typeface="yandex-sans"/>
              </a:rPr>
              <a:t>Всем, везде нужна вода!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r>
              <a:rPr lang="ru-RU" dirty="0">
                <a:solidFill>
                  <a:srgbClr val="000000"/>
                </a:solidFill>
                <a:latin typeface="yandex-sans"/>
              </a:rPr>
              <a:t> </a:t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743200"/>
            <a:ext cx="5118847" cy="4114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1106" y="564776"/>
            <a:ext cx="4447120" cy="513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289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669" y="672354"/>
            <a:ext cx="10364451" cy="189196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Так что же мы узнали о песке?</a:t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r>
              <a:rPr lang="ru-RU" dirty="0">
                <a:solidFill>
                  <a:srgbClr val="000000"/>
                </a:solidFill>
                <a:latin typeface="yandex-sans"/>
              </a:rPr>
              <a:t>Он мелкий и</a:t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r>
              <a:rPr lang="ru-RU" dirty="0" smtClean="0">
                <a:solidFill>
                  <a:srgbClr val="000000"/>
                </a:solidFill>
                <a:latin typeface="yandex-sans"/>
              </a:rPr>
              <a:t>лёгкий,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r>
              <a:rPr lang="ru-RU" dirty="0" smtClean="0">
                <a:solidFill>
                  <a:srgbClr val="000000"/>
                </a:solidFill>
                <a:latin typeface="yandex-sans"/>
              </a:rPr>
              <a:t> 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сыпучий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564318"/>
            <a:ext cx="4527176" cy="38902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176" y="2564318"/>
            <a:ext cx="4616824" cy="389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063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96823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Игры с водой</a:t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r>
              <a:rPr lang="ru-RU" dirty="0">
                <a:solidFill>
                  <a:srgbClr val="000000"/>
                </a:solidFill>
                <a:latin typeface="yandex-sans"/>
              </a:rPr>
              <a:t>«В час по чайной ложке»</a:t>
            </a:r>
            <a:br>
              <a:rPr lang="ru-RU" dirty="0">
                <a:solidFill>
                  <a:srgbClr val="000000"/>
                </a:solidFill>
                <a:latin typeface="yandex-san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81" b="-1137"/>
          <a:stretch/>
        </p:blipFill>
        <p:spPr>
          <a:xfrm>
            <a:off x="1290918" y="2070846"/>
            <a:ext cx="4948517" cy="47871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1482" y="1586754"/>
            <a:ext cx="4796744" cy="527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2111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Купание пупсика.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1613647"/>
            <a:ext cx="4876800" cy="48678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1" y="1613646"/>
            <a:ext cx="4877425" cy="486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4358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045" y="699199"/>
            <a:ext cx="10364451" cy="1371648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000000"/>
                </a:solidFill>
                <a:latin typeface="yandex-sans"/>
              </a:rPr>
              <a:t>Результаты проектной деятельности:</a:t>
            </a:r>
            <a:br>
              <a:rPr lang="ru-RU" sz="2200" b="1" dirty="0">
                <a:solidFill>
                  <a:srgbClr val="000000"/>
                </a:solidFill>
                <a:latin typeface="yandex-sans"/>
              </a:rPr>
            </a:br>
            <a:r>
              <a:rPr lang="ru-RU" sz="2200" b="1" dirty="0">
                <a:solidFill>
                  <a:srgbClr val="000000"/>
                </a:solidFill>
                <a:latin typeface="yandex-sans"/>
              </a:rPr>
              <a:t>В ходе проекта дети систематизировали и обогатили,</a:t>
            </a:r>
            <a:br>
              <a:rPr lang="ru-RU" sz="2200" b="1" dirty="0">
                <a:solidFill>
                  <a:srgbClr val="000000"/>
                </a:solidFill>
                <a:latin typeface="yandex-sans"/>
              </a:rPr>
            </a:br>
            <a:r>
              <a:rPr lang="ru-RU" sz="2200" b="1" dirty="0">
                <a:solidFill>
                  <a:srgbClr val="000000"/>
                </a:solidFill>
                <a:latin typeface="yandex-sans"/>
              </a:rPr>
              <a:t>применили на практике свои знания о свойствах воды и ее</a:t>
            </a:r>
            <a:br>
              <a:rPr lang="ru-RU" sz="2200" b="1" dirty="0">
                <a:solidFill>
                  <a:srgbClr val="000000"/>
                </a:solidFill>
                <a:latin typeface="yandex-sans"/>
              </a:rPr>
            </a:br>
            <a:r>
              <a:rPr lang="ru-RU" sz="2200" b="1" dirty="0">
                <a:solidFill>
                  <a:srgbClr val="000000"/>
                </a:solidFill>
                <a:latin typeface="yandex-sans"/>
              </a:rPr>
              <a:t>значении в жизни людей, животных и растений.</a:t>
            </a:r>
            <a:r>
              <a:rPr lang="ru-RU" b="1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b="1" dirty="0">
                <a:solidFill>
                  <a:srgbClr val="000000"/>
                </a:solidFill>
                <a:latin typeface="yandex-sans"/>
              </a:rPr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294" y="1828801"/>
            <a:ext cx="3469341" cy="40341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0635" y="2581835"/>
            <a:ext cx="3442448" cy="38996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9975" y="2286000"/>
            <a:ext cx="3845860" cy="44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8960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093" y="537835"/>
            <a:ext cx="10364451" cy="2420518"/>
          </a:xfrm>
        </p:spPr>
        <p:txBody>
          <a:bodyPr>
            <a:normAutofit/>
          </a:bodyPr>
          <a:lstStyle/>
          <a:p>
            <a:r>
              <a:rPr lang="ru-RU" sz="3100" dirty="0">
                <a:solidFill>
                  <a:srgbClr val="000000"/>
                </a:solidFill>
                <a:latin typeface="yandex-sans"/>
              </a:rPr>
              <a:t>В завершении проекта была оформлена выставка детских</a:t>
            </a:r>
            <a:br>
              <a:rPr lang="ru-RU" sz="3100" dirty="0">
                <a:solidFill>
                  <a:srgbClr val="000000"/>
                </a:solidFill>
                <a:latin typeface="yandex-sans"/>
              </a:rPr>
            </a:br>
            <a:r>
              <a:rPr lang="ru-RU" sz="3100" dirty="0">
                <a:solidFill>
                  <a:srgbClr val="000000"/>
                </a:solidFill>
                <a:latin typeface="yandex-sans"/>
              </a:rPr>
              <a:t>рисунков на тему: «Дождик босиком по земле прошел</a:t>
            </a:r>
            <a:r>
              <a:rPr lang="ru-RU" sz="3100" dirty="0" smtClean="0">
                <a:solidFill>
                  <a:srgbClr val="000000"/>
                </a:solidFill>
                <a:latin typeface="yandex-sans"/>
              </a:rPr>
              <a:t>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174" y="2716307"/>
            <a:ext cx="4121624" cy="39028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878" y="2716306"/>
            <a:ext cx="5223121" cy="390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746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916754"/>
          </a:xfrm>
        </p:spPr>
        <p:txBody>
          <a:bodyPr>
            <a:normAutofit/>
          </a:bodyPr>
          <a:lstStyle/>
          <a:p>
            <a:pPr algn="l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литературы: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Варыгина В.В., Горбач Т.В. Исследовательская деятельность в ДОУ: опыты, эксперименты, игры, вечера «сейчас узнаем».- Курск., 2010.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Горькова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Л.Г., Кочергина А.В., Обухова </a:t>
            </a:r>
            <a:r>
              <a:rPr lang="ru-RU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Л.А.Сценарий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занятий по экологическому воспитанию дошкольников.- М.: ВАКО 2005.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Журнал «Справочник старшего воспитателя» №1,2 2014г.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Дыбина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 Творим, изменяем, преобразуем : Игры-занятия с дошкольниками.-2-е изд. </a:t>
            </a:r>
            <a:r>
              <a:rPr lang="ru-RU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испр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.- М.:ТЦ Сфера, 2013.-128с.(Ребенок в мире поиска).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682861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219" y="136478"/>
            <a:ext cx="10473008" cy="6332561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простейшие представления о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природных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материалах(песок, вода).</a:t>
            </a:r>
            <a: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некоторыми свойствами воды и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песка.</a:t>
            </a:r>
            <a:b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аккуратность в обращении с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песком,</a:t>
            </a:r>
            <a:b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умение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играть со сверстниками рядом.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Знакомить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правилами игры в песочнице.</a:t>
            </a:r>
            <a: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применять полученные знания в жизни.</a:t>
            </a:r>
            <a: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Совершенствовать коммуникативные навыки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умения взаимодействовать друг с другом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5.Привлекать родителей к более тесному сотрудничеству в проектной деятельности.</a:t>
            </a:r>
            <a:b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Повышать уровень педагогических знаний через совместную деятельность.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3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 для родителей.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318" y="1882588"/>
            <a:ext cx="7449670" cy="467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297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612" y="457200"/>
            <a:ext cx="5620870" cy="5943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1482" y="699247"/>
            <a:ext cx="5298142" cy="570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1638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618565"/>
            <a:ext cx="9144000" cy="580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8729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726141"/>
            <a:ext cx="9144000" cy="578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57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34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684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Своими руками…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30706" y="1210235"/>
            <a:ext cx="4518212" cy="597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053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5129"/>
          </a:xfrm>
        </p:spPr>
        <p:txBody>
          <a:bodyPr/>
          <a:lstStyle/>
          <a:p>
            <a:r>
              <a:rPr lang="ru-RU" dirty="0" smtClean="0"/>
              <a:t>Центр воды и песка.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73823" y="1664073"/>
            <a:ext cx="524435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9899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887506"/>
            <a:ext cx="10364451" cy="833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родителями.</a:t>
            </a:r>
            <a:br>
              <a:rPr lang="ru-RU" dirty="0" smtClean="0"/>
            </a:br>
            <a:r>
              <a:rPr lang="ru-RU" dirty="0" smtClean="0"/>
              <a:t>Книжки-малышки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376" y="1963270"/>
            <a:ext cx="4769850" cy="45720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705" y="1963270"/>
            <a:ext cx="4814047" cy="457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2690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Спасибо за </a:t>
            </a:r>
            <a:r>
              <a:rPr lang="ru-RU" dirty="0" smtClean="0">
                <a:solidFill>
                  <a:srgbClr val="000000"/>
                </a:solidFill>
                <a:latin typeface="yandex-sans"/>
              </a:rPr>
              <a:t>внимание.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012" y="1721224"/>
            <a:ext cx="8310282" cy="484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558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23948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результаты.</a:t>
            </a:r>
            <a:r>
              <a:rPr lang="ru-RU" sz="27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подход, лежащий в основе метода проектов, предполагает полноправное и активное сотрудничество педагогов и ребёнка. Мы считаем, что содержательная сторона совместной деятельности оказывает существенное влияние на познавательное развитие детей. Идёт углубление и обогащение знаний воспитанников, выявление закономерностей и взаимных связей между рассматриваемым объектом его свойствами и использование в жизни, происходит обогащение активного словарного запаса. Проявление у детей элементарного контроля за способом действия. Воспитание интереса к результату и чувства удовлетворения от деятельности.</a:t>
            </a:r>
            <a: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3812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522976"/>
          </a:xfrm>
        </p:spPr>
        <p:txBody>
          <a:bodyPr/>
          <a:lstStyle/>
          <a:p>
            <a:r>
              <a:rPr lang="ru-RU" b="1" dirty="0" smtClean="0"/>
              <a:t>Срок реализации проекта:</a:t>
            </a:r>
            <a:br>
              <a:rPr lang="ru-RU" b="1" dirty="0" smtClean="0"/>
            </a:br>
            <a:r>
              <a:rPr lang="ru-RU" dirty="0" smtClean="0"/>
              <a:t>с 05.06.2017 - 01.09.2017</a:t>
            </a:r>
            <a:br>
              <a:rPr lang="ru-RU" dirty="0" smtClean="0"/>
            </a:br>
            <a:r>
              <a:rPr lang="ru-RU" b="1" dirty="0" smtClean="0"/>
              <a:t>Участники проекта:</a:t>
            </a:r>
            <a:br>
              <a:rPr lang="ru-RU" b="1" dirty="0" smtClean="0"/>
            </a:br>
            <a:r>
              <a:rPr lang="ru-RU" dirty="0" smtClean="0"/>
              <a:t>воспитатели, родители, дети.</a:t>
            </a:r>
            <a:br>
              <a:rPr lang="ru-RU" dirty="0" smtClean="0"/>
            </a:br>
            <a:r>
              <a:rPr lang="ru-RU" b="1" dirty="0" smtClean="0"/>
              <a:t>Тип проекта:</a:t>
            </a:r>
            <a:br>
              <a:rPr lang="ru-RU" b="1" dirty="0" smtClean="0"/>
            </a:br>
            <a:r>
              <a:rPr lang="ru-RU" dirty="0" smtClean="0"/>
              <a:t>Познавательно-исследовательский,</a:t>
            </a:r>
            <a:br>
              <a:rPr lang="ru-RU" dirty="0" smtClean="0"/>
            </a:br>
            <a:r>
              <a:rPr lang="ru-RU" dirty="0" smtClean="0"/>
              <a:t>(долгосрочный).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99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386498"/>
          </a:xfrm>
        </p:spPr>
        <p:txBody>
          <a:bodyPr>
            <a:normAutofit fontScale="9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проекта:</a:t>
            </a:r>
            <a:r>
              <a:rPr lang="ru-R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</a:t>
            </a:r>
            <a:r>
              <a:rPr lang="ru-R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700" dirty="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темы 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700" dirty="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ru-RU" sz="2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700" dirty="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знаний детей о предметах неживой </a:t>
            </a:r>
            <a:r>
              <a:rPr lang="ru-RU" sz="2700" dirty="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природы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 песке, воде)</a:t>
            </a:r>
            <a:r>
              <a:rPr lang="ru-RU" sz="2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70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консультаций 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родителей</a:t>
            </a:r>
            <a:r>
              <a:rPr lang="ru-RU" sz="2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80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</a:t>
            </a: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экспериментальной деятельности детей</a:t>
            </a:r>
            <a: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любознательность в процессе наблюдений и в практическом </a:t>
            </a:r>
            <a:r>
              <a:rPr lang="ru-RU" sz="2800" dirty="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экспериментировании.</a:t>
            </a:r>
            <a: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81517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вопроса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мы знаете о воде и песке?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pPr marL="285750" indent="-285750" algn="l">
              <a:buFontTx/>
              <a:buChar char="-"/>
            </a:pPr>
            <a:r>
              <a:rPr lang="ru-RU" dirty="0" smtClean="0"/>
              <a:t>Игры летом с песком.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Водой мы моем руки и лицо.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Воду мы пьем.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Дождик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67477" y="2367093"/>
            <a:ext cx="3291521" cy="576262"/>
          </a:xfrm>
        </p:spPr>
        <p:txBody>
          <a:bodyPr/>
          <a:lstStyle/>
          <a:p>
            <a:r>
              <a:rPr lang="ru-RU" dirty="0" smtClean="0"/>
              <a:t>Что-бы  хотели узнать?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pPr marL="285750" indent="-285750" algn="l">
              <a:buFontTx/>
              <a:buChar char="-"/>
            </a:pPr>
            <a:r>
              <a:rPr lang="ru-RU" dirty="0" smtClean="0"/>
              <a:t>Какой песок бывает?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Какая вода бывает?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Что можно строить из песка?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Из чего состоит песок?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Можно ли из сухого (мокрого)</a:t>
            </a:r>
            <a:r>
              <a:rPr lang="ru-RU" dirty="0"/>
              <a:t> </a:t>
            </a:r>
            <a:r>
              <a:rPr lang="ru-RU" dirty="0" smtClean="0"/>
              <a:t>песка лепить? Рисовать?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/>
              <a:t>От куда мы узнаем?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pPr marL="285750" indent="-285750" algn="l">
              <a:buFontTx/>
              <a:buChar char="-"/>
            </a:pPr>
            <a:r>
              <a:rPr lang="ru-RU" dirty="0" smtClean="0"/>
              <a:t>Опыты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Эксперименты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Наблюдения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Беседы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Спросим у родителей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Интернет</a:t>
            </a:r>
          </a:p>
          <a:p>
            <a:pPr marL="285750" indent="-285750" algn="l">
              <a:buFontTx/>
              <a:buChar char="-"/>
            </a:pPr>
            <a:r>
              <a:rPr lang="ru-RU" dirty="0" smtClean="0"/>
              <a:t>энциклопедия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83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700396"/>
          </a:xfrm>
        </p:spPr>
        <p:txBody>
          <a:bodyPr/>
          <a:lstStyle/>
          <a:p>
            <a:pPr algn="l"/>
            <a:r>
              <a:rPr lang="ru-RU" dirty="0" smtClean="0"/>
              <a:t>1.Этап основной</a:t>
            </a:r>
            <a:br>
              <a:rPr lang="ru-RU" dirty="0" smtClean="0"/>
            </a:br>
            <a:r>
              <a:rPr lang="ru-RU" dirty="0" smtClean="0"/>
              <a:t>- работа воспитателей с детьми (опыты, наблюдения, экспериментирование, беседы).</a:t>
            </a:r>
            <a:br>
              <a:rPr lang="ru-RU" dirty="0" smtClean="0"/>
            </a:br>
            <a:r>
              <a:rPr lang="ru-RU" dirty="0" smtClean="0"/>
              <a:t>- работа воспитателей с родителями.</a:t>
            </a:r>
            <a:br>
              <a:rPr lang="ru-RU" dirty="0" smtClean="0"/>
            </a:br>
            <a:r>
              <a:rPr lang="ru-RU" dirty="0" smtClean="0"/>
              <a:t>- совместная деятельность родителей и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43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895</TotalTime>
  <Words>279</Words>
  <Application>Microsoft Office PowerPoint</Application>
  <PresentationFormat>Широкоэкранный</PresentationFormat>
  <Paragraphs>73</Paragraphs>
  <Slides>48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7" baseType="lpstr">
      <vt:lpstr>Arial</vt:lpstr>
      <vt:lpstr>Calibri</vt:lpstr>
      <vt:lpstr>Georgia</vt:lpstr>
      <vt:lpstr>Symbol</vt:lpstr>
      <vt:lpstr>Times New Roman</vt:lpstr>
      <vt:lpstr>Tw Cen MT</vt:lpstr>
      <vt:lpstr>Verdana</vt:lpstr>
      <vt:lpstr>yandex-sans</vt:lpstr>
      <vt:lpstr>Капля</vt:lpstr>
      <vt:lpstr>Муниципальное казенное дошкольное образовательное учреждение города Новосибирска «Детский сад №245 комбинированного вида».  </vt:lpstr>
      <vt:lpstr>Актуальность. Одним из первых природных материалов, с которыми дети встречаются в повседневной жизни, являются песок и вода. Наблюдая за играми детей с водой, а также во время умывания, закали­вающих процедур, ухаживанием за растениями, мы убедились в актуальности выбранной темы, а именно в необходимости получения знаний и представлений детей о свойствах и значении воды в жизни живых существ и для здоровья людей, а также использования песка в совместных и самостоятельных играх.  Детское экспериментирование особенно актуально с введением Федерального государственного образовательного стандарта дошкольного образования (далее ФГОС ДО). Согласно ФГОС ДО программы дошкольных учреждений должны реализовываться, прежде всего, в форме игры, творческой активности и познавательно — исследовательской деятельности, которая включает в себя исследования объектов окружающего мира и экспериментирования с ними  </vt:lpstr>
      <vt:lpstr> Цель проекта:  познакомить детей со свойствами неживой природы: песка, воды и формирование познавательного опыта и практических навыков детей в исследовательской деятельности.  </vt:lpstr>
      <vt:lpstr>Задачи: 1. Формировать у детей простейшие представления о      природных материалах(песок, вода). 2. Познакомить с некоторыми свойствами воды и песка. воспитывать аккуратность в обращении с песком,   умение играть со сверстниками рядом.   Знакомить с правилами игры в песочнице. 3. Учить детей применять полученные знания в жизни. 4. Совершенствовать коммуникативные навыки и умения взаимодействовать друг с другом. 5.Привлекать родителей к более тесному сотрудничеству в проектной деятельности. 6. Повышать уровень педагогических знаний через совместную деятельность.   </vt:lpstr>
      <vt:lpstr>Ожидаемые результаты. Деятельностный подход, лежащий в основе метода проектов, предполагает полноправное и активное сотрудничество педагогов и ребёнка. Мы считаем, что содержательная сторона совместной деятельности оказывает существенное влияние на познавательное развитие детей. Идёт углубление и обогащение знаний воспитанников, выявление закономерностей и взаимных связей между рассматриваемым объектом его свойствами и использование в жизни, происходит обогащение активного словарного запаса. Проявление у детей элементарного контроля за способом действия. Воспитание интереса к результату и чувства удовлетворения от деятельности. </vt:lpstr>
      <vt:lpstr>Срок реализации проекта: с 05.06.2017 - 01.09.2017 Участники проекта: воспитатели, родители, дети. Тип проекта: Познавательно-исследовательский, (долгосрочный).</vt:lpstr>
      <vt:lpstr>Этапы проекта: I этап – ПОДГОТОВИТЕЛЬНЫЙ -Определение темы проекта - Подбор материала - Выявление знаний детей о предметах неживой   природы (о песке, воде) - Разработка консультаций для родителей - создание условий для экспериментальной деятельности детей - развивать любознательность в процессе наблюдений и в практическом экспериментировании. </vt:lpstr>
      <vt:lpstr>Три вопроса</vt:lpstr>
      <vt:lpstr>1.Этап основной - работа воспитателей с детьми (опыты, наблюдения, экспериментирование, беседы). - работа воспитателей с родителями. - совместная деятельность родителей и детей.</vt:lpstr>
      <vt:lpstr>Работа с воспитанниками:: образовательные области проекта: - социально-коммуникативное развитие - познавательное развитие - речевое развитие - художественно-эстетическое развитие - физическое развитие формы работы: -непосредственно организованная деятельность, беседы, наблюдения, дидактические  и подвижные игры, чтение художественной литературы, опыты, прослушивание аудиозаписей.</vt:lpstr>
      <vt:lpstr>Познавательное развитие: Беседа «Для чего нужна вода?»; Рассматривание картин и иллюстраций на тему «Вода в природе», Рассматривание картин с изображением песка, пустыни. Опытно-исследовательская деятельность «Разноцветная вода». Игровая ситуация «Рыбалка» Планируемая прогулка «Песочная страна» Ежедневные наблюдения за природными явлениями. Серия игр - экспериментов по ознакомлению со свойствами воды . Проведение игр с песком в совместной и самостоятельной деятельности.</vt:lpstr>
      <vt:lpstr>Социально-коммуникативное развитие:  Игра–инсценировка «Водичка, водичка…», «Наблюдаем и играем». Сюжетные игры «Купание куклы», «Приготовим обед для куклы», «Постираем бельё для куклы». Игры- поручения «Польем цветы», «Напоим куклу водой». Ситуация обыгрывания «Испечем для мишки куличики», « Сделаем для мышки норки»</vt:lpstr>
      <vt:lpstr>Художественно-эстетическое развитие: - Опыты с водой «Окрашивание воды», - Рисование на песке, рисование песком - Прослушивание аудиозаписи «Звуки воды в природе», танец «Шумные капельки дождя» - образовательная деятельность по изо «Дождик по земле босиком прошёл…» (рисование).</vt:lpstr>
      <vt:lpstr>Физическое развитие: Пальчиковая игра «Рыбка плавает в водице» Логоритмические упражнения «Водичка, водичка умой мое личико…» Подвижные игры «Солнышко и дождик», «Через ручеек» Подвижные игры с песком: «Сухой – мокрый», «Угадай предмет», «Песочные фигуры», «Песочный лабиринт», «Закопал – откопал».</vt:lpstr>
      <vt:lpstr>Речевое развитие: Игровая ситуация «Водичка, водичка…» Чтение художественной литературы (К.И.Чуковский «Мойдодыр», «Федорино горе», С. Прокофьев «Про серую тучку», «Волшебная корзинка», А. Барто «Девочка –чумазая», Заучивание наизусть стихов, потешек, песенок о воде.Знакомство с загадками про воду. Логоритмические упражнения «1.2.3.4.5 вышел дождик погулять», «Бежали мимо речки смешные человечки» и другие.</vt:lpstr>
      <vt:lpstr>Работа воспитателей с родителями.  Консультации: Лето с творчеством; Игры с водой. Игры с песком. Индивидуальные беседы.   </vt:lpstr>
      <vt:lpstr>3. Заключительный этап. Подведение итогов. В результате реализации данного проекта были проведены: -опытно исследовательская деятельность «Разноцветная вода». - прогулка «песочная страна».  </vt:lpstr>
      <vt:lpstr>Опыты «Что тонет, что плавает».</vt:lpstr>
      <vt:lpstr>Презентация PowerPoint</vt:lpstr>
      <vt:lpstr>Презентация PowerPoint</vt:lpstr>
      <vt:lpstr>Презентация PowerPoint</vt:lpstr>
      <vt:lpstr>Простейшие опыты с водой. </vt:lpstr>
      <vt:lpstr>Рыбалка:</vt:lpstr>
      <vt:lpstr>Сухой песок                 превращается….</vt:lpstr>
      <vt:lpstr>Водичка, водичка…</vt:lpstr>
      <vt:lpstr>Из влажного песка  можно сделать куличики:</vt:lpstr>
      <vt:lpstr>Простейшие опыты с водой Знакомство со свойствами воды : Вода бывает холодная, горячая. Вода, не имеет запаха и вкуса. </vt:lpstr>
      <vt:lpstr>Буль, буль, буль, карасики. Моемся мы в тазике. Рядом лягушата, Рыбки и утята. </vt:lpstr>
      <vt:lpstr>                 Стихи и загадки про воду. От водички, от водицы Всё улыбками искрится! От водички, от водицы Веселей цветы и птицы! Катя умывается, Солнцу улыбается! </vt:lpstr>
      <vt:lpstr>Повторение потешек о воде в режимных моментах Ай, лады, лады, лады Не боимся мы воды, Чисто умываемся, Маме улыбаемся. Знаем, знаем, да-да-да Где ты прячешься, вода! Выходи, водица, Мы пришли умыться! Лейся на ладошку По-нем-ножку. Лейся, лейся, лейся По-сме-лей — Настя, умывайся веселей! </vt:lpstr>
      <vt:lpstr>Вспомним стихи Б.Заходера: Пусть не сердятся родители, Что измазались строители, Потому что тот, кто строит, Тот чего-нибудь да стоит! И неважно, что пока Этот домик из песка! </vt:lpstr>
      <vt:lpstr>Игры с песком.</vt:lpstr>
      <vt:lpstr>Не умыться не напиться без воды Листику не распуститься без воды, И потому всегда Всем, везде нужна вода!   </vt:lpstr>
      <vt:lpstr>Так что же мы узнали о песке? Он мелкий и лёгкий,  сыпучий</vt:lpstr>
      <vt:lpstr>Игры с водой «В час по чайной ложке» </vt:lpstr>
      <vt:lpstr>Купание пупсика.</vt:lpstr>
      <vt:lpstr>Результаты проектной деятельности: В ходе проекта дети систематизировали и обогатили, применили на практике свои знания о свойствах воды и ее значении в жизни людей, животных и растений. </vt:lpstr>
      <vt:lpstr>В завершении проекта была оформлена выставка детских рисунков на тему: «Дождик босиком по земле прошел»</vt:lpstr>
      <vt:lpstr>Список используемой литературы: Варыгина В.В., Горбач Т.В. Исследовательская деятельность в ДОУ: опыты, эксперименты, игры, вечера «сейчас узнаем».- Курск., 2010. Горькова Л.Г., Кочергина А.В., Обухова Л.А.Сценарий занятий по экологическому воспитанию дошкольников.- М.: ВАКО 2005. Журнал «Справочник старшего воспитателя» №1,2 2014г. Дыбина О.В. Творим, изменяем, преобразуем : Игры-занятия с дошкольниками.-2-е изд. испр.- М.:ТЦ Сфера, 2013.-128с.(Ребенок в мире поиска). </vt:lpstr>
      <vt:lpstr>Информация для родителей.</vt:lpstr>
      <vt:lpstr>Презентация PowerPoint</vt:lpstr>
      <vt:lpstr>Презентация PowerPoint</vt:lpstr>
      <vt:lpstr>Презентация PowerPoint</vt:lpstr>
      <vt:lpstr>Презентация PowerPoint</vt:lpstr>
      <vt:lpstr>Своими руками…</vt:lpstr>
      <vt:lpstr>Центр воды и песка.</vt:lpstr>
      <vt:lpstr>Работа с родителями. Книжки-малышки</vt:lpstr>
      <vt:lpstr>Спасибо за внимание.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города Новосибирска «Детский сад №245 комбинированного вида». Летний проект  «Песок</dc:title>
  <dc:creator>Катя</dc:creator>
  <cp:lastModifiedBy>ksvorobeva@outlook.com</cp:lastModifiedBy>
  <cp:revision>77</cp:revision>
  <dcterms:created xsi:type="dcterms:W3CDTF">2017-08-29T03:39:17Z</dcterms:created>
  <dcterms:modified xsi:type="dcterms:W3CDTF">2018-06-17T16:28:50Z</dcterms:modified>
</cp:coreProperties>
</file>