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78" r:id="rId3"/>
    <p:sldId id="258" r:id="rId4"/>
    <p:sldId id="259" r:id="rId5"/>
    <p:sldId id="292" r:id="rId6"/>
    <p:sldId id="280" r:id="rId7"/>
    <p:sldId id="281" r:id="rId8"/>
    <p:sldId id="260" r:id="rId9"/>
    <p:sldId id="286" r:id="rId10"/>
    <p:sldId id="287" r:id="rId11"/>
    <p:sldId id="288" r:id="rId12"/>
    <p:sldId id="261" r:id="rId13"/>
    <p:sldId id="262" r:id="rId14"/>
    <p:sldId id="285" r:id="rId15"/>
    <p:sldId id="289" r:id="rId16"/>
    <p:sldId id="290" r:id="rId17"/>
    <p:sldId id="291" r:id="rId18"/>
    <p:sldId id="29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tx2">
              <a:lumMod val="20000"/>
              <a:lumOff val="80000"/>
            </a:schemeClr>
          </a:fgClr>
          <a:bgClr>
            <a:schemeClr val="bg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5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Приёмы педагогической работы по воспитанию у  детей навыков правильного произношения </a:t>
            </a:r>
            <a:r>
              <a:rPr lang="ru-RU" sz="4000" dirty="0" smtClean="0">
                <a:solidFill>
                  <a:srgbClr val="0000FF"/>
                </a:solidFill>
                <a:latin typeface="Comic Sans MS" pitchFamily="66" charset="0"/>
              </a:rPr>
              <a:t>звуков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>
          <a:xfrm>
            <a:off x="457200" y="3143250"/>
            <a:ext cx="8686800" cy="3714750"/>
          </a:xfrm>
        </p:spPr>
        <p:txBody>
          <a:bodyPr>
            <a:normAutofit/>
          </a:bodyPr>
          <a:lstStyle/>
          <a:p>
            <a:pPr algn="r" eaLnBrk="1" hangingPunct="1"/>
            <a:endParaRPr lang="ru-RU" dirty="0" smtClean="0"/>
          </a:p>
          <a:p>
            <a:pPr algn="r" eaLnBrk="1" hangingPunct="1">
              <a:buFontTx/>
              <a:buNone/>
            </a:pPr>
            <a:endParaRPr lang="ru-RU" dirty="0" smtClean="0"/>
          </a:p>
          <a:p>
            <a:pPr algn="r" eaLnBrk="1" hangingPunct="1">
              <a:buFontTx/>
              <a:buNone/>
            </a:pPr>
            <a:endParaRPr lang="ru-RU" sz="1100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pPr algn="r" eaLnBrk="1" hangingPunct="1">
              <a:buFontTx/>
              <a:buNone/>
            </a:pPr>
            <a:endParaRPr lang="ru-RU" sz="1100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pPr algn="r" eaLnBrk="1" hangingPunct="1">
              <a:buFontTx/>
              <a:buNone/>
            </a:pPr>
            <a:endParaRPr lang="ru-RU" sz="1100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pPr algn="r" eaLnBrk="1" hangingPunct="1">
              <a:buFontTx/>
              <a:buNone/>
            </a:pPr>
            <a:endParaRPr lang="ru-RU" sz="1100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pPr algn="r" eaLnBrk="1" hangingPunct="1">
              <a:buFontTx/>
              <a:buNone/>
            </a:pPr>
            <a:endParaRPr lang="ru-RU" sz="1100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pPr algn="r" eaLnBrk="1" hangingPunct="1">
              <a:buFontTx/>
              <a:buNone/>
            </a:pPr>
            <a:endParaRPr lang="ru-RU" sz="1100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pPr algn="r" eaLnBrk="1" hangingPunct="1">
              <a:buFontTx/>
              <a:buNone/>
            </a:pPr>
            <a:endParaRPr lang="ru-RU" sz="1100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pPr algn="r" eaLnBrk="1" hangingPunct="1">
              <a:buFontTx/>
              <a:buNone/>
            </a:pPr>
            <a:endParaRPr lang="ru-RU" sz="1100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pPr algn="r" eaLnBrk="1" hangingPunct="1">
              <a:buFontTx/>
              <a:buNone/>
            </a:pPr>
            <a:endParaRPr lang="ru-RU" sz="1100" dirty="0" smtClean="0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2" name="Picture 2" descr="C:\Documents and Settings\Милана\Рабочий стол\Мама\logopedicheskie_det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74" b="98177" l="4881" r="96366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52400" y="2895600"/>
            <a:ext cx="5591175" cy="383411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867400" y="4350993"/>
            <a:ext cx="2193229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Подготовила: 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Учитель-логопед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Шаробарова В.Н.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8600" y="842665"/>
            <a:ext cx="86868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II этап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 – от 3 до 5 лет (2 младшая и средняя группы). Ведущие методические приемы – речевой образец, заучивание наизусть, беседы, дидактические игры и т.д.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I вид работы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 – игровые упражнения, способствующие выработки правильной артикуляции,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развитие громкости голоса («Собака и щенок», «Ветер в лесу»)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II вид работы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 – уточнение произношения изолированного звука и развитие речевого слуха.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III вид работы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 – воспитание правильного произношения в словах и развитие фонематического слуха.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IV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вид работы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– воспитание правильного произношения звуков во фразовой речи и развитие речевого слуха. Используется специально подобранный речевой материал: словесные игры, подвижные игры,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чистоговорки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, скороговорки, загадки,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, стихи, сказки и т.д. Проводится работа над темпом и интонационной выразительностью речи.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04800"/>
            <a:ext cx="8458200" cy="5821363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/>
              <a:t>  </a:t>
            </a:r>
            <a:r>
              <a:rPr lang="ru-RU" dirty="0" smtClean="0">
                <a:solidFill>
                  <a:srgbClr val="002060"/>
                </a:solidFill>
              </a:rPr>
              <a:t>    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III этап</a:t>
            </a:r>
            <a:r>
              <a:rPr lang="ru-RU" b="1" dirty="0" smtClean="0">
                <a:solidFill>
                  <a:srgbClr val="002060"/>
                </a:solidFill>
              </a:rPr>
              <a:t> </a:t>
            </a:r>
            <a:r>
              <a:rPr lang="ru-RU" dirty="0" smtClean="0">
                <a:solidFill>
                  <a:srgbClr val="002060"/>
                </a:solidFill>
              </a:rPr>
              <a:t>– от 5 до 7 лет – работа по дифференциации звуков, четкой артикуляции звуков, над дикцией, темпом, интонационной выразительностью речи. Методические приемы – речевой образец дидактические игры, пересказ, рассказывание, заучивание наизусть и др. </a:t>
            </a:r>
          </a:p>
          <a:p>
            <a:pPr marL="13716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I </a:t>
            </a:r>
            <a:r>
              <a:rPr lang="ru-RU" i="1" dirty="0" smtClean="0">
                <a:solidFill>
                  <a:srgbClr val="002060"/>
                </a:solidFill>
              </a:rPr>
              <a:t>вид работы- </a:t>
            </a:r>
            <a:r>
              <a:rPr lang="ru-RU" dirty="0" smtClean="0">
                <a:solidFill>
                  <a:srgbClr val="002060"/>
                </a:solidFill>
              </a:rPr>
              <a:t>уточнение произношения изолированного звука и развитие речевого слуха 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I </a:t>
            </a:r>
            <a:r>
              <a:rPr lang="ru-RU" i="1" dirty="0" smtClean="0">
                <a:solidFill>
                  <a:srgbClr val="002060"/>
                </a:solidFill>
              </a:rPr>
              <a:t>вид работы </a:t>
            </a:r>
            <a:r>
              <a:rPr lang="ru-RU" dirty="0" smtClean="0">
                <a:solidFill>
                  <a:srgbClr val="002060"/>
                </a:solidFill>
              </a:rPr>
              <a:t>– дифференциация изолированных звуков 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II</a:t>
            </a:r>
            <a:r>
              <a:rPr lang="en-US" dirty="0" smtClean="0">
                <a:solidFill>
                  <a:srgbClr val="002060"/>
                </a:solidFill>
              </a:rPr>
              <a:t>I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вид работы</a:t>
            </a:r>
            <a:r>
              <a:rPr lang="ru-RU" dirty="0" smtClean="0">
                <a:solidFill>
                  <a:srgbClr val="002060"/>
                </a:solidFill>
              </a:rPr>
              <a:t>– дифференциация звуков в словах 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V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вид работы</a:t>
            </a:r>
            <a:r>
              <a:rPr lang="ru-RU" dirty="0" smtClean="0">
                <a:solidFill>
                  <a:srgbClr val="002060"/>
                </a:solidFill>
              </a:rPr>
              <a:t>– дифференциация звуков в речи.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Для воспитания звуковой культуры речи типичны следующие методы: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- дидактические игры («Чей домик?»)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подвижные или хороводные игры с текстом («Каравай»)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дидактические рассказы с включением учебных задании детям (повторять слова с трудным звуком, менять высоту голоса и т. п.)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метод упражнений (заучивание и повторение знакомых скороговорок, игровое упражнение «Подуем на пушинки» и др.)</a:t>
            </a:r>
          </a:p>
          <a:p>
            <a:pPr eaLnBrk="1" hangingPunct="1">
              <a:buFontTx/>
              <a:buChar char="-"/>
            </a:pPr>
            <a:endParaRPr lang="ru-RU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393113" cy="5935663"/>
          </a:xfrm>
        </p:spPr>
        <p:txBody>
          <a:bodyPr>
            <a:normAutofit fontScale="25000" lnSpcReduction="20000"/>
          </a:bodyPr>
          <a:lstStyle/>
          <a:p>
            <a:pPr marL="137160" indent="0" algn="ctr">
              <a:buNone/>
            </a:pPr>
            <a:r>
              <a:rPr lang="ru-RU" sz="42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28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Педагогические приемы, </a:t>
            </a:r>
          </a:p>
          <a:p>
            <a:pPr marL="137160" indent="0" algn="ctr">
              <a:buNone/>
            </a:pPr>
            <a:r>
              <a:rPr lang="ru-RU" sz="128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влияющие на произносительную сторону речи детей:</a:t>
            </a:r>
          </a:p>
          <a:p>
            <a:r>
              <a:rPr lang="ru-RU" sz="8000" dirty="0" smtClean="0">
                <a:solidFill>
                  <a:srgbClr val="002060"/>
                </a:solidFill>
              </a:rPr>
              <a:t>- образец правильного произношения, выполнения задания, который дает педагог;</a:t>
            </a:r>
          </a:p>
          <a:p>
            <a:r>
              <a:rPr lang="ru-RU" sz="8000" dirty="0" smtClean="0">
                <a:solidFill>
                  <a:srgbClr val="002060"/>
                </a:solidFill>
              </a:rPr>
              <a:t>- краткое или развернутое объяснение демонстрируемых качеств речи или движений речи двигательного аппарата;</a:t>
            </a:r>
          </a:p>
          <a:p>
            <a:r>
              <a:rPr lang="ru-RU" sz="8000" dirty="0" smtClean="0">
                <a:solidFill>
                  <a:srgbClr val="002060"/>
                </a:solidFill>
              </a:rPr>
              <a:t>- утрированное (с подчеркнутой дикцией) произношение или интонирование звука (ударного слога, искажаемой детьми части слова);</a:t>
            </a:r>
          </a:p>
          <a:p>
            <a:r>
              <a:rPr lang="ru-RU" sz="8000" dirty="0" smtClean="0">
                <a:solidFill>
                  <a:srgbClr val="002060"/>
                </a:solidFill>
              </a:rPr>
              <a:t>- образное называние звука или звукосочетания (з-з-з - песенка комара, ква-ква-</a:t>
            </a:r>
            <a:r>
              <a:rPr lang="ru-RU" sz="8000" dirty="0" err="1" smtClean="0">
                <a:solidFill>
                  <a:srgbClr val="002060"/>
                </a:solidFill>
              </a:rPr>
              <a:t>ква</a:t>
            </a:r>
            <a:r>
              <a:rPr lang="ru-RU" sz="8000" dirty="0" smtClean="0">
                <a:solidFill>
                  <a:srgbClr val="002060"/>
                </a:solidFill>
              </a:rPr>
              <a:t>-квакает лягушка);</a:t>
            </a:r>
          </a:p>
          <a:p>
            <a:r>
              <a:rPr lang="ru-RU" sz="8000" dirty="0" smtClean="0">
                <a:solidFill>
                  <a:srgbClr val="002060"/>
                </a:solidFill>
              </a:rPr>
              <a:t>- хоровые и индивидуальные повторения;</a:t>
            </a:r>
          </a:p>
          <a:p>
            <a:r>
              <a:rPr lang="ru-RU" sz="8000" dirty="0" smtClean="0">
                <a:solidFill>
                  <a:srgbClr val="002060"/>
                </a:solidFill>
              </a:rPr>
              <a:t>- обоснование необходимости выполнить задание педагога;</a:t>
            </a:r>
          </a:p>
          <a:p>
            <a:r>
              <a:rPr lang="ru-RU" sz="8000" dirty="0" smtClean="0">
                <a:solidFill>
                  <a:srgbClr val="002060"/>
                </a:solidFill>
              </a:rPr>
              <a:t>- индивидуальная мотивировка задания;</a:t>
            </a:r>
          </a:p>
          <a:p>
            <a:r>
              <a:rPr lang="ru-RU" sz="8000" dirty="0" smtClean="0">
                <a:solidFill>
                  <a:srgbClr val="002060"/>
                </a:solidFill>
              </a:rPr>
              <a:t>- совместная речь ребенка и воспитателя, а также отраженная речь (незамедлительное повторение ребенком речи-образца);</a:t>
            </a:r>
          </a:p>
          <a:p>
            <a:r>
              <a:rPr lang="ru-RU" sz="8000" dirty="0" smtClean="0">
                <a:solidFill>
                  <a:srgbClr val="002060"/>
                </a:solidFill>
              </a:rPr>
              <a:t>- оценка ответа или действия и исправления;</a:t>
            </a:r>
          </a:p>
          <a:p>
            <a:r>
              <a:rPr lang="ru-RU" sz="8000" dirty="0" smtClean="0">
                <a:solidFill>
                  <a:srgbClr val="002060"/>
                </a:solidFill>
              </a:rPr>
              <a:t>- показ артикуляционных движений, демонстрация игрушки или картинки.</a:t>
            </a:r>
          </a:p>
          <a:p>
            <a:pPr algn="ctr" eaLnBrk="1" hangingPunct="1">
              <a:buFontTx/>
              <a:buNone/>
            </a:pPr>
            <a:endParaRPr lang="ru-RU" sz="3600" dirty="0" smtClean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57200"/>
            <a:ext cx="8229600" cy="6096000"/>
          </a:xfrm>
        </p:spPr>
        <p:txBody>
          <a:bodyPr>
            <a:normAutofit fontScale="77500" lnSpcReduction="20000"/>
          </a:bodyPr>
          <a:lstStyle/>
          <a:p>
            <a:pPr marL="13716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</a:rPr>
              <a:t>   Ведущим приемом является </a:t>
            </a:r>
            <a:r>
              <a:rPr lang="ru-RU" u="sng" dirty="0" smtClean="0">
                <a:solidFill>
                  <a:srgbClr val="002060"/>
                </a:solidFill>
              </a:rPr>
              <a:t>образец правильного произношения</a:t>
            </a:r>
            <a:r>
              <a:rPr lang="ru-RU" dirty="0" smtClean="0">
                <a:solidFill>
                  <a:srgbClr val="002060"/>
                </a:solidFill>
              </a:rPr>
              <a:t>. Воспитатель должен подкреплять этот приём </a:t>
            </a:r>
            <a:r>
              <a:rPr lang="ru-RU" u="sng" dirty="0" smtClean="0">
                <a:solidFill>
                  <a:srgbClr val="002060"/>
                </a:solidFill>
              </a:rPr>
              <a:t>кратким</a:t>
            </a:r>
            <a:r>
              <a:rPr lang="ru-RU" dirty="0" smtClean="0">
                <a:solidFill>
                  <a:srgbClr val="002060"/>
                </a:solidFill>
              </a:rPr>
              <a:t> или </a:t>
            </a:r>
            <a:r>
              <a:rPr lang="ru-RU" u="sng" dirty="0" smtClean="0">
                <a:solidFill>
                  <a:srgbClr val="002060"/>
                </a:solidFill>
              </a:rPr>
              <a:t>развёрнутым объяснением</a:t>
            </a:r>
            <a:r>
              <a:rPr lang="ru-RU" dirty="0" smtClean="0">
                <a:solidFill>
                  <a:srgbClr val="002060"/>
                </a:solidFill>
              </a:rPr>
              <a:t> демонстрируемых качеств речи или движений артикуляционного аппарата 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	При формировании фонематического слуха, </a:t>
            </a:r>
            <a:r>
              <a:rPr lang="ru-RU" dirty="0" err="1" smtClean="0">
                <a:solidFill>
                  <a:srgbClr val="002060"/>
                </a:solidFill>
              </a:rPr>
              <a:t>звуко</a:t>
            </a:r>
            <a:r>
              <a:rPr lang="ru-RU" dirty="0" smtClean="0">
                <a:solidFill>
                  <a:srgbClr val="002060"/>
                </a:solidFill>
              </a:rPr>
              <a:t>- и </a:t>
            </a:r>
            <a:r>
              <a:rPr lang="ru-RU" dirty="0" err="1" smtClean="0">
                <a:solidFill>
                  <a:srgbClr val="002060"/>
                </a:solidFill>
              </a:rPr>
              <a:t>словопроизношения</a:t>
            </a:r>
            <a:r>
              <a:rPr lang="ru-RU" dirty="0" smtClean="0">
                <a:solidFill>
                  <a:srgbClr val="002060"/>
                </a:solidFill>
              </a:rPr>
              <a:t> рекомендуется приём </a:t>
            </a:r>
            <a:r>
              <a:rPr lang="ru-RU" u="sng" dirty="0" smtClean="0">
                <a:solidFill>
                  <a:srgbClr val="002060"/>
                </a:solidFill>
              </a:rPr>
              <a:t>- утрированное</a:t>
            </a:r>
            <a:r>
              <a:rPr lang="ru-RU" dirty="0" smtClean="0">
                <a:solidFill>
                  <a:srgbClr val="002060"/>
                </a:solidFill>
              </a:rPr>
              <a:t> (с подчёркнутой дикцией) </a:t>
            </a:r>
            <a:r>
              <a:rPr lang="ru-RU" u="sng" dirty="0" smtClean="0">
                <a:solidFill>
                  <a:srgbClr val="002060"/>
                </a:solidFill>
              </a:rPr>
              <a:t>произношение</a:t>
            </a:r>
            <a:r>
              <a:rPr lang="ru-RU" dirty="0" smtClean="0">
                <a:solidFill>
                  <a:srgbClr val="002060"/>
                </a:solidFill>
              </a:rPr>
              <a:t> или интонирование звука (ударного слога). </a:t>
            </a:r>
          </a:p>
          <a:p>
            <a:pPr marL="137160" indent="0">
              <a:buNone/>
            </a:pPr>
            <a:r>
              <a:rPr lang="ru-RU" dirty="0">
                <a:solidFill>
                  <a:srgbClr val="002060"/>
                </a:solidFill>
              </a:rPr>
              <a:t>	</a:t>
            </a:r>
            <a:r>
              <a:rPr lang="ru-RU" dirty="0" smtClean="0">
                <a:solidFill>
                  <a:srgbClr val="002060"/>
                </a:solidFill>
              </a:rPr>
              <a:t>В младших группах часто используется </a:t>
            </a:r>
            <a:r>
              <a:rPr lang="ru-RU" u="sng" dirty="0" smtClean="0">
                <a:solidFill>
                  <a:srgbClr val="002060"/>
                </a:solidFill>
              </a:rPr>
              <a:t>образное называние звука </a:t>
            </a:r>
            <a:r>
              <a:rPr lang="ru-RU" dirty="0" smtClean="0">
                <a:solidFill>
                  <a:srgbClr val="002060"/>
                </a:solidFill>
              </a:rPr>
              <a:t>или звукосочетания. </a:t>
            </a:r>
          </a:p>
          <a:p>
            <a:pPr marL="137160" indent="0">
              <a:buNone/>
            </a:pPr>
            <a:r>
              <a:rPr lang="ru-RU" dirty="0">
                <a:solidFill>
                  <a:srgbClr val="002060"/>
                </a:solidFill>
              </a:rPr>
              <a:t>	</a:t>
            </a:r>
            <a:r>
              <a:rPr lang="ru-RU" dirty="0" smtClean="0">
                <a:solidFill>
                  <a:srgbClr val="002060"/>
                </a:solidFill>
              </a:rPr>
              <a:t>Показ и объяснение артикуляции в этих группах часто включается в игровой сюжет («Сказка Весёлого Язычка»). 	Активным приёмом является </a:t>
            </a:r>
            <a:r>
              <a:rPr lang="ru-RU" u="sng" dirty="0" smtClean="0">
                <a:solidFill>
                  <a:srgbClr val="002060"/>
                </a:solidFill>
              </a:rPr>
              <a:t>повторение</a:t>
            </a:r>
            <a:r>
              <a:rPr lang="ru-RU" dirty="0" smtClean="0">
                <a:solidFill>
                  <a:srgbClr val="002060"/>
                </a:solidFill>
              </a:rPr>
              <a:t>.   Именно этот приём обеспечивает тренировку </a:t>
            </a:r>
            <a:r>
              <a:rPr lang="ru-RU" dirty="0" err="1" smtClean="0">
                <a:solidFill>
                  <a:srgbClr val="002060"/>
                </a:solidFill>
              </a:rPr>
              <a:t>речедвигательного</a:t>
            </a:r>
            <a:r>
              <a:rPr lang="ru-RU" dirty="0" smtClean="0">
                <a:solidFill>
                  <a:srgbClr val="002060"/>
                </a:solidFill>
              </a:rPr>
              <a:t> аппарата, так важную в формировании звуковой культуры речи. </a:t>
            </a:r>
          </a:p>
          <a:p>
            <a:pPr marL="137160" indent="0">
              <a:buNone/>
            </a:pPr>
            <a:r>
              <a:rPr lang="ru-RU" dirty="0">
                <a:solidFill>
                  <a:srgbClr val="002060"/>
                </a:solidFill>
              </a:rPr>
              <a:t>	</a:t>
            </a:r>
            <a:r>
              <a:rPr lang="ru-RU" dirty="0" smtClean="0">
                <a:solidFill>
                  <a:srgbClr val="002060"/>
                </a:solidFill>
              </a:rPr>
              <a:t>Особенно полезны </a:t>
            </a:r>
            <a:r>
              <a:rPr lang="ru-RU" u="sng" dirty="0" smtClean="0">
                <a:solidFill>
                  <a:srgbClr val="002060"/>
                </a:solidFill>
              </a:rPr>
              <a:t>негромкие проговаривания звуков</a:t>
            </a:r>
            <a:r>
              <a:rPr lang="ru-RU" dirty="0" smtClean="0">
                <a:solidFill>
                  <a:srgbClr val="002060"/>
                </a:solidFill>
              </a:rPr>
              <a:t> небольшими подгруппами, когда дети могут прислушаться к ответам товарищей.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81000"/>
            <a:ext cx="8382000" cy="5928360"/>
          </a:xfrm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ru-RU" dirty="0" smtClean="0"/>
              <a:t>   </a:t>
            </a:r>
            <a:r>
              <a:rPr lang="ru-RU" dirty="0" smtClean="0">
                <a:solidFill>
                  <a:srgbClr val="002060"/>
                </a:solidFill>
              </a:rPr>
              <a:t>   Повышает качество ответов такой приём, как </a:t>
            </a:r>
            <a:r>
              <a:rPr lang="ru-RU" u="sng" dirty="0" smtClean="0">
                <a:solidFill>
                  <a:srgbClr val="002060"/>
                </a:solidFill>
              </a:rPr>
              <a:t>обоснование необходимости</a:t>
            </a:r>
            <a:r>
              <a:rPr lang="ru-RU" dirty="0" smtClean="0">
                <a:solidFill>
                  <a:srgbClr val="002060"/>
                </a:solidFill>
              </a:rPr>
              <a:t> выполнить задание педагога. Оно даётся или в эмоционально-шутливой форме или в деловой .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     Примыкает к этому и другой приём-</a:t>
            </a:r>
            <a:r>
              <a:rPr lang="ru-RU" u="sng" dirty="0" smtClean="0">
                <a:solidFill>
                  <a:srgbClr val="002060"/>
                </a:solidFill>
              </a:rPr>
              <a:t>мотивировка</a:t>
            </a:r>
            <a:r>
              <a:rPr lang="ru-RU" dirty="0" smtClean="0">
                <a:solidFill>
                  <a:srgbClr val="002060"/>
                </a:solidFill>
              </a:rPr>
              <a:t> задания, указание перед ответом ребёнка: «Мне кажется, колыбельная может получится у тебя очень хорошо. Ведь ты умеешь быть ласковым, заботливым».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     В случае ошибочных ответов возможны такие активные приёмы, основанные на имитации, как </a:t>
            </a:r>
            <a:r>
              <a:rPr lang="ru-RU" u="sng" dirty="0" smtClean="0">
                <a:solidFill>
                  <a:srgbClr val="002060"/>
                </a:solidFill>
              </a:rPr>
              <a:t>совместная (сопряжённая) речь</a:t>
            </a:r>
            <a:r>
              <a:rPr lang="ru-RU" dirty="0" smtClean="0">
                <a:solidFill>
                  <a:srgbClr val="002060"/>
                </a:solidFill>
              </a:rPr>
              <a:t> ребёнка и воспитателя, а также</a:t>
            </a:r>
            <a:r>
              <a:rPr lang="ru-RU" u="sng" dirty="0" smtClean="0">
                <a:solidFill>
                  <a:srgbClr val="002060"/>
                </a:solidFill>
              </a:rPr>
              <a:t> отражённая речь </a:t>
            </a:r>
            <a:r>
              <a:rPr lang="ru-RU" dirty="0" smtClean="0">
                <a:solidFill>
                  <a:srgbClr val="002060"/>
                </a:solidFill>
              </a:rPr>
              <a:t>(незамедлительное повторение ребёнком речи-образца). В свободно организуемых играх и упражнениях, к которым привлекаются как дети, не овладевшие каким-то умением, так и те, кто говорит правильно, чётко.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04800"/>
            <a:ext cx="8382000" cy="6004560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 smtClean="0"/>
              <a:t>   </a:t>
            </a:r>
            <a:r>
              <a:rPr lang="ru-RU" dirty="0" smtClean="0">
                <a:solidFill>
                  <a:srgbClr val="002060"/>
                </a:solidFill>
              </a:rPr>
              <a:t> Традиционны такие приёмы, как </a:t>
            </a:r>
            <a:r>
              <a:rPr lang="ru-RU" u="sng" dirty="0" smtClean="0">
                <a:solidFill>
                  <a:srgbClr val="002060"/>
                </a:solidFill>
              </a:rPr>
              <a:t>оценка</a:t>
            </a:r>
            <a:r>
              <a:rPr lang="ru-RU" dirty="0" smtClean="0">
                <a:solidFill>
                  <a:srgbClr val="002060"/>
                </a:solidFill>
              </a:rPr>
              <a:t> ответа или действия и </a:t>
            </a:r>
            <a:r>
              <a:rPr lang="ru-RU" u="sng" dirty="0" smtClean="0">
                <a:solidFill>
                  <a:srgbClr val="002060"/>
                </a:solidFill>
              </a:rPr>
              <a:t>исправление</a:t>
            </a:r>
            <a:r>
              <a:rPr lang="ru-RU" dirty="0" smtClean="0">
                <a:solidFill>
                  <a:srgbClr val="002060"/>
                </a:solidFill>
              </a:rPr>
              <a:t>. Но нельзя делать это слишком часто, назойливо, так как это нервирует ребёнка.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     В процессе работы над звуковой культурой речи уместны и наглядные приёмы – </a:t>
            </a:r>
            <a:r>
              <a:rPr lang="ru-RU" u="sng" dirty="0" smtClean="0">
                <a:solidFill>
                  <a:srgbClr val="002060"/>
                </a:solidFill>
              </a:rPr>
              <a:t>показ артикуляционных движений</a:t>
            </a:r>
            <a:r>
              <a:rPr lang="ru-RU" dirty="0" smtClean="0">
                <a:solidFill>
                  <a:srgbClr val="002060"/>
                </a:solidFill>
              </a:rPr>
              <a:t>, демонстрация игрушки или картинки. В играх и упражнениях часто фигурирует дополнительное оборудование - «волшебная» палочка для подачи сигнала к началу или окончанию ответа, фишки и другой раздаточный материал, служащий для обозначения звуковой структуры речи.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    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Comic Sans MS" pitchFamily="66" charset="0"/>
              </a:rPr>
              <a:t>Список используемой литературы</a:t>
            </a:r>
            <a:r>
              <a:rPr lang="ru-RU" sz="2800" dirty="0" smtClean="0">
                <a:solidFill>
                  <a:srgbClr val="00B050"/>
                </a:solidFill>
              </a:rPr>
              <a:t/>
            </a:r>
            <a:br>
              <a:rPr lang="ru-RU" sz="2800" dirty="0" smtClean="0">
                <a:solidFill>
                  <a:srgbClr val="00B050"/>
                </a:solidFill>
              </a:rPr>
            </a:b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091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Фомичева М.Ф. Воспитание у детей правильного </a:t>
            </a:r>
            <a:r>
              <a:rPr lang="ru-RU" sz="2400" dirty="0" err="1" smtClean="0">
                <a:solidFill>
                  <a:srgbClr val="002060"/>
                </a:solidFill>
              </a:rPr>
              <a:t>произношения.-М.:Просвещение</a:t>
            </a:r>
            <a:r>
              <a:rPr lang="ru-RU" sz="2400" dirty="0" smtClean="0">
                <a:solidFill>
                  <a:srgbClr val="002060"/>
                </a:solidFill>
              </a:rPr>
              <a:t>, 1980.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Развитие речи детей дошкольного возраста./Под </a:t>
            </a:r>
            <a:r>
              <a:rPr lang="ru-RU" sz="2400" dirty="0" err="1" smtClean="0">
                <a:solidFill>
                  <a:srgbClr val="002060"/>
                </a:solidFill>
              </a:rPr>
              <a:t>ред.Ф.А.Сохина.-М.:Просвещение</a:t>
            </a:r>
            <a:r>
              <a:rPr lang="ru-RU" sz="2400" dirty="0" smtClean="0">
                <a:solidFill>
                  <a:srgbClr val="002060"/>
                </a:solidFill>
              </a:rPr>
              <a:t>, 1979..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Федоренко Л.П., Фомичева Г.А., Лотарев В.К.  Методика развития речи детей дошкольного </a:t>
            </a:r>
            <a:r>
              <a:rPr lang="ru-RU" sz="2400" dirty="0" err="1" smtClean="0">
                <a:solidFill>
                  <a:srgbClr val="002060"/>
                </a:solidFill>
              </a:rPr>
              <a:t>возраста.-М.:Просвещение</a:t>
            </a:r>
            <a:r>
              <a:rPr lang="ru-RU" sz="2400" dirty="0" smtClean="0">
                <a:solidFill>
                  <a:srgbClr val="002060"/>
                </a:solidFill>
              </a:rPr>
              <a:t>, 1977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Репина З.А., Буйко В.И. Уроки логопедии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2897" y="1981200"/>
            <a:ext cx="70407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Comic Sans MS" pitchFamily="66" charset="0"/>
              </a:rPr>
              <a:t>СПАСИБО ЗА ВНИМАНИЕ!</a:t>
            </a:r>
            <a:endParaRPr lang="ru-RU" sz="40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733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70916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Своевременное овладение правильной речью имеет огромное значение  для формирования полноценной личности ребенка и успешного обучения его в школе.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Наиболее часто речевые дефекты наблюдаются в произношении, правильно формировать которое довольно сложно, поскольку ребёнку необходимо научиться управлять своими органами речи, осуществлять контроль за собственной речью и речью окружающих.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effectLst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eaLnBrk="1" hangingPunct="1"/>
            <a:r>
              <a:rPr lang="ru-RU" sz="3200" dirty="0" smtClean="0">
                <a:solidFill>
                  <a:srgbClr val="00B050"/>
                </a:solidFill>
                <a:latin typeface="Comic Sans MS" pitchFamily="66" charset="0"/>
              </a:rPr>
              <a:t>Сроки усвоения в произношении звуков речи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r>
              <a:rPr lang="ru-RU" sz="3200" dirty="0" smtClean="0">
                <a:solidFill>
                  <a:srgbClr val="002060"/>
                </a:solidFill>
              </a:rPr>
              <a:t>0-2 лет –А О Э П Б М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2-3 года – И Ы У Ф В Т Д Н К Г Х Й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3-4 года – С З Ц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4-5 лет – Ш Ж Ч Щ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5-6 лет –Л Р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effectLst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eaLnBrk="1" hangingPunct="1"/>
            <a:r>
              <a:rPr lang="ru-RU" sz="3200" dirty="0" smtClean="0">
                <a:solidFill>
                  <a:srgbClr val="00B050"/>
                </a:solidFill>
                <a:latin typeface="Comic Sans MS" pitchFamily="66" charset="0"/>
              </a:rPr>
              <a:t>Для формирования правильного произношения звуков важно: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38400"/>
            <a:ext cx="8229600" cy="470916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Развивать артикуляционный аппарат</a:t>
            </a:r>
          </a:p>
          <a:p>
            <a:pPr eaLnBrk="1" hangingPunct="1"/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Речевое дыхание </a:t>
            </a:r>
          </a:p>
          <a:p>
            <a:pPr eaLnBrk="1" hangingPunct="1"/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Фонематический слух</a:t>
            </a:r>
          </a:p>
          <a:p>
            <a:pPr marL="137160" indent="0" eaLnBrk="1" hangingPunct="1">
              <a:buNone/>
            </a:pPr>
            <a:endParaRPr lang="ru-RU" dirty="0" smtClean="0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Comic Sans MS" pitchFamily="66" charset="0"/>
              </a:rPr>
              <a:t>Развитие артикуляционного аппарата</a:t>
            </a:r>
            <a:endParaRPr lang="ru-RU" sz="32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Большое 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значение в развитии органов артикуляции играет артикуляционная гимнастика.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Артикуляционной 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гимнастикой называются специальные упражнения для развития подвижности, ловкости языка, губ, щек, уздечки. </a:t>
            </a:r>
            <a:endParaRPr lang="ru-RU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	Цель 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артикуляционной гимнастики - выработка полноценных движений и определенных положений органов артикуляционного аппарата, необходимых для правильного произношения звуков. </a:t>
            </a:r>
          </a:p>
        </p:txBody>
      </p:sp>
    </p:spTree>
    <p:extLst>
      <p:ext uri="{BB962C8B-B14F-4D97-AF65-F5344CB8AC3E}">
        <p14:creationId xmlns:p14="http://schemas.microsoft.com/office/powerpoint/2010/main" val="48908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6096000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	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Большое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значение для правильного развития произношения  имеет хорошо развитое речевое дыхание, которое обеспечивает нормальное  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звуко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- и голосообразование.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		Для 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развития речевого дыхания используют такие игры, как «Чей одуванчик раньше улетит?», «Чей паровоз лучше гудит». Очень полезны упражнения дыхательной гимнастики («Подуй на снежинки», «Поймаем бабочку», «Забей мяч в ворота»),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использование 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различных свистков, вертушек, губной гармошки, надувание шариков, мыльных пузырей, а так же </a:t>
            </a:r>
            <a:r>
              <a:rPr lang="ru-RU" dirty="0" err="1">
                <a:solidFill>
                  <a:srgbClr val="002060"/>
                </a:solidFill>
                <a:latin typeface="Comic Sans MS" pitchFamily="66" charset="0"/>
              </a:rPr>
              <a:t>пропевание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 гласных звуков со сменой высоты голоса.</a:t>
            </a:r>
          </a:p>
          <a:p>
            <a:pPr marL="13716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152400"/>
            <a:ext cx="7124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Речевое дыхание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762000"/>
            <a:ext cx="8458200" cy="6004560"/>
          </a:xfrm>
        </p:spPr>
        <p:txBody>
          <a:bodyPr>
            <a:normAutofit fontScale="77500" lnSpcReduction="20000"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 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	Не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менее важным является развитие фонематического слуха и фонематического восприятия задания на выработку умений слышать, узнавать звук, выделять его из потока речи, различать сходные по акустическим и артикуляционным признакам звуки, упражнения на формирование навыков элементарного звукового анализа и синтеза - неотъемлемая часть работы по устранению недостатков звукопроизношения.     </a:t>
            </a:r>
          </a:p>
          <a:p>
            <a:pPr marL="137160" indent="0">
              <a:buNone/>
            </a:pP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Это даёт возможность различать близкие по звучанию слова: мал-мял, рак-лак, том-дом. Вслушиваясь в звучащие слова, играя с ними, дети развивают свой слух, укрепляют артикуляционный аппарат, улучшают произношение.      </a:t>
            </a:r>
          </a:p>
          <a:p>
            <a:pPr marL="137160" indent="0">
              <a:buNone/>
            </a:pP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Опираясь на слух, ребёнок контролирует свою артикуляцию и стремится приблизить своё произношение к произношению окружающих. Речь взрослого является образцом для ребёнка. Поэтому при общении с детьми взрослые должны постоянно следить за своей речью, говорить не торопясь, чётко произносить слова, соблюдать нормы литературного произношения.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6710" y="228600"/>
            <a:ext cx="7050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Развитие фонематического слуха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Работа над звуком состоит из трёх основных этапов: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70916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Подготовительного этапа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Этапа появления звука 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Этапа усвоения звука в речи </a:t>
            </a:r>
            <a:endParaRPr lang="ru-RU" sz="3600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	Учитывая возрастные особенности развития речи детей, формирование звуковой культуры можно распределить на </a:t>
            </a:r>
            <a:r>
              <a:rPr lang="ru-RU" b="1" dirty="0" smtClean="0">
                <a:solidFill>
                  <a:srgbClr val="00B050"/>
                </a:solidFill>
              </a:rPr>
              <a:t>III основных этапа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  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I этап</a:t>
            </a:r>
            <a:r>
              <a:rPr lang="ru-RU" dirty="0" smtClean="0">
                <a:solidFill>
                  <a:srgbClr val="002060"/>
                </a:solidFill>
              </a:rPr>
              <a:t> – до 3-х лет – проводится работа, направленная на уточнение и закрепление простых в артикуляционном отношении звуков, на выработку четкого и внятного произнесения слов. Используются методические приемы: повторение по речевому образцу, использование различного дидактического материала, игрушек.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523</TotalTime>
  <Words>236</Words>
  <Application>Microsoft Office PowerPoint</Application>
  <PresentationFormat>Экран (4:3)</PresentationFormat>
  <Paragraphs>87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Приёмы педагогической работы по воспитанию у  детей навыков правильного произношения звуков </vt:lpstr>
      <vt:lpstr>Презентация PowerPoint</vt:lpstr>
      <vt:lpstr>Сроки усвоения в произношении звуков речи</vt:lpstr>
      <vt:lpstr>Для формирования правильного произношения звуков важно:</vt:lpstr>
      <vt:lpstr>Развитие артикуляционного аппарата</vt:lpstr>
      <vt:lpstr>Презентация PowerPoint</vt:lpstr>
      <vt:lpstr>Презентация PowerPoint</vt:lpstr>
      <vt:lpstr>Работа над звуком состоит из трёх основных этапов:</vt:lpstr>
      <vt:lpstr>Презентация PowerPoint</vt:lpstr>
      <vt:lpstr>Презентация PowerPoint</vt:lpstr>
      <vt:lpstr>Презентация PowerPoint</vt:lpstr>
      <vt:lpstr>Для воспитания звуковой культуры речи типичны следующие методы: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используемой литературы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педагогической работы по воспитанию у детей навыков правильного произношения звуков</dc:title>
  <dc:creator>Наталья Самофеева</dc:creator>
  <cp:lastModifiedBy>User</cp:lastModifiedBy>
  <cp:revision>39</cp:revision>
  <dcterms:created xsi:type="dcterms:W3CDTF">2006-08-16T00:00:00Z</dcterms:created>
  <dcterms:modified xsi:type="dcterms:W3CDTF">2018-01-25T07:29:39Z</dcterms:modified>
</cp:coreProperties>
</file>