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9" r:id="rId10"/>
    <p:sldId id="270" r:id="rId11"/>
    <p:sldId id="271" r:id="rId12"/>
    <p:sldId id="272" r:id="rId13"/>
    <p:sldId id="276" r:id="rId14"/>
    <p:sldId id="273" r:id="rId15"/>
    <p:sldId id="274" r:id="rId16"/>
    <p:sldId id="277" r:id="rId17"/>
    <p:sldId id="279" r:id="rId18"/>
    <p:sldId id="280" r:id="rId19"/>
    <p:sldId id="282" r:id="rId20"/>
    <p:sldId id="284" r:id="rId21"/>
    <p:sldId id="285" r:id="rId22"/>
    <p:sldId id="286" r:id="rId23"/>
    <p:sldId id="287" r:id="rId24"/>
    <p:sldId id="307" r:id="rId25"/>
    <p:sldId id="306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90CC0"/>
    <a:srgbClr val="FF66CC"/>
    <a:srgbClr val="57D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0BB320-0212-4948-897E-D3770E6D1D9A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0D3190-56AE-416D-8C0A-6E423F8253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55295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alphaModFix amt="4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 userDrawn="1"/>
        </p:nvSpPr>
        <p:spPr>
          <a:xfrm>
            <a:off x="357158" y="285728"/>
            <a:ext cx="8501122" cy="6215106"/>
          </a:xfrm>
          <a:prstGeom prst="roundRect">
            <a:avLst>
              <a:gd name="adj" fmla="val 9106"/>
            </a:avLst>
          </a:prstGeom>
          <a:noFill/>
          <a:ln>
            <a:solidFill>
              <a:srgbClr val="57D3FF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0_75c96_b715e7d3_XL.jpeg"/>
          <p:cNvPicPr>
            <a:picLocks noChangeAspect="1"/>
          </p:cNvPicPr>
          <p:nvPr userDrawn="1"/>
        </p:nvPicPr>
        <p:blipFill>
          <a:blip r:embed="rId1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363" t="8363"/>
          <a:stretch>
            <a:fillRect/>
          </a:stretch>
        </p:blipFill>
        <p:spPr>
          <a:xfrm>
            <a:off x="71406" y="71414"/>
            <a:ext cx="2000264" cy="200026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3CAFAF-F440-4BEA-83C0-06215780B219}" type="datetimeFigureOut">
              <a:rPr lang="ru-RU" smtClean="0"/>
              <a:pPr/>
              <a:t>17.06.2018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corowina.ucoz.com</a:t>
            </a:r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0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hyperlink" Target="http://picaboom.ru/professiya-prodavets/" TargetMode="External"/><Relationship Id="rId7" Type="http://schemas.openxmlformats.org/officeDocument/2006/relationships/image" Target="../media/image6.png"/><Relationship Id="rId2" Type="http://schemas.openxmlformats.org/officeDocument/2006/relationships/hyperlink" Target="http://picaboom.ru/professii-uchenyiy/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hyperlink" Target="http://picaboom.ru/professii-doktor/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0.png"/><Relationship Id="rId5" Type="http://schemas.openxmlformats.org/officeDocument/2006/relationships/image" Target="../media/image69.gif"/><Relationship Id="rId4" Type="http://schemas.openxmlformats.org/officeDocument/2006/relationships/image" Target="../media/image68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4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www.big-fermer.ru/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png"/><Relationship Id="rId7" Type="http://schemas.openxmlformats.org/officeDocument/2006/relationships/image" Target="../media/image19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10" Type="http://schemas.openxmlformats.org/officeDocument/2006/relationships/image" Target="../media/image29.jpeg"/><Relationship Id="rId4" Type="http://schemas.openxmlformats.org/officeDocument/2006/relationships/image" Target="../media/image23.jpeg"/><Relationship Id="rId9" Type="http://schemas.openxmlformats.org/officeDocument/2006/relationships/image" Target="../media/image2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11" Type="http://schemas.openxmlformats.org/officeDocument/2006/relationships/image" Target="../media/image42.jpeg"/><Relationship Id="rId5" Type="http://schemas.openxmlformats.org/officeDocument/2006/relationships/image" Target="../media/image36.gif"/><Relationship Id="rId10" Type="http://schemas.openxmlformats.org/officeDocument/2006/relationships/image" Target="../media/image41.jpeg"/><Relationship Id="rId4" Type="http://schemas.openxmlformats.org/officeDocument/2006/relationships/image" Target="../media/image35.jpeg"/><Relationship Id="rId9" Type="http://schemas.openxmlformats.org/officeDocument/2006/relationships/image" Target="../media/image4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51520" y="2060848"/>
            <a:ext cx="4320480" cy="1470025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Профессия -</a:t>
            </a:r>
            <a:b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фермер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Фермер"/>
          <p:cNvPicPr/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47456" y="548680"/>
            <a:ext cx="4896544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47813" y="4437063"/>
            <a:ext cx="6400800" cy="17526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190CC0"/>
                </a:solidFill>
                <a:latin typeface="Times New Roman" pitchFamily="18" charset="0"/>
                <a:cs typeface="Times New Roman" pitchFamily="18" charset="0"/>
              </a:rPr>
              <a:t>Работу выполнила: Добрынина Н. И.</a:t>
            </a:r>
          </a:p>
          <a:p>
            <a:r>
              <a:rPr lang="ru-RU" sz="2400" b="1" smtClean="0">
                <a:solidFill>
                  <a:srgbClr val="190CC0"/>
                </a:solidFill>
                <a:latin typeface="Times New Roman" pitchFamily="18" charset="0"/>
                <a:cs typeface="Times New Roman" pitchFamily="18" charset="0"/>
              </a:rPr>
              <a:t>МКДОУ ЦРР- д</a:t>
            </a:r>
            <a:r>
              <a:rPr lang="ru-RU" sz="2400" b="1" dirty="0" smtClean="0">
                <a:solidFill>
                  <a:srgbClr val="190CC0"/>
                </a:solidFill>
                <a:latin typeface="Times New Roman" pitchFamily="18" charset="0"/>
                <a:cs typeface="Times New Roman" pitchFamily="18" charset="0"/>
              </a:rPr>
              <a:t>/с № 21 г. Россошь </a:t>
            </a:r>
            <a:endParaRPr lang="ru-RU" sz="1600" b="1" dirty="0" smtClean="0">
              <a:solidFill>
                <a:srgbClr val="190C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1600" b="1" dirty="0">
              <a:solidFill>
                <a:schemeClr val="accent2">
                  <a:lumMod val="50000"/>
                </a:schemeClr>
              </a:solidFill>
              <a:latin typeface="Broadway BT" pitchFamily="82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548680"/>
            <a:ext cx="73083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1463"/>
            <a:r>
              <a:rPr lang="ru-RU" dirty="0" smtClean="0">
                <a:solidFill>
                  <a:srgbClr val="190CC0"/>
                </a:solidFill>
              </a:rPr>
              <a:t>От </a:t>
            </a:r>
            <a:r>
              <a:rPr lang="ru-RU" b="1" dirty="0" smtClean="0">
                <a:solidFill>
                  <a:srgbClr val="190CC0"/>
                </a:solidFill>
              </a:rPr>
              <a:t>коз</a:t>
            </a:r>
            <a:r>
              <a:rPr lang="ru-RU" dirty="0" smtClean="0">
                <a:solidFill>
                  <a:srgbClr val="190CC0"/>
                </a:solidFill>
              </a:rPr>
              <a:t> </a:t>
            </a:r>
            <a:r>
              <a:rPr lang="ru-RU" b="1" dirty="0" smtClean="0">
                <a:solidFill>
                  <a:srgbClr val="190CC0"/>
                </a:solidFill>
              </a:rPr>
              <a:t>люди</a:t>
            </a:r>
            <a:r>
              <a:rPr lang="ru-RU" dirty="0" smtClean="0">
                <a:solidFill>
                  <a:srgbClr val="190CC0"/>
                </a:solidFill>
              </a:rPr>
              <a:t> получают пух, </a:t>
            </a:r>
            <a:r>
              <a:rPr lang="ru-RU" b="1" dirty="0" smtClean="0">
                <a:solidFill>
                  <a:srgbClr val="190CC0"/>
                </a:solidFill>
              </a:rPr>
              <a:t>шерсть</a:t>
            </a:r>
            <a:r>
              <a:rPr lang="ru-RU" dirty="0" smtClean="0">
                <a:solidFill>
                  <a:srgbClr val="190CC0"/>
                </a:solidFill>
              </a:rPr>
              <a:t>, шкуры, </a:t>
            </a:r>
            <a:r>
              <a:rPr lang="ru-RU" b="1" dirty="0" smtClean="0">
                <a:solidFill>
                  <a:srgbClr val="190CC0"/>
                </a:solidFill>
              </a:rPr>
              <a:t>молоко</a:t>
            </a:r>
            <a:r>
              <a:rPr lang="ru-RU" dirty="0" smtClean="0">
                <a:solidFill>
                  <a:srgbClr val="190CC0"/>
                </a:solidFill>
              </a:rPr>
              <a:t>, мясо. </a:t>
            </a:r>
            <a:r>
              <a:rPr lang="ru-RU" b="1" dirty="0" smtClean="0">
                <a:solidFill>
                  <a:srgbClr val="190CC0"/>
                </a:solidFill>
              </a:rPr>
              <a:t>… </a:t>
            </a:r>
            <a:r>
              <a:rPr lang="ru-RU" dirty="0" smtClean="0">
                <a:solidFill>
                  <a:srgbClr val="190CC0"/>
                </a:solidFill>
              </a:rPr>
              <a:t>Козий жир — отличное средство от простудных заболеваний. </a:t>
            </a:r>
          </a:p>
        </p:txBody>
      </p:sp>
      <p:pic>
        <p:nvPicPr>
          <p:cNvPr id="3074" name="Picture 2" descr="C:\Users\PC\Desktop\ферма\козы 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259"/>
          <a:stretch>
            <a:fillRect/>
          </a:stretch>
        </p:blipFill>
        <p:spPr bwMode="auto">
          <a:xfrm>
            <a:off x="1259632" y="1340768"/>
            <a:ext cx="7272808" cy="4894033"/>
          </a:xfrm>
          <a:prstGeom prst="rect">
            <a:avLst/>
          </a:prstGeom>
          <a:noFill/>
        </p:spPr>
      </p:pic>
      <p:pic>
        <p:nvPicPr>
          <p:cNvPr id="4" name="Picture 1" descr="G:\клипарты\дикие и домашние животные клипарт - 00 r356\13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0232" y="4509120"/>
            <a:ext cx="2184424" cy="16368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9712" y="476672"/>
            <a:ext cx="62646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1463"/>
            <a:r>
              <a:rPr lang="ru-RU" b="1" dirty="0" smtClean="0">
                <a:solidFill>
                  <a:srgbClr val="190CC0"/>
                </a:solidFill>
              </a:rPr>
              <a:t>Козы</a:t>
            </a:r>
            <a:r>
              <a:rPr lang="ru-RU" dirty="0" smtClean="0">
                <a:solidFill>
                  <a:srgbClr val="190CC0"/>
                </a:solidFill>
              </a:rPr>
              <a:t> </a:t>
            </a:r>
            <a:r>
              <a:rPr lang="ru-RU" b="1" dirty="0" smtClean="0">
                <a:solidFill>
                  <a:srgbClr val="190CC0"/>
                </a:solidFill>
              </a:rPr>
              <a:t>дают</a:t>
            </a:r>
            <a:r>
              <a:rPr lang="ru-RU" dirty="0" smtClean="0">
                <a:solidFill>
                  <a:srgbClr val="190CC0"/>
                </a:solidFill>
              </a:rPr>
              <a:t> </a:t>
            </a:r>
            <a:r>
              <a:rPr lang="ru-RU" b="1" dirty="0" smtClean="0">
                <a:solidFill>
                  <a:srgbClr val="190CC0"/>
                </a:solidFill>
              </a:rPr>
              <a:t>молоко</a:t>
            </a:r>
            <a:r>
              <a:rPr lang="ru-RU" dirty="0" smtClean="0">
                <a:solidFill>
                  <a:srgbClr val="190CC0"/>
                </a:solidFill>
              </a:rPr>
              <a:t> своеобразного вкуса, имеющее целебные свойства. </a:t>
            </a:r>
          </a:p>
        </p:txBody>
      </p:sp>
      <p:pic>
        <p:nvPicPr>
          <p:cNvPr id="2050" name="Picture 2" descr="C:\Users\PC\Desktop\ферма\козы 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340768"/>
            <a:ext cx="7300021" cy="4703128"/>
          </a:xfrm>
          <a:prstGeom prst="rect">
            <a:avLst/>
          </a:prstGeom>
          <a:noFill/>
        </p:spPr>
      </p:pic>
      <p:pic>
        <p:nvPicPr>
          <p:cNvPr id="4" name="Picture 1" descr="G:\клипарты\дикие и домашние животные клипарт - 00 r356\13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4437112"/>
            <a:ext cx="2184424" cy="16368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07704" y="548680"/>
            <a:ext cx="64807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1463"/>
            <a:r>
              <a:rPr lang="ru-RU" b="1" dirty="0" smtClean="0">
                <a:solidFill>
                  <a:srgbClr val="190CC0"/>
                </a:solidFill>
              </a:rPr>
              <a:t>Козий пух </a:t>
            </a:r>
            <a:r>
              <a:rPr lang="ru-RU" dirty="0" smtClean="0">
                <a:solidFill>
                  <a:srgbClr val="190CC0"/>
                </a:solidFill>
              </a:rPr>
              <a:t>исключительно тонкий, мягкий и шелковистый. Из него вяжут очень тонкие, но удивительно теплые вещи.</a:t>
            </a:r>
            <a:endParaRPr lang="ru-RU" dirty="0">
              <a:solidFill>
                <a:srgbClr val="190CC0"/>
              </a:solidFill>
            </a:endParaRPr>
          </a:p>
        </p:txBody>
      </p:sp>
      <p:pic>
        <p:nvPicPr>
          <p:cNvPr id="1026" name="Picture 2" descr="C:\Users\PC\Desktop\ферма\Заанинские козы на ферме. Козы Зааненской породы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4516" y="1628800"/>
            <a:ext cx="6809012" cy="4536504"/>
          </a:xfrm>
          <a:prstGeom prst="rect">
            <a:avLst/>
          </a:prstGeom>
          <a:noFill/>
        </p:spPr>
      </p:pic>
      <p:pic>
        <p:nvPicPr>
          <p:cNvPr id="33793" name="Picture 1" descr="G:\клипарты\дикие и домашние животные клипарт - 00 r356\13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4" y="4869160"/>
            <a:ext cx="2184424" cy="16368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1720" y="404664"/>
            <a:ext cx="61926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Разведение мелкого рогатого скота (козы и овцы).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6146" name="Picture 2" descr="C:\Users\PC\Desktop\ферма\овца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404664"/>
            <a:ext cx="7309232" cy="59766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15208" y="620688"/>
            <a:ext cx="71287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190CC0"/>
                </a:solidFill>
              </a:rPr>
              <a:t>Овцы  </a:t>
            </a:r>
            <a:r>
              <a:rPr lang="ru-RU" b="1" dirty="0" smtClean="0">
                <a:solidFill>
                  <a:srgbClr val="190CC0"/>
                </a:solidFill>
              </a:rPr>
              <a:t>дают</a:t>
            </a:r>
            <a:r>
              <a:rPr lang="ru-RU" dirty="0" smtClean="0">
                <a:solidFill>
                  <a:srgbClr val="190CC0"/>
                </a:solidFill>
              </a:rPr>
              <a:t> </a:t>
            </a:r>
            <a:r>
              <a:rPr lang="ru-RU" b="1" dirty="0" smtClean="0">
                <a:solidFill>
                  <a:srgbClr val="190CC0"/>
                </a:solidFill>
              </a:rPr>
              <a:t>человеку</a:t>
            </a:r>
            <a:r>
              <a:rPr lang="ru-RU" dirty="0" smtClean="0">
                <a:solidFill>
                  <a:srgbClr val="190CC0"/>
                </a:solidFill>
              </a:rPr>
              <a:t> мясо, </a:t>
            </a:r>
            <a:r>
              <a:rPr lang="ru-RU" b="1" dirty="0" smtClean="0">
                <a:solidFill>
                  <a:srgbClr val="190CC0"/>
                </a:solidFill>
              </a:rPr>
              <a:t>шерсть</a:t>
            </a:r>
            <a:r>
              <a:rPr lang="ru-RU" dirty="0" smtClean="0">
                <a:solidFill>
                  <a:srgbClr val="190CC0"/>
                </a:solidFill>
              </a:rPr>
              <a:t>, </a:t>
            </a:r>
            <a:r>
              <a:rPr lang="ru-RU" b="1" dirty="0" smtClean="0">
                <a:solidFill>
                  <a:srgbClr val="190CC0"/>
                </a:solidFill>
              </a:rPr>
              <a:t>молоко</a:t>
            </a:r>
            <a:r>
              <a:rPr lang="ru-RU" dirty="0" smtClean="0">
                <a:solidFill>
                  <a:srgbClr val="190CC0"/>
                </a:solidFill>
              </a:rPr>
              <a:t>, жир, смушки и овчину. </a:t>
            </a:r>
            <a:r>
              <a:rPr lang="ru-RU" b="1" dirty="0" smtClean="0">
                <a:solidFill>
                  <a:srgbClr val="190CC0"/>
                </a:solidFill>
              </a:rPr>
              <a:t>… </a:t>
            </a:r>
            <a:r>
              <a:rPr lang="ru-RU" dirty="0" smtClean="0">
                <a:solidFill>
                  <a:srgbClr val="190CC0"/>
                </a:solidFill>
              </a:rPr>
              <a:t>Во всем мире — до 350 пород </a:t>
            </a:r>
            <a:r>
              <a:rPr lang="ru-RU" b="1" dirty="0" smtClean="0">
                <a:solidFill>
                  <a:srgbClr val="190CC0"/>
                </a:solidFill>
              </a:rPr>
              <a:t>овец</a:t>
            </a:r>
            <a:r>
              <a:rPr lang="ru-RU" dirty="0" smtClean="0">
                <a:solidFill>
                  <a:srgbClr val="190CC0"/>
                </a:solidFill>
              </a:rPr>
              <a:t>.</a:t>
            </a:r>
          </a:p>
          <a:p>
            <a:r>
              <a:rPr lang="ru-RU" dirty="0" smtClean="0">
                <a:solidFill>
                  <a:srgbClr val="190CC0"/>
                </a:solidFill>
              </a:rPr>
              <a:t> </a:t>
            </a:r>
            <a:endParaRPr lang="ru-RU" dirty="0">
              <a:solidFill>
                <a:srgbClr val="190CC0"/>
              </a:solidFill>
            </a:endParaRPr>
          </a:p>
        </p:txBody>
      </p:sp>
      <p:pic>
        <p:nvPicPr>
          <p:cNvPr id="5122" name="Picture 2" descr="C:\Users\PC\Desktop\ферма\овцы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373906"/>
            <a:ext cx="6192688" cy="52741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9712" y="548680"/>
            <a:ext cx="68407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190CC0"/>
                </a:solidFill>
              </a:rPr>
              <a:t>Продолжают служить </a:t>
            </a:r>
            <a:r>
              <a:rPr lang="ru-RU" b="1" dirty="0" smtClean="0">
                <a:solidFill>
                  <a:srgbClr val="190CC0"/>
                </a:solidFill>
              </a:rPr>
              <a:t>людям</a:t>
            </a:r>
            <a:r>
              <a:rPr lang="ru-RU" dirty="0" smtClean="0">
                <a:solidFill>
                  <a:srgbClr val="190CC0"/>
                </a:solidFill>
              </a:rPr>
              <a:t> </a:t>
            </a:r>
            <a:r>
              <a:rPr lang="ru-RU" b="1" dirty="0" smtClean="0">
                <a:solidFill>
                  <a:srgbClr val="190CC0"/>
                </a:solidFill>
              </a:rPr>
              <a:t>овцы</a:t>
            </a:r>
            <a:r>
              <a:rPr lang="ru-RU" dirty="0" smtClean="0">
                <a:solidFill>
                  <a:srgbClr val="190CC0"/>
                </a:solidFill>
              </a:rPr>
              <a:t> и сейчас. Одежда, дубленки, вязанные вещи и много чего другого </a:t>
            </a:r>
            <a:r>
              <a:rPr lang="ru-RU" b="1" dirty="0" smtClean="0">
                <a:solidFill>
                  <a:srgbClr val="190CC0"/>
                </a:solidFill>
              </a:rPr>
              <a:t>дает</a:t>
            </a:r>
            <a:r>
              <a:rPr lang="ru-RU" dirty="0" smtClean="0">
                <a:solidFill>
                  <a:srgbClr val="190CC0"/>
                </a:solidFill>
              </a:rPr>
              <a:t> </a:t>
            </a:r>
            <a:r>
              <a:rPr lang="ru-RU" b="1" dirty="0" smtClean="0">
                <a:solidFill>
                  <a:srgbClr val="190CC0"/>
                </a:solidFill>
              </a:rPr>
              <a:t>людям</a:t>
            </a:r>
            <a:r>
              <a:rPr lang="ru-RU" dirty="0" smtClean="0">
                <a:solidFill>
                  <a:srgbClr val="190CC0"/>
                </a:solidFill>
              </a:rPr>
              <a:t> </a:t>
            </a:r>
            <a:r>
              <a:rPr lang="ru-RU" b="1" dirty="0" smtClean="0">
                <a:solidFill>
                  <a:srgbClr val="190CC0"/>
                </a:solidFill>
              </a:rPr>
              <a:t>овца</a:t>
            </a:r>
            <a:r>
              <a:rPr lang="ru-RU" dirty="0" smtClean="0">
                <a:solidFill>
                  <a:srgbClr val="190CC0"/>
                </a:solidFill>
              </a:rPr>
              <a:t>.</a:t>
            </a:r>
            <a:endParaRPr lang="ru-RU" dirty="0">
              <a:solidFill>
                <a:srgbClr val="190CC0"/>
              </a:solidFill>
            </a:endParaRPr>
          </a:p>
        </p:txBody>
      </p:sp>
      <p:pic>
        <p:nvPicPr>
          <p:cNvPr id="8194" name="Picture 2" descr="C:\Users\PC\Desktop\ферма\овца с ягненком 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001"/>
          <a:stretch>
            <a:fillRect/>
          </a:stretch>
        </p:blipFill>
        <p:spPr bwMode="auto">
          <a:xfrm>
            <a:off x="395536" y="2708920"/>
            <a:ext cx="4367808" cy="3599892"/>
          </a:xfrm>
          <a:prstGeom prst="rect">
            <a:avLst/>
          </a:prstGeom>
          <a:noFill/>
        </p:spPr>
      </p:pic>
      <p:pic>
        <p:nvPicPr>
          <p:cNvPr id="8195" name="Picture 3" descr="C:\Users\PC\Desktop\ферма\овца с ягненком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1124744"/>
            <a:ext cx="4282447" cy="3211835"/>
          </a:xfrm>
          <a:prstGeom prst="rect">
            <a:avLst/>
          </a:prstGeom>
          <a:noFill/>
        </p:spPr>
      </p:pic>
      <p:pic>
        <p:nvPicPr>
          <p:cNvPr id="29697" name="Picture 1" descr="G:\клипарты\дикие и домашние животные клипарт - 00 r356\14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4653136"/>
            <a:ext cx="2361654" cy="14452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75856" y="332656"/>
            <a:ext cx="33843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Свиноводство 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67744" y="1052736"/>
            <a:ext cx="581439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190CC0"/>
                </a:solidFill>
                <a:latin typeface="Times New Roman" pitchFamily="18" charset="0"/>
                <a:cs typeface="Times New Roman" pitchFamily="18" charset="0"/>
              </a:rPr>
              <a:t>Свиней разводят на свиноводческих фермах</a:t>
            </a:r>
            <a:endParaRPr lang="ru-RU" sz="2000" dirty="0">
              <a:solidFill>
                <a:srgbClr val="190C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C:\Users\PC\Desktop\ферма\свин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1628800"/>
            <a:ext cx="7043936" cy="47018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PC\Desktop\ферма\свин2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724"/>
          <a:stretch>
            <a:fillRect/>
          </a:stretch>
        </p:blipFill>
        <p:spPr bwMode="auto">
          <a:xfrm>
            <a:off x="2051720" y="476672"/>
            <a:ext cx="6595368" cy="452056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1520" y="5517232"/>
            <a:ext cx="48245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</a:t>
            </a:r>
            <a:r>
              <a:rPr lang="ru-RU" dirty="0" smtClean="0">
                <a:solidFill>
                  <a:srgbClr val="190CC0"/>
                </a:solidFill>
              </a:rPr>
              <a:t> для жизни продукцию: мясо, сало, кожу и др.</a:t>
            </a:r>
            <a:endParaRPr lang="ru-RU" dirty="0">
              <a:solidFill>
                <a:srgbClr val="190CC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2204864"/>
            <a:ext cx="158417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rgbClr val="190CC0"/>
                </a:solidFill>
              </a:rPr>
              <a:t>Свиноводство становится очень популярной отраслью животноводческого хозяйства, потому, что </a:t>
            </a:r>
            <a:r>
              <a:rPr lang="ru-RU" b="1" dirty="0" smtClean="0">
                <a:solidFill>
                  <a:srgbClr val="190CC0"/>
                </a:solidFill>
              </a:rPr>
              <a:t>свиньи</a:t>
            </a:r>
            <a:r>
              <a:rPr lang="ru-RU" dirty="0" smtClean="0">
                <a:solidFill>
                  <a:srgbClr val="190CC0"/>
                </a:solidFill>
              </a:rPr>
              <a:t> </a:t>
            </a:r>
            <a:r>
              <a:rPr lang="ru-RU" b="1" dirty="0" smtClean="0">
                <a:solidFill>
                  <a:srgbClr val="190CC0"/>
                </a:solidFill>
              </a:rPr>
              <a:t>дают</a:t>
            </a:r>
            <a:r>
              <a:rPr lang="ru-RU" dirty="0" smtClean="0">
                <a:solidFill>
                  <a:srgbClr val="190CC0"/>
                </a:solidFill>
              </a:rPr>
              <a:t> </a:t>
            </a:r>
            <a:r>
              <a:rPr lang="ru-RU" b="1" dirty="0" smtClean="0">
                <a:solidFill>
                  <a:srgbClr val="190CC0"/>
                </a:solidFill>
              </a:rPr>
              <a:t>человеку</a:t>
            </a:r>
          </a:p>
          <a:p>
            <a:pPr algn="just"/>
            <a:r>
              <a:rPr lang="ru-RU" dirty="0" smtClean="0">
                <a:solidFill>
                  <a:srgbClr val="190CC0"/>
                </a:solidFill>
              </a:rPr>
              <a:t>необходимую</a:t>
            </a:r>
            <a:endParaRPr lang="ru-RU" dirty="0">
              <a:solidFill>
                <a:srgbClr val="190CC0"/>
              </a:solidFill>
            </a:endParaRPr>
          </a:p>
        </p:txBody>
      </p:sp>
      <p:pic>
        <p:nvPicPr>
          <p:cNvPr id="26625" name="Picture 1" descr="G:\клипарты\Забавные животные\44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264" y="5157192"/>
            <a:ext cx="1097294" cy="13232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99792" y="54868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Коневодство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5661248"/>
            <a:ext cx="79928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190CC0"/>
                </a:solidFill>
              </a:rPr>
              <a:t>Точнее - не кони сами по себе, а союз, сотрудничество людей и коней.</a:t>
            </a:r>
          </a:p>
          <a:p>
            <a:pPr algn="just"/>
            <a:r>
              <a:rPr lang="ru-RU" b="1" dirty="0" smtClean="0">
                <a:solidFill>
                  <a:srgbClr val="190CC0"/>
                </a:solidFill>
              </a:rPr>
              <a:t>И конь дал человеку силу сделать то, чего сделать без коня человек не мог.</a:t>
            </a:r>
            <a:endParaRPr lang="ru-RU" b="1" dirty="0">
              <a:solidFill>
                <a:srgbClr val="190CC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63688" y="1052736"/>
            <a:ext cx="67687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190CC0"/>
                </a:solidFill>
              </a:rPr>
              <a:t>Лошадей разводят на конезаводах. Кони дают людям…</a:t>
            </a:r>
            <a:endParaRPr lang="ru-RU" b="1" dirty="0">
              <a:solidFill>
                <a:srgbClr val="190CC0"/>
              </a:solidFill>
            </a:endParaRPr>
          </a:p>
        </p:txBody>
      </p:sp>
      <p:pic>
        <p:nvPicPr>
          <p:cNvPr id="12290" name="Picture 2" descr="C:\Users\PC\Desktop\ферма\кони\gn2995_b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3538"/>
          <a:stretch>
            <a:fillRect/>
          </a:stretch>
        </p:blipFill>
        <p:spPr bwMode="auto">
          <a:xfrm>
            <a:off x="683568" y="1772816"/>
            <a:ext cx="5893495" cy="3678956"/>
          </a:xfrm>
          <a:prstGeom prst="rect">
            <a:avLst/>
          </a:prstGeom>
          <a:noFill/>
        </p:spPr>
      </p:pic>
      <p:pic>
        <p:nvPicPr>
          <p:cNvPr id="6" name="Picture 1" descr="G:\клипарты\кони 1- Klipart 183\3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27890" y="2420888"/>
            <a:ext cx="3116110" cy="31161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3688" y="0"/>
            <a:ext cx="712879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190CC0"/>
                </a:solidFill>
                <a:latin typeface="Times New Roman" pitchFamily="18" charset="0"/>
                <a:cs typeface="Times New Roman" pitchFamily="18" charset="0"/>
              </a:rPr>
              <a:t>Лошади</a:t>
            </a:r>
            <a:r>
              <a:rPr lang="ru-RU" dirty="0" smtClean="0">
                <a:solidFill>
                  <a:srgbClr val="190CC0"/>
                </a:solidFill>
                <a:latin typeface="Times New Roman" pitchFamily="18" charset="0"/>
                <a:cs typeface="Times New Roman" pitchFamily="18" charset="0"/>
              </a:rPr>
              <a:t> - это не просто увлечение, это смысл жизни. В них восхитительно все - красота, обаяние, благородство, преданность, грация, сила. От общения с лошадьми человек получает массу позитивной энергии, которая дарит заряд бодрости и хорошее настроение.</a:t>
            </a:r>
            <a:endParaRPr lang="ru-RU" dirty="0">
              <a:solidFill>
                <a:srgbClr val="190C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C:\Users\PC\Desktop\ферма\кони\223-Saint-L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2060848"/>
            <a:ext cx="6032507" cy="3941238"/>
          </a:xfrm>
          <a:prstGeom prst="rect">
            <a:avLst/>
          </a:prstGeom>
          <a:noFill/>
        </p:spPr>
      </p:pic>
      <p:pic>
        <p:nvPicPr>
          <p:cNvPr id="4" name="Picture 1" descr="G:\клипарты\кони 1- Klipart 183\3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4328" y="4421382"/>
            <a:ext cx="1619672" cy="1619672"/>
          </a:xfrm>
          <a:prstGeom prst="rect">
            <a:avLst/>
          </a:prstGeom>
          <a:noFill/>
        </p:spPr>
      </p:pic>
      <p:pic>
        <p:nvPicPr>
          <p:cNvPr id="24577" name="Picture 1" descr="G:\клипарты\кони 1- Klipart 183\2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365104"/>
            <a:ext cx="1687907" cy="16879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23728" y="548680"/>
            <a:ext cx="599167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Кто такой Фермер?</a:t>
            </a:r>
            <a:r>
              <a:rPr lang="ru-RU" dirty="0" smtClean="0">
                <a:solidFill>
                  <a:srgbClr val="190CC0"/>
                </a:solidFill>
              </a:rPr>
              <a:t> </a:t>
            </a:r>
          </a:p>
          <a:p>
            <a:endParaRPr lang="ru-RU" dirty="0" smtClean="0">
              <a:solidFill>
                <a:srgbClr val="190C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1560" y="2426017"/>
            <a:ext cx="8064896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727075" algn="just"/>
            <a:r>
              <a:rPr lang="ru-RU" sz="2400" b="1" dirty="0" smtClean="0">
                <a:solidFill>
                  <a:srgbClr val="190CC0"/>
                </a:solidFill>
              </a:rPr>
              <a:t>Фермер</a:t>
            </a:r>
            <a:r>
              <a:rPr lang="ru-RU" sz="2400" dirty="0" smtClean="0">
                <a:solidFill>
                  <a:srgbClr val="190CC0"/>
                </a:solidFill>
              </a:rPr>
              <a:t> — интересная </a:t>
            </a:r>
            <a:r>
              <a:rPr lang="ru-RU" sz="2400" b="1" dirty="0" smtClean="0">
                <a:solidFill>
                  <a:srgbClr val="190CC0"/>
                </a:solidFill>
                <a:hlinkClick r:id="rId2" tooltip="Профессии — Ученый"/>
              </a:rPr>
              <a:t>профессия</a:t>
            </a:r>
            <a:r>
              <a:rPr lang="ru-RU" sz="2400" dirty="0" smtClean="0">
                <a:solidFill>
                  <a:srgbClr val="190CC0"/>
                </a:solidFill>
              </a:rPr>
              <a:t>. Обычно фермеры это </a:t>
            </a:r>
            <a:r>
              <a:rPr lang="ru-RU" sz="2400" b="1" dirty="0" smtClean="0">
                <a:solidFill>
                  <a:srgbClr val="190CC0"/>
                </a:solidFill>
              </a:rPr>
              <a:t>здоровые и сильные </a:t>
            </a:r>
            <a:r>
              <a:rPr lang="ru-RU" sz="2400" b="1" dirty="0" smtClean="0">
                <a:solidFill>
                  <a:srgbClr val="190CC0"/>
                </a:solidFill>
                <a:hlinkClick r:id="rId3" tooltip="Профессия — Продавец"/>
              </a:rPr>
              <a:t>люди</a:t>
            </a:r>
            <a:r>
              <a:rPr lang="ru-RU" sz="2400" dirty="0" smtClean="0">
                <a:solidFill>
                  <a:srgbClr val="190CC0"/>
                </a:solidFill>
              </a:rPr>
              <a:t>, не боящиеся труда и </a:t>
            </a:r>
            <a:r>
              <a:rPr lang="ru-RU" sz="2400" dirty="0" smtClean="0">
                <a:solidFill>
                  <a:srgbClr val="190CC0"/>
                </a:solidFill>
                <a:hlinkClick r:id="rId4" tooltip="Профессии — Доктор"/>
              </a:rPr>
              <a:t>работы</a:t>
            </a:r>
            <a:r>
              <a:rPr lang="ru-RU" sz="2400" dirty="0" smtClean="0">
                <a:solidFill>
                  <a:srgbClr val="190CC0"/>
                </a:solidFill>
              </a:rPr>
              <a:t>. </a:t>
            </a:r>
          </a:p>
          <a:p>
            <a:pPr indent="727075" algn="just"/>
            <a:r>
              <a:rPr lang="ru-RU" sz="2400" dirty="0" smtClean="0">
                <a:solidFill>
                  <a:srgbClr val="190CC0"/>
                </a:solidFill>
                <a:latin typeface="Times New Roman" pitchFamily="18" charset="0"/>
                <a:cs typeface="Times New Roman" pitchFamily="18" charset="0"/>
              </a:rPr>
              <a:t>Жизнь </a:t>
            </a:r>
            <a:r>
              <a:rPr lang="ru-RU" sz="2400" b="1" dirty="0" smtClean="0">
                <a:solidFill>
                  <a:srgbClr val="190CC0"/>
                </a:solidFill>
                <a:latin typeface="Times New Roman" pitchFamily="18" charset="0"/>
                <a:cs typeface="Times New Roman" pitchFamily="18" charset="0"/>
              </a:rPr>
              <a:t>фермера</a:t>
            </a:r>
            <a:r>
              <a:rPr lang="ru-RU" sz="2400" dirty="0" smtClean="0">
                <a:solidFill>
                  <a:srgbClr val="190CC0"/>
                </a:solidFill>
                <a:latin typeface="Times New Roman" pitchFamily="18" charset="0"/>
                <a:cs typeface="Times New Roman" pitchFamily="18" charset="0"/>
              </a:rPr>
              <a:t> — рядом с животными. Поэтому он должен иметь необходимые знания о предупреждении различных заболеваний, отравлений ядохимикатами и ядовитыми растениями. Уметь быстро и грамотно пользоваться лечебными средствами, когда животному  </a:t>
            </a:r>
          </a:p>
          <a:p>
            <a:pPr indent="727075" algn="just"/>
            <a:r>
              <a:rPr lang="ru-RU" sz="2400" dirty="0" smtClean="0">
                <a:solidFill>
                  <a:srgbClr val="190CC0"/>
                </a:solidFill>
                <a:latin typeface="Times New Roman" pitchFamily="18" charset="0"/>
                <a:cs typeface="Times New Roman" pitchFamily="18" charset="0"/>
              </a:rPr>
              <a:t>грозит смерть. Определять больных и подозреваемых в        заболевании животных. Правильно действовать</a:t>
            </a:r>
          </a:p>
          <a:p>
            <a:pPr indent="727075" algn="just"/>
            <a:r>
              <a:rPr lang="ru-RU" sz="2400" dirty="0" smtClean="0">
                <a:solidFill>
                  <a:srgbClr val="190CC0"/>
                </a:solidFill>
                <a:latin typeface="Times New Roman" pitchFamily="18" charset="0"/>
                <a:cs typeface="Times New Roman" pitchFamily="18" charset="0"/>
              </a:rPr>
              <a:t> при падеже животных.</a:t>
            </a:r>
          </a:p>
          <a:p>
            <a:endParaRPr lang="ru-RU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2087216" y="1340768"/>
            <a:ext cx="61571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400" dirty="0" smtClean="0">
                <a:solidFill>
                  <a:srgbClr val="190CC0"/>
                </a:solidFill>
                <a:latin typeface="Times New Roman" pitchFamily="18" charset="0"/>
                <a:cs typeface="Times New Roman" pitchFamily="18" charset="0"/>
              </a:rPr>
              <a:t>— человек, который  владеет  землей или арендует  её, и занимается на  ней сельским хозяйством. </a:t>
            </a:r>
            <a:endParaRPr lang="ru-RU" sz="2400" dirty="0">
              <a:solidFill>
                <a:srgbClr val="190C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1" descr="G:\клипарты\дикие и домашние животные клипарт - 00 r356\13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8344" y="332656"/>
            <a:ext cx="1224484" cy="917566"/>
          </a:xfrm>
          <a:prstGeom prst="rect">
            <a:avLst/>
          </a:prstGeom>
          <a:noFill/>
        </p:spPr>
      </p:pic>
      <p:pic>
        <p:nvPicPr>
          <p:cNvPr id="8" name="Picture 2" descr="G:\клипарты\Животные мультяшные - клипарт\2.jpg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3281" t="52006" b="17074"/>
          <a:stretch>
            <a:fillRect/>
          </a:stretch>
        </p:blipFill>
        <p:spPr bwMode="auto">
          <a:xfrm>
            <a:off x="7579829" y="5517232"/>
            <a:ext cx="1564171" cy="1206011"/>
          </a:xfrm>
          <a:prstGeom prst="rect">
            <a:avLst/>
          </a:prstGeom>
          <a:noFill/>
        </p:spPr>
      </p:pic>
      <p:pic>
        <p:nvPicPr>
          <p:cNvPr id="9" name="Picture 1" descr="G:\клипарты\коровы бычки  - клипарт - cows_calfs_bull_calves_from_Tramplin\01 (2)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506" y="5445224"/>
            <a:ext cx="1236496" cy="1224136"/>
          </a:xfrm>
          <a:prstGeom prst="rect">
            <a:avLst/>
          </a:prstGeom>
          <a:noFill/>
        </p:spPr>
      </p:pic>
      <p:pic>
        <p:nvPicPr>
          <p:cNvPr id="10" name="Picture 1" descr="G:\клипарты\кони 1- Klipart 183\2.jpg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484784"/>
            <a:ext cx="1475656" cy="14756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9712" y="1268760"/>
            <a:ext cx="64087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190CC0"/>
                </a:solidFill>
                <a:latin typeface="Times New Roman" pitchFamily="18" charset="0"/>
                <a:cs typeface="Times New Roman" pitchFamily="18" charset="0"/>
              </a:rPr>
              <a:t>Кроликов разводят ради вкусного мяса, красивого и теплого пуха и меха. </a:t>
            </a:r>
            <a:endParaRPr lang="ru-RU" sz="2000" b="1" dirty="0">
              <a:solidFill>
                <a:srgbClr val="190C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67744" y="404664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Кролиководство 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16386" name="Picture 2" descr="C:\Users\PC\Desktop\ферма\кролики\2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1988840"/>
            <a:ext cx="6231458" cy="4183358"/>
          </a:xfrm>
          <a:prstGeom prst="rect">
            <a:avLst/>
          </a:prstGeom>
          <a:noFill/>
        </p:spPr>
      </p:pic>
      <p:pic>
        <p:nvPicPr>
          <p:cNvPr id="5" name="Picture 3" descr="G:\клипарты\дикие и домашние животные клипарт - 00 r356\12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4581128"/>
            <a:ext cx="2627759" cy="17399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476672"/>
            <a:ext cx="669674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190CC0"/>
                </a:solidFill>
              </a:rPr>
              <a:t>Кролики сравнительно нетребовательны к условиям содержания и кормления. Их можно разводить на ограниченной площади. Благодаря густому меху кролики не нуждаются в теплом помещении и могут весь год находиться в наружных клетках.</a:t>
            </a:r>
            <a:endParaRPr lang="ru-RU" b="1" dirty="0">
              <a:solidFill>
                <a:srgbClr val="190CC0"/>
              </a:solidFill>
            </a:endParaRPr>
          </a:p>
        </p:txBody>
      </p:sp>
      <p:pic>
        <p:nvPicPr>
          <p:cNvPr id="17410" name="Picture 2" descr="C:\Users\PC\Desktop\ферма\кролики\2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604" b="7054"/>
          <a:stretch>
            <a:fillRect/>
          </a:stretch>
        </p:blipFill>
        <p:spPr bwMode="auto">
          <a:xfrm>
            <a:off x="3995936" y="2492896"/>
            <a:ext cx="4680520" cy="3527348"/>
          </a:xfrm>
          <a:prstGeom prst="rect">
            <a:avLst/>
          </a:prstGeom>
          <a:noFill/>
        </p:spPr>
      </p:pic>
      <p:pic>
        <p:nvPicPr>
          <p:cNvPr id="17411" name="Picture 3" descr="C:\Users\PC\Desktop\ферма\кролики\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046" b="8696"/>
          <a:stretch>
            <a:fillRect/>
          </a:stretch>
        </p:blipFill>
        <p:spPr bwMode="auto">
          <a:xfrm>
            <a:off x="611560" y="2060848"/>
            <a:ext cx="4104456" cy="3024336"/>
          </a:xfrm>
          <a:prstGeom prst="rect">
            <a:avLst/>
          </a:prstGeom>
          <a:noFill/>
        </p:spPr>
      </p:pic>
      <p:pic>
        <p:nvPicPr>
          <p:cNvPr id="5" name="Picture 3" descr="G:\клипарты\дикие и домашние животные клипарт - 00 r356\12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5229200"/>
            <a:ext cx="1728191" cy="1144326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99792" y="116632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Птицеводство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79712" y="836712"/>
            <a:ext cx="63184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190CC0"/>
                </a:solidFill>
                <a:latin typeface="Times New Roman" pitchFamily="18" charset="0"/>
                <a:cs typeface="Times New Roman" pitchFamily="18" charset="0"/>
              </a:rPr>
              <a:t>Домашние птицы – это куры, гуси, индейки, утки.</a:t>
            </a:r>
            <a:endParaRPr lang="ru-RU" dirty="0">
              <a:solidFill>
                <a:srgbClr val="190C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27176" y="1196752"/>
            <a:ext cx="70212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190CC0"/>
                </a:solidFill>
                <a:latin typeface="Times New Roman" pitchFamily="18" charset="0"/>
                <a:cs typeface="Times New Roman" pitchFamily="18" charset="0"/>
              </a:rPr>
              <a:t>От домашней птицы получают:  яйцо; мясо;  перо и пух;  помет.</a:t>
            </a:r>
            <a:endParaRPr lang="ru-RU" b="1" dirty="0">
              <a:solidFill>
                <a:srgbClr val="190C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C:\Users\PC\Desktop\ферма\птицы домашние\8_big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1" y="4221088"/>
            <a:ext cx="2832743" cy="2115115"/>
          </a:xfrm>
          <a:prstGeom prst="rect">
            <a:avLst/>
          </a:prstGeom>
          <a:noFill/>
        </p:spPr>
      </p:pic>
      <p:pic>
        <p:nvPicPr>
          <p:cNvPr id="19459" name="Picture 3" descr="C:\Users\PC\Desktop\ферма\птицы домашние\3254_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844824"/>
            <a:ext cx="3244515" cy="2163011"/>
          </a:xfrm>
          <a:prstGeom prst="rect">
            <a:avLst/>
          </a:prstGeom>
          <a:noFill/>
        </p:spPr>
      </p:pic>
      <p:pic>
        <p:nvPicPr>
          <p:cNvPr id="19460" name="Picture 4" descr="C:\Users\PC\Desktop\ферма\птицы домашние\moskva-domashnyaya_i_dekorativnaya_ptica_40933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844824"/>
            <a:ext cx="2952327" cy="2225961"/>
          </a:xfrm>
          <a:prstGeom prst="rect">
            <a:avLst/>
          </a:prstGeom>
          <a:noFill/>
        </p:spPr>
      </p:pic>
      <p:pic>
        <p:nvPicPr>
          <p:cNvPr id="19461" name="Picture 5" descr="C:\Users\PC\Desktop\ферма\птицы домашние\walleend.GIF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4149080"/>
            <a:ext cx="3260056" cy="2187845"/>
          </a:xfrm>
          <a:prstGeom prst="rect">
            <a:avLst/>
          </a:prstGeom>
          <a:noFill/>
        </p:spPr>
      </p:pic>
      <p:pic>
        <p:nvPicPr>
          <p:cNvPr id="9" name="Picture 1" descr="G:\клипарты\животные - клипарт-1\Fowl-4 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5157192"/>
            <a:ext cx="1113641" cy="108012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404664"/>
            <a:ext cx="70567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190CC0"/>
                </a:solidFill>
                <a:latin typeface="Times New Roman" pitchFamily="18" charset="0"/>
                <a:cs typeface="Times New Roman" pitchFamily="18" charset="0"/>
              </a:rPr>
              <a:t>В фермерском хозяйстве выгодно разводить домашнюю птицу— это большое подспорье в обеспечении  семьи полноценными продуктами питания и дополнительный источник доходов от реализации излишка яиц и мяса птицы на рынке.</a:t>
            </a:r>
            <a:endParaRPr lang="ru-RU" b="1" dirty="0">
              <a:solidFill>
                <a:srgbClr val="190C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C:\Users\PC\Desktop\ферма\птицы домашние\1283490538_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628800"/>
            <a:ext cx="7642895" cy="48887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764704"/>
            <a:ext cx="560198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Что нового мы узнали?</a:t>
            </a:r>
            <a:endParaRPr lang="ru-RU" sz="4000" b="1" dirty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63688" y="1844824"/>
            <a:ext cx="630934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    Кто такой фермер. Что он умеет.</a:t>
            </a:r>
          </a:p>
          <a:p>
            <a:endParaRPr lang="ru-RU" sz="2400" b="1" dirty="0" smtClean="0">
              <a:solidFill>
                <a:srgbClr val="FF0000"/>
              </a:solidFill>
            </a:endParaRPr>
          </a:p>
          <a:p>
            <a:r>
              <a:rPr lang="ru-RU" sz="2400" b="1" dirty="0" smtClean="0">
                <a:solidFill>
                  <a:srgbClr val="FF0000"/>
                </a:solidFill>
              </a:rPr>
              <a:t>    Какими качествами обладает человек по профессии – фермер. </a:t>
            </a:r>
          </a:p>
          <a:p>
            <a:endParaRPr lang="ru-RU" sz="2400" b="1" dirty="0" smtClean="0">
              <a:solidFill>
                <a:srgbClr val="FF0000"/>
              </a:solidFill>
            </a:endParaRPr>
          </a:p>
          <a:p>
            <a:r>
              <a:rPr lang="ru-RU" sz="2400" b="1" dirty="0" smtClean="0">
                <a:solidFill>
                  <a:srgbClr val="FF0000"/>
                </a:solidFill>
              </a:rPr>
              <a:t>     Чем занимается фермер.</a:t>
            </a:r>
          </a:p>
          <a:p>
            <a:endParaRPr lang="ru-RU" sz="2400" b="1" dirty="0" smtClean="0">
              <a:solidFill>
                <a:srgbClr val="FF0000"/>
              </a:solidFill>
            </a:endParaRPr>
          </a:p>
          <a:p>
            <a:r>
              <a:rPr lang="ru-RU" sz="2400" b="1" dirty="0" smtClean="0">
                <a:solidFill>
                  <a:srgbClr val="FF0000"/>
                </a:solidFill>
              </a:rPr>
              <a:t>     Что такое животноводство.</a:t>
            </a:r>
          </a:p>
          <a:p>
            <a:r>
              <a:rPr lang="ru-RU" sz="2400" b="1" dirty="0" smtClean="0">
                <a:solidFill>
                  <a:srgbClr val="FF0000"/>
                </a:solidFill>
              </a:rPr>
              <a:t>   </a:t>
            </a:r>
          </a:p>
          <a:p>
            <a:r>
              <a:rPr lang="ru-RU" sz="2400" b="1" dirty="0" smtClean="0">
                <a:solidFill>
                  <a:srgbClr val="FF0000"/>
                </a:solidFill>
              </a:rPr>
              <a:t>      Отрасли животноводства.</a:t>
            </a:r>
          </a:p>
          <a:p>
            <a:endParaRPr lang="ru-RU" sz="2400" b="1" dirty="0" smtClean="0">
              <a:solidFill>
                <a:srgbClr val="FF0000"/>
              </a:solidFill>
            </a:endParaRPr>
          </a:p>
          <a:p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4" name="Picture 3" descr="E:\Картинки\солнце клипарт 21\8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875" t="15876" r="16657" b="22609"/>
          <a:stretch>
            <a:fillRect/>
          </a:stretch>
        </p:blipFill>
        <p:spPr bwMode="auto">
          <a:xfrm>
            <a:off x="6715140" y="0"/>
            <a:ext cx="2428860" cy="2214554"/>
          </a:xfrm>
          <a:prstGeom prst="rect">
            <a:avLst/>
          </a:prstGeom>
          <a:noFill/>
        </p:spPr>
      </p:pic>
      <p:pic>
        <p:nvPicPr>
          <p:cNvPr id="65538" name="Picture 2" descr="G:\клипарты\коровы бычки  - клипарт - cows_calfs_bull_calves_from_Tramplin\01 (5)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3573016"/>
            <a:ext cx="2470109" cy="2667020"/>
          </a:xfrm>
          <a:prstGeom prst="rect">
            <a:avLst/>
          </a:prstGeom>
          <a:noFill/>
        </p:spPr>
      </p:pic>
      <p:pic>
        <p:nvPicPr>
          <p:cNvPr id="65539" name="Picture 3" descr="G:\клипарты\кони 1- Klipart 183\2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4077072"/>
            <a:ext cx="2232248" cy="223224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3688" y="1340768"/>
            <a:ext cx="50223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Молодцы!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411760" y="3068960"/>
            <a:ext cx="48965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190CC0"/>
                </a:solidFill>
                <a:latin typeface="Times New Roman" pitchFamily="18" charset="0"/>
                <a:cs typeface="Times New Roman" pitchFamily="18" charset="0"/>
              </a:rPr>
              <a:t>СПАСИБО ЗА ВНИМАНИЕ !</a:t>
            </a:r>
          </a:p>
        </p:txBody>
      </p:sp>
      <p:pic>
        <p:nvPicPr>
          <p:cNvPr id="66562" name="Picture 2" descr="G:\клипарты\животные - клипарт-1\Bee-20 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2280" y="643978"/>
            <a:ext cx="1645943" cy="2064541"/>
          </a:xfrm>
          <a:prstGeom prst="rect">
            <a:avLst/>
          </a:prstGeom>
          <a:noFill/>
        </p:spPr>
      </p:pic>
      <p:pic>
        <p:nvPicPr>
          <p:cNvPr id="66563" name="Picture 3" descr="G:\клипарты\животные - клипарт-1\cock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929821"/>
            <a:ext cx="2448272" cy="2473757"/>
          </a:xfrm>
          <a:prstGeom prst="rect">
            <a:avLst/>
          </a:prstGeom>
          <a:noFill/>
        </p:spPr>
      </p:pic>
      <p:pic>
        <p:nvPicPr>
          <p:cNvPr id="66564" name="Picture 4" descr="G:\клипарты\животные - клипарт-1\Little-Chicken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0272" y="4143486"/>
            <a:ext cx="1440160" cy="19830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907704" y="404664"/>
            <a:ext cx="6624736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357188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190C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Пастьба коров в летний период по многолетним травам, молодой кукурузе имеет ряд особенностей. Если пренебрегать ими, животное может или погибнуть, или на значительное время потерять молочную продуктивность.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190C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R="0" lvl="0" indent="35718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190C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Правилами пастьбы животных фермер обязан владеть в первую очередь. Кроме того, он должен уметь в пастбищных условиях оказать животному помощь при вздутии рубца, отравлении, родильном парезе, тепловом ударе и т. п.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190C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2492896"/>
            <a:ext cx="813690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357188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190C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Фермер</a:t>
            </a:r>
            <a:r>
              <a:rPr lang="ru-RU" sz="1600" dirty="0" smtClean="0">
                <a:solidFill>
                  <a:srgbClr val="190C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должен быть знаком с основными правилами по приему новорожденного молодняка, знать сроки покрытия животных, владеть вопросами воспроизводства. За последние годы ветеринарная медицина многое сделала по недопущению как заразных, так и незаразных заболеваний. Но болезни нередко все же наносят хозяйствам большой ущерб. В связи с этим фермер должен постоянно помнить, что любую болезнь легче предупредить, чем лечить. Для кормления и обслуживания животных необходима соответствующая техника. Конечно же, фермер должен в ней разбираться и уметь на ней работать.</a:t>
            </a:r>
            <a:endParaRPr lang="ru-RU" sz="1600" dirty="0" smtClean="0">
              <a:solidFill>
                <a:srgbClr val="190C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75656" y="4941168"/>
            <a:ext cx="61206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357188" algn="just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Сегодня фермеру надо быть 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многознающим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человеком, чтобы правильно вести фермерское хозяйство (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животноводство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)  и получать качественные продукты питания. </a:t>
            </a:r>
          </a:p>
        </p:txBody>
      </p:sp>
      <p:pic>
        <p:nvPicPr>
          <p:cNvPr id="6" name="Picture 1" descr="G:\клипарты\коровы бычки  - клипарт - cows_calfs_bull_calves_from_Tramplin\01 (2)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941168"/>
            <a:ext cx="1322188" cy="1308972"/>
          </a:xfrm>
          <a:prstGeom prst="rect">
            <a:avLst/>
          </a:prstGeom>
          <a:noFill/>
        </p:spPr>
      </p:pic>
      <p:pic>
        <p:nvPicPr>
          <p:cNvPr id="7" name="Picture 2" descr="G:\клипарты\Животные мультяшные - клипарт\2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3281" t="52006" b="17074"/>
          <a:stretch>
            <a:fillRect/>
          </a:stretch>
        </p:blipFill>
        <p:spPr bwMode="auto">
          <a:xfrm>
            <a:off x="7326713" y="4725144"/>
            <a:ext cx="1817287" cy="14011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07704" y="476672"/>
            <a:ext cx="57606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36575" algn="just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Животноводство</a:t>
            </a:r>
            <a:r>
              <a:rPr lang="ru-RU" b="1" dirty="0" smtClean="0">
                <a:solidFill>
                  <a:srgbClr val="190CC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indent="536575" algn="just"/>
            <a:r>
              <a:rPr lang="ru-RU" b="1" dirty="0" smtClean="0">
                <a:solidFill>
                  <a:srgbClr val="190CC0"/>
                </a:solidFill>
                <a:latin typeface="Times New Roman" pitchFamily="18" charset="0"/>
                <a:cs typeface="Times New Roman" pitchFamily="18" charset="0"/>
              </a:rPr>
              <a:t>– это отрасль сельского хозяйства – разведение полезных  сельскохозяйственных животных.</a:t>
            </a:r>
            <a:endParaRPr lang="ru-RU" dirty="0">
              <a:solidFill>
                <a:srgbClr val="190CC0"/>
              </a:solidFill>
            </a:endParaRPr>
          </a:p>
        </p:txBody>
      </p:sp>
      <p:pic>
        <p:nvPicPr>
          <p:cNvPr id="2050" name="Picture 2" descr="C:\Users\PC\Desktop\ферма\козы н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2060848"/>
            <a:ext cx="3456384" cy="230425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2051" name="Picture 3" descr="C:\Users\PC\Desktop\ферма\44951c93d5cf676ccf356d4786a_prev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2204864"/>
            <a:ext cx="2900884" cy="217320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noFill/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2052" name="Picture 4" descr="G:\профессия фермер\профессия фермер картинки\animals_775-crop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4058934"/>
            <a:ext cx="3060180" cy="2293988"/>
          </a:xfrm>
          <a:prstGeom prst="rect">
            <a:avLst/>
          </a:prstGeom>
          <a:noFill/>
        </p:spPr>
      </p:pic>
      <p:pic>
        <p:nvPicPr>
          <p:cNvPr id="47105" name="Picture 1" descr="G:\клипарты\коровы бычки  - клипарт - cows_calfs_bull_calves_from_Tramplin\01 (7)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4653136"/>
            <a:ext cx="2016224" cy="1677802"/>
          </a:xfrm>
          <a:prstGeom prst="rect">
            <a:avLst/>
          </a:prstGeom>
          <a:noFill/>
        </p:spPr>
      </p:pic>
      <p:pic>
        <p:nvPicPr>
          <p:cNvPr id="47106" name="Picture 2" descr="G:\клипарты\Животные мультяшные - клипарт\2.jpg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3281" t="52006" b="17074"/>
          <a:stretch>
            <a:fillRect/>
          </a:stretch>
        </p:blipFill>
        <p:spPr bwMode="auto">
          <a:xfrm>
            <a:off x="6732240" y="4725144"/>
            <a:ext cx="1817287" cy="14011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G:\клипарты\коровы бычки  - клипарт - cows_calfs_bull_calves_from_Tramplin\01 (16)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20875" y="1628801"/>
            <a:ext cx="1738957" cy="269695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67544" y="2924944"/>
            <a:ext cx="17281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190CC0"/>
                </a:solidFill>
                <a:latin typeface="Times New Roman" pitchFamily="18" charset="0"/>
                <a:cs typeface="Times New Roman" pitchFamily="18" charset="0"/>
              </a:rPr>
              <a:t>Разведение крупного </a:t>
            </a:r>
          </a:p>
          <a:p>
            <a:r>
              <a:rPr lang="ru-RU" b="1" dirty="0" smtClean="0">
                <a:solidFill>
                  <a:srgbClr val="190CC0"/>
                </a:solidFill>
                <a:latin typeface="Times New Roman" pitchFamily="18" charset="0"/>
                <a:cs typeface="Times New Roman" pitchFamily="18" charset="0"/>
              </a:rPr>
              <a:t>рогатого скота</a:t>
            </a:r>
            <a:endParaRPr lang="ru-RU" dirty="0">
              <a:solidFill>
                <a:srgbClr val="190C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347864" y="2564904"/>
            <a:ext cx="3203762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Отрасли 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животноводства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1" name="Picture 3" descr="G:\клипарты\лошади - 300 r541\24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620688"/>
            <a:ext cx="2086844" cy="1508727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228184" y="2204864"/>
            <a:ext cx="15531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190CC0"/>
                </a:solidFill>
                <a:latin typeface="Times New Roman" pitchFamily="18" charset="0"/>
                <a:cs typeface="Times New Roman" pitchFamily="18" charset="0"/>
              </a:rPr>
              <a:t>Коневодство </a:t>
            </a:r>
            <a:endParaRPr lang="ru-RU" dirty="0">
              <a:solidFill>
                <a:srgbClr val="190C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PC\Desktop\ферма\свинья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4" y="2636912"/>
            <a:ext cx="2151307" cy="1339587"/>
          </a:xfrm>
          <a:prstGeom prst="rect">
            <a:avLst/>
          </a:prstGeom>
          <a:noFill/>
        </p:spPr>
      </p:pic>
      <p:pic>
        <p:nvPicPr>
          <p:cNvPr id="2" name="Picture 2" descr="C:\Users\PC\Desktop\ферма\3951_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B0B4BD"/>
              </a:clrFrom>
              <a:clrTo>
                <a:srgbClr val="B0B4B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4509120"/>
            <a:ext cx="2004765" cy="1336509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6876256" y="3789040"/>
            <a:ext cx="16566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190CC0"/>
                </a:solidFill>
                <a:latin typeface="Times New Roman" pitchFamily="18" charset="0"/>
                <a:cs typeface="Times New Roman" pitchFamily="18" charset="0"/>
              </a:rPr>
              <a:t>Свиноводство</a:t>
            </a:r>
            <a:endParaRPr lang="ru-RU" dirty="0">
              <a:solidFill>
                <a:srgbClr val="190C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99592" y="5877272"/>
            <a:ext cx="15894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190CC0"/>
                </a:solidFill>
                <a:latin typeface="Times New Roman" pitchFamily="18" charset="0"/>
                <a:cs typeface="Times New Roman" pitchFamily="18" charset="0"/>
              </a:rPr>
              <a:t>Рыбоводство </a:t>
            </a:r>
            <a:endParaRPr lang="ru-RU" dirty="0">
              <a:solidFill>
                <a:srgbClr val="190C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PC\Desktop\ферма\oxford down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4221088"/>
            <a:ext cx="1939702" cy="1454777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5580112" y="5733256"/>
            <a:ext cx="1796069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 smtClean="0">
                <a:solidFill>
                  <a:srgbClr val="190CC0"/>
                </a:solidFill>
                <a:latin typeface="Times New Roman" pitchFamily="18" charset="0"/>
                <a:cs typeface="Times New Roman" pitchFamily="18" charset="0"/>
              </a:rPr>
              <a:t>Разведение мелкого</a:t>
            </a:r>
          </a:p>
          <a:p>
            <a:r>
              <a:rPr lang="ru-RU" sz="1400" b="1" dirty="0" smtClean="0">
                <a:solidFill>
                  <a:srgbClr val="190CC0"/>
                </a:solidFill>
                <a:latin typeface="Times New Roman" pitchFamily="18" charset="0"/>
                <a:cs typeface="Times New Roman" pitchFamily="18" charset="0"/>
              </a:rPr>
              <a:t> рогатого скота</a:t>
            </a:r>
          </a:p>
          <a:p>
            <a:r>
              <a:rPr lang="ru-RU" sz="1400" b="1" dirty="0" smtClean="0">
                <a:solidFill>
                  <a:srgbClr val="190CC0"/>
                </a:solidFill>
                <a:latin typeface="Times New Roman" pitchFamily="18" charset="0"/>
                <a:cs typeface="Times New Roman" pitchFamily="18" charset="0"/>
              </a:rPr>
              <a:t>(овцеводство)</a:t>
            </a:r>
            <a:endParaRPr lang="ru-RU" sz="1400" dirty="0">
              <a:solidFill>
                <a:srgbClr val="190C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75856" y="5589240"/>
            <a:ext cx="19567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190CC0"/>
                </a:solidFill>
                <a:latin typeface="Times New Roman" pitchFamily="18" charset="0"/>
                <a:cs typeface="Times New Roman" pitchFamily="18" charset="0"/>
              </a:rPr>
              <a:t>Кролиководство </a:t>
            </a:r>
            <a:endParaRPr lang="ru-RU" dirty="0">
              <a:solidFill>
                <a:srgbClr val="190C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563888" y="2132856"/>
            <a:ext cx="16982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190CC0"/>
                </a:solidFill>
                <a:latin typeface="Times New Roman" pitchFamily="18" charset="0"/>
                <a:cs typeface="Times New Roman" pitchFamily="18" charset="0"/>
              </a:rPr>
              <a:t>Пчеловодство </a:t>
            </a:r>
            <a:endParaRPr lang="ru-RU" dirty="0">
              <a:solidFill>
                <a:srgbClr val="190C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C:\Users\PC\Desktop\ферма\15146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764704"/>
            <a:ext cx="1944216" cy="1459571"/>
          </a:xfrm>
          <a:prstGeom prst="rect">
            <a:avLst/>
          </a:prstGeom>
          <a:noFill/>
        </p:spPr>
      </p:pic>
      <p:pic>
        <p:nvPicPr>
          <p:cNvPr id="1029" name="Picture 5" descr="C:\Users\PC\Desktop\ферма\Kroliki-na-belom-fone.jpg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4302098"/>
            <a:ext cx="2488506" cy="1555316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2924944"/>
            <a:ext cx="80648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190CC0"/>
                </a:solidFill>
                <a:latin typeface="Times New Roman" pitchFamily="18" charset="0"/>
                <a:cs typeface="Times New Roman" pitchFamily="18" charset="0"/>
              </a:rPr>
              <a:t>Животные обеспечивают людям продукты питания:  мясо, молоко, яйца, сало, сыр, творог. </a:t>
            </a:r>
          </a:p>
          <a:p>
            <a:r>
              <a:rPr lang="ru-RU" dirty="0" smtClean="0">
                <a:solidFill>
                  <a:srgbClr val="190CC0"/>
                </a:solidFill>
                <a:latin typeface="Times New Roman" pitchFamily="18" charset="0"/>
                <a:cs typeface="Times New Roman" pitchFamily="18" charset="0"/>
              </a:rPr>
              <a:t>Они поставляют шерсть, пух, меховые шкуры (овчина), щетину, кожу для изготовления тканей, одежды и обуви.</a:t>
            </a:r>
            <a:endParaRPr lang="ru-RU" dirty="0">
              <a:solidFill>
                <a:srgbClr val="190C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PC\Downloads\pict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620688"/>
            <a:ext cx="1669592" cy="1113061"/>
          </a:xfrm>
          <a:prstGeom prst="rect">
            <a:avLst/>
          </a:prstGeom>
          <a:noFill/>
        </p:spPr>
      </p:pic>
      <p:pic>
        <p:nvPicPr>
          <p:cNvPr id="3075" name="Picture 3" descr="C:\Users\PC\Desktop\вещи\0c075b4d7886920939ada979064f5d56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692696"/>
            <a:ext cx="1604564" cy="2132311"/>
          </a:xfrm>
          <a:prstGeom prst="rect">
            <a:avLst/>
          </a:prstGeom>
          <a:noFill/>
        </p:spPr>
      </p:pic>
      <p:pic>
        <p:nvPicPr>
          <p:cNvPr id="3076" name="Picture 4" descr="C:\Users\PC\Desktop\вещи\74470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764704"/>
            <a:ext cx="2001838" cy="1333724"/>
          </a:xfrm>
          <a:prstGeom prst="rect">
            <a:avLst/>
          </a:prstGeom>
          <a:noFill/>
        </p:spPr>
      </p:pic>
      <p:pic>
        <p:nvPicPr>
          <p:cNvPr id="3077" name="Picture 5" descr="C:\Users\PC\Desktop\вещи\1327098369_sir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1700808"/>
            <a:ext cx="1712011" cy="1284008"/>
          </a:xfrm>
          <a:prstGeom prst="rect">
            <a:avLst/>
          </a:prstGeom>
          <a:noFill/>
        </p:spPr>
      </p:pic>
      <p:pic>
        <p:nvPicPr>
          <p:cNvPr id="3078" name="Picture 6" descr="C:\Users\PC\Desktop\вещи\AFJW-039_enl.jpg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4005064"/>
            <a:ext cx="2102594" cy="2102594"/>
          </a:xfrm>
          <a:prstGeom prst="rect">
            <a:avLst/>
          </a:prstGeom>
          <a:noFill/>
        </p:spPr>
      </p:pic>
      <p:pic>
        <p:nvPicPr>
          <p:cNvPr id="3079" name="Picture 7" descr="C:\Users\PC\Desktop\вещи\photos0-800x600.jpeg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3F5F4"/>
              </a:clrFrom>
              <a:clrTo>
                <a:srgbClr val="F3F5F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4671138"/>
            <a:ext cx="2075483" cy="1556612"/>
          </a:xfrm>
          <a:prstGeom prst="rect">
            <a:avLst/>
          </a:prstGeom>
          <a:noFill/>
        </p:spPr>
      </p:pic>
      <p:pic>
        <p:nvPicPr>
          <p:cNvPr id="3080" name="Picture 8" descr="C:\Users\PC\Desktop\вещи\1276933921_portfolio_73885_219.jpg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772816"/>
            <a:ext cx="1678453" cy="1123272"/>
          </a:xfrm>
          <a:prstGeom prst="rect">
            <a:avLst/>
          </a:prstGeom>
          <a:noFill/>
        </p:spPr>
      </p:pic>
      <p:pic>
        <p:nvPicPr>
          <p:cNvPr id="3081" name="Picture 9" descr="C:\Users\PC\Desktop\вещи\d1de86826f4e507561a45312c1.jpg"/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4221088"/>
            <a:ext cx="2185988" cy="2185988"/>
          </a:xfrm>
          <a:prstGeom prst="rect">
            <a:avLst/>
          </a:prstGeom>
          <a:noFill/>
        </p:spPr>
      </p:pic>
      <p:pic>
        <p:nvPicPr>
          <p:cNvPr id="3082" name="Picture 10" descr="C:\Users\PC\Desktop\вещи\9e200ca9d7.jpg"/>
          <p:cNvPicPr>
            <a:picLocks noChangeAspect="1" noChangeArrowheads="1"/>
          </p:cNvPicPr>
          <p:nvPr/>
        </p:nvPicPr>
        <p:blipFill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4581128"/>
            <a:ext cx="1492250" cy="1492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332656"/>
            <a:ext cx="6907597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Фермерское хозяйство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Разведение крупного рогатого скота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PC\Desktop\ферма\8662941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1484784"/>
            <a:ext cx="5480495" cy="371859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11560" y="5229200"/>
            <a:ext cx="82089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dirty="0" smtClean="0">
                <a:solidFill>
                  <a:srgbClr val="190CC0"/>
                </a:solidFill>
                <a:latin typeface="Times New Roman" pitchFamily="18" charset="0"/>
                <a:cs typeface="Times New Roman" pitchFamily="18" charset="0"/>
              </a:rPr>
              <a:t>Благодаря </a:t>
            </a:r>
            <a:r>
              <a:rPr lang="ru-RU" b="1" dirty="0" smtClean="0">
                <a:solidFill>
                  <a:srgbClr val="190CC0"/>
                </a:solidFill>
                <a:latin typeface="Times New Roman" pitchFamily="18" charset="0"/>
                <a:cs typeface="Times New Roman" pitchFamily="18" charset="0"/>
              </a:rPr>
              <a:t>корове</a:t>
            </a:r>
            <a:r>
              <a:rPr lang="ru-RU" dirty="0" smtClean="0">
                <a:solidFill>
                  <a:srgbClr val="190CC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 smtClean="0">
                <a:solidFill>
                  <a:srgbClr val="190CC0"/>
                </a:solidFill>
                <a:latin typeface="Times New Roman" pitchFamily="18" charset="0"/>
                <a:cs typeface="Times New Roman" pitchFamily="18" charset="0"/>
              </a:rPr>
              <a:t>люди</a:t>
            </a:r>
            <a:r>
              <a:rPr lang="ru-RU" dirty="0" smtClean="0">
                <a:solidFill>
                  <a:srgbClr val="190CC0"/>
                </a:solidFill>
                <a:latin typeface="Times New Roman" pitchFamily="18" charset="0"/>
                <a:cs typeface="Times New Roman" pitchFamily="18" charset="0"/>
              </a:rPr>
              <a:t> получили возможность лакомиться такими молочными продуктами, как молоко, творог, сметана и др. </a:t>
            </a:r>
            <a:r>
              <a:rPr lang="ru-RU" b="1" dirty="0" smtClean="0">
                <a:solidFill>
                  <a:srgbClr val="190CC0"/>
                </a:solidFill>
                <a:latin typeface="Times New Roman" pitchFamily="18" charset="0"/>
                <a:cs typeface="Times New Roman" pitchFamily="18" charset="0"/>
              </a:rPr>
              <a:t>Корова</a:t>
            </a:r>
            <a:r>
              <a:rPr lang="ru-RU" dirty="0" smtClean="0">
                <a:solidFill>
                  <a:srgbClr val="190CC0"/>
                </a:solidFill>
                <a:latin typeface="Times New Roman" pitchFamily="18" charset="0"/>
                <a:cs typeface="Times New Roman" pitchFamily="18" charset="0"/>
              </a:rPr>
              <a:t> может </a:t>
            </a:r>
            <a:r>
              <a:rPr lang="ru-RU" b="1" dirty="0" smtClean="0">
                <a:solidFill>
                  <a:srgbClr val="190CC0"/>
                </a:solidFill>
                <a:latin typeface="Times New Roman" pitchFamily="18" charset="0"/>
                <a:cs typeface="Times New Roman" pitchFamily="18" charset="0"/>
              </a:rPr>
              <a:t>давать</a:t>
            </a:r>
            <a:r>
              <a:rPr lang="ru-RU" dirty="0" smtClean="0">
                <a:solidFill>
                  <a:srgbClr val="190CC0"/>
                </a:solidFill>
                <a:latin typeface="Times New Roman" pitchFamily="18" charset="0"/>
                <a:cs typeface="Times New Roman" pitchFamily="18" charset="0"/>
              </a:rPr>
              <a:t> в год до 20 тыс. л молока.</a:t>
            </a:r>
          </a:p>
        </p:txBody>
      </p:sp>
      <p:pic>
        <p:nvPicPr>
          <p:cNvPr id="44033" name="Picture 1" descr="G:\клипарты\коровы бычки  - клипарт - cows_calfs_bull_calves_from_Tramplin\01 (9)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03690" y="1628800"/>
            <a:ext cx="1185736" cy="1198536"/>
          </a:xfrm>
          <a:prstGeom prst="rect">
            <a:avLst/>
          </a:prstGeom>
          <a:noFill/>
        </p:spPr>
      </p:pic>
      <p:pic>
        <p:nvPicPr>
          <p:cNvPr id="6" name="Picture 1" descr="G:\клипарты\коровы бычки  - клипарт - cows_calfs_bull_calves_from_Tramplin\01 (2)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645024"/>
            <a:ext cx="1540394" cy="15249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07704" y="404664"/>
            <a:ext cx="66247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b="1" dirty="0" smtClean="0">
                <a:solidFill>
                  <a:srgbClr val="190CC0"/>
                </a:solidFill>
                <a:latin typeface="Times New Roman" pitchFamily="18" charset="0"/>
                <a:cs typeface="Times New Roman" pitchFamily="18" charset="0"/>
              </a:rPr>
              <a:t>Коровье молоко является источником самых разнообразных продуктов: сметаны, творога, сливок, разных видов сыра; большого количества кисломолочных продуктов: кефира, айрана, мацони. </a:t>
            </a:r>
            <a:endParaRPr lang="ru-RU" b="1" dirty="0">
              <a:solidFill>
                <a:srgbClr val="190C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" descr="G:\клипарты\коровы бычки  - клипарт - cows_calfs_bull_calves_from_Tramplin\01 (11)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4328" y="4869160"/>
            <a:ext cx="1474202" cy="1459467"/>
          </a:xfrm>
          <a:prstGeom prst="rect">
            <a:avLst/>
          </a:prstGeom>
          <a:noFill/>
        </p:spPr>
      </p:pic>
      <p:pic>
        <p:nvPicPr>
          <p:cNvPr id="2050" name="Picture 2" descr="C:\Users\PC\Desktop\молочные продукты\sutas_ayran_range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4941168"/>
            <a:ext cx="1892854" cy="1598022"/>
          </a:xfrm>
          <a:prstGeom prst="rect">
            <a:avLst/>
          </a:prstGeom>
          <a:noFill/>
        </p:spPr>
      </p:pic>
      <p:pic>
        <p:nvPicPr>
          <p:cNvPr id="2051" name="Picture 3" descr="C:\Users\PC\Desktop\молочные продукты\сливки1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645024"/>
            <a:ext cx="1571153" cy="1571153"/>
          </a:xfrm>
          <a:prstGeom prst="rect">
            <a:avLst/>
          </a:prstGeom>
          <a:noFill/>
        </p:spPr>
      </p:pic>
      <p:pic>
        <p:nvPicPr>
          <p:cNvPr id="2052" name="Picture 4" descr="C:\Users\PC\Desktop\молочные продукты\ряженка.gif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4437112"/>
            <a:ext cx="2068463" cy="1600978"/>
          </a:xfrm>
          <a:prstGeom prst="rect">
            <a:avLst/>
          </a:prstGeom>
          <a:noFill/>
        </p:spPr>
      </p:pic>
      <p:pic>
        <p:nvPicPr>
          <p:cNvPr id="2053" name="Picture 5" descr="C:\Users\PC\Desktop\молочные продукты\мацони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4725144"/>
            <a:ext cx="1008112" cy="1575175"/>
          </a:xfrm>
          <a:prstGeom prst="rect">
            <a:avLst/>
          </a:prstGeom>
          <a:noFill/>
        </p:spPr>
      </p:pic>
      <p:pic>
        <p:nvPicPr>
          <p:cNvPr id="2054" name="Picture 6" descr="C:\Users\PC\Desktop\молочные продукты\творог.jpg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1772816"/>
            <a:ext cx="1880220" cy="1371455"/>
          </a:xfrm>
          <a:prstGeom prst="rect">
            <a:avLst/>
          </a:prstGeom>
          <a:noFill/>
        </p:spPr>
      </p:pic>
      <p:pic>
        <p:nvPicPr>
          <p:cNvPr id="2055" name="Picture 7" descr="C:\Users\PC\Desktop\молочные продукты\сметана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5" y="1772816"/>
            <a:ext cx="2088232" cy="1523757"/>
          </a:xfrm>
          <a:prstGeom prst="rect">
            <a:avLst/>
          </a:prstGeom>
          <a:noFill/>
        </p:spPr>
      </p:pic>
      <p:pic>
        <p:nvPicPr>
          <p:cNvPr id="2056" name="Picture 8" descr="C:\Users\PC\Desktop\молочные продукты\сыр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1484784"/>
            <a:ext cx="3275856" cy="2456892"/>
          </a:xfrm>
          <a:prstGeom prst="rect">
            <a:avLst/>
          </a:prstGeom>
          <a:noFill/>
        </p:spPr>
      </p:pic>
      <p:pic>
        <p:nvPicPr>
          <p:cNvPr id="2057" name="Picture 9" descr="C:\Users\PC\Desktop\молочные продукты\сливки2.jp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3284984"/>
            <a:ext cx="1572766" cy="1572766"/>
          </a:xfrm>
          <a:prstGeom prst="rect">
            <a:avLst/>
          </a:prstGeom>
          <a:noFill/>
        </p:spPr>
      </p:pic>
      <p:pic>
        <p:nvPicPr>
          <p:cNvPr id="2058" name="Picture 10" descr="C:\Users\PC\Desktop\молочные продукты\майонез.jpg"/>
          <p:cNvPicPr>
            <a:picLocks noChangeAspect="1" noChangeArrowheads="1"/>
          </p:cNvPicPr>
          <p:nvPr/>
        </p:nvPicPr>
        <p:blipFill>
          <a:blip r:embed="rId11" cstate="email">
            <a:clrChange>
              <a:clrFrom>
                <a:srgbClr val="FFFBFF"/>
              </a:clrFrom>
              <a:clrTo>
                <a:srgbClr val="FFFB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3501008"/>
            <a:ext cx="1512168" cy="15121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07704" y="476672"/>
            <a:ext cx="69127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Разведение мелкого рогатого скота (козы и овцы).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91680" y="980728"/>
            <a:ext cx="69847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190CC0"/>
                </a:solidFill>
              </a:rPr>
              <a:t>Коза</a:t>
            </a:r>
            <a:r>
              <a:rPr lang="ru-RU" dirty="0" smtClean="0">
                <a:solidFill>
                  <a:srgbClr val="190CC0"/>
                </a:solidFill>
              </a:rPr>
              <a:t> - одно из первых животных, которое стало жить рядом с </a:t>
            </a:r>
            <a:r>
              <a:rPr lang="ru-RU" b="1" dirty="0" smtClean="0">
                <a:solidFill>
                  <a:srgbClr val="190CC0"/>
                </a:solidFill>
              </a:rPr>
              <a:t>человеком</a:t>
            </a:r>
            <a:r>
              <a:rPr lang="ru-RU" dirty="0" smtClean="0">
                <a:solidFill>
                  <a:srgbClr val="190CC0"/>
                </a:solidFill>
              </a:rPr>
              <a:t>. </a:t>
            </a:r>
            <a:r>
              <a:rPr lang="ru-RU" b="1" dirty="0" smtClean="0">
                <a:solidFill>
                  <a:srgbClr val="190CC0"/>
                </a:solidFill>
              </a:rPr>
              <a:t> Коза</a:t>
            </a:r>
            <a:r>
              <a:rPr lang="ru-RU" dirty="0" smtClean="0">
                <a:solidFill>
                  <a:srgbClr val="190CC0"/>
                </a:solidFill>
              </a:rPr>
              <a:t> – одно из первых животных, одомашненных человеком. Ее приручили за много веков до нашей эры. </a:t>
            </a:r>
            <a:r>
              <a:rPr lang="ru-RU" b="1" dirty="0" smtClean="0">
                <a:solidFill>
                  <a:srgbClr val="190CC0"/>
                </a:solidFill>
              </a:rPr>
              <a:t>…</a:t>
            </a:r>
            <a:endParaRPr lang="ru-RU" dirty="0" smtClean="0">
              <a:solidFill>
                <a:srgbClr val="190CC0"/>
              </a:solidFill>
            </a:endParaRPr>
          </a:p>
        </p:txBody>
      </p:sp>
      <p:pic>
        <p:nvPicPr>
          <p:cNvPr id="4098" name="Picture 2" descr="C:\Users\PC\Desktop\ферма\козы 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1801"/>
          <a:stretch>
            <a:fillRect/>
          </a:stretch>
        </p:blipFill>
        <p:spPr bwMode="auto">
          <a:xfrm>
            <a:off x="1619672" y="2276872"/>
            <a:ext cx="6096000" cy="40324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525</TotalTime>
  <Words>337</Words>
  <Application>Microsoft Office PowerPoint</Application>
  <PresentationFormat>Экран (4:3)</PresentationFormat>
  <Paragraphs>71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0" baseType="lpstr">
      <vt:lpstr>Arial</vt:lpstr>
      <vt:lpstr>Broadway BT</vt:lpstr>
      <vt:lpstr>Calibri</vt:lpstr>
      <vt:lpstr>Times New Roman</vt:lpstr>
      <vt:lpstr>Тема Office</vt:lpstr>
      <vt:lpstr>Профессия - фермер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Пользователь</cp:lastModifiedBy>
  <cp:revision>233</cp:revision>
  <dcterms:created xsi:type="dcterms:W3CDTF">2013-01-06T18:32:13Z</dcterms:created>
  <dcterms:modified xsi:type="dcterms:W3CDTF">2018-06-17T07:47:05Z</dcterms:modified>
</cp:coreProperties>
</file>