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64" r:id="rId4"/>
    <p:sldId id="261" r:id="rId5"/>
    <p:sldId id="257" r:id="rId6"/>
    <p:sldId id="260" r:id="rId7"/>
    <p:sldId id="258" r:id="rId8"/>
    <p:sldId id="259" r:id="rId9"/>
    <p:sldId id="262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численность населения</a:t>
                    </a:r>
                    <a:r>
                      <a:rPr lang="ru-RU"/>
                      <a:t>
</a:t>
                    </a:r>
                    <a:r>
                      <a:rPr lang="ru-RU" smtClean="0"/>
                      <a:t>100%</a:t>
                    </a:r>
                    <a:endParaRPr lang="ru-RU"/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Специальные </a:t>
                    </a:r>
                    <a:r>
                      <a:rPr lang="ru-RU" dirty="0"/>
                      <a:t>образовательные потребности
</a:t>
                    </a:r>
                    <a:r>
                      <a:rPr lang="ru-RU" dirty="0" smtClean="0"/>
                      <a:t>10%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1000" baseline="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численность населения</c:v>
                </c:pt>
                <c:pt idx="1">
                  <c:v>специальные образовательные потребности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1</c:v>
                </c:pt>
                <c:pt idx="1">
                  <c:v>0.1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561DF63-25BB-48A8-A6C3-0AE2D5EB2F4B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AFE4EC1-778B-4EA2-AB4D-3C649B2FED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772400" cy="1470025"/>
          </a:xfrm>
        </p:spPr>
        <p:txBody>
          <a:bodyPr/>
          <a:lstStyle/>
          <a:p>
            <a:r>
              <a:rPr lang="ru-RU" dirty="0" smtClean="0"/>
              <a:t>Специальное образование в Африке</a:t>
            </a:r>
            <a:endParaRPr lang="ru-RU" dirty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214554"/>
            <a:ext cx="6119829" cy="409796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7858180" cy="3000396"/>
          </a:xfrm>
        </p:spPr>
        <p:txBody>
          <a:bodyPr>
            <a:normAutofit fontScale="77500" lnSpcReduction="20000"/>
          </a:bodyPr>
          <a:lstStyle/>
          <a:p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Население Африки составляет </a:t>
            </a:r>
            <a:r>
              <a:rPr lang="ru-RU" sz="3200" dirty="0" smtClean="0"/>
              <a:t>около </a:t>
            </a:r>
            <a:r>
              <a:rPr lang="ru-RU" sz="3200" dirty="0" smtClean="0"/>
              <a:t>миллиарда </a:t>
            </a:r>
            <a:r>
              <a:rPr lang="ru-RU" sz="3200" dirty="0" smtClean="0"/>
              <a:t>человек. Из них, </a:t>
            </a:r>
            <a:r>
              <a:rPr lang="ru-RU" sz="3200" dirty="0" smtClean="0"/>
              <a:t>около </a:t>
            </a:r>
            <a:r>
              <a:rPr lang="ru-RU" sz="3200" dirty="0" smtClean="0"/>
              <a:t>7 миллионов слепых.</a:t>
            </a:r>
          </a:p>
          <a:p>
            <a:endParaRPr lang="ru-RU" sz="3200" dirty="0" smtClean="0"/>
          </a:p>
          <a:p>
            <a:pPr>
              <a:buNone/>
            </a:pPr>
            <a:r>
              <a:rPr lang="ru-RU" sz="3200" dirty="0" err="1" smtClean="0"/>
              <a:t>Мунальское</a:t>
            </a:r>
            <a:r>
              <a:rPr lang="ru-RU" sz="3200" dirty="0" smtClean="0"/>
              <a:t> училище для  глухих </a:t>
            </a:r>
            <a:r>
              <a:rPr lang="ru-RU" sz="3200" dirty="0" smtClean="0"/>
              <a:t>и слепых детей. В </a:t>
            </a:r>
            <a:r>
              <a:rPr lang="ru-RU" sz="3200" dirty="0" smtClean="0"/>
              <a:t>настоящее </a:t>
            </a:r>
            <a:r>
              <a:rPr lang="ru-RU" sz="3200" dirty="0" smtClean="0"/>
              <a:t>время в нем </a:t>
            </a:r>
            <a:r>
              <a:rPr lang="ru-RU" sz="3200" dirty="0" smtClean="0"/>
              <a:t>обучаются </a:t>
            </a:r>
            <a:r>
              <a:rPr lang="ru-RU" sz="3200" dirty="0" smtClean="0"/>
              <a:t>около 200 </a:t>
            </a:r>
            <a:r>
              <a:rPr lang="ru-RU" sz="3200" dirty="0" smtClean="0"/>
              <a:t>глухих учащихся. В Лесото есть </a:t>
            </a:r>
            <a:r>
              <a:rPr lang="ru-RU" sz="3200" dirty="0" smtClean="0"/>
              <a:t>школа для глухих</a:t>
            </a:r>
          </a:p>
          <a:p>
            <a:endParaRPr lang="ru-RU" sz="3200" dirty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095625"/>
            <a:ext cx="8477250" cy="37623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0419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Большое число детей, остающихся вне стен школы, по-прежнему является серьезнейшей проблемой для национальных правительств и всего международного сообщества. Лишение детей возможности подняться хотя бы на одну ступень образовательной лестницы ставит их на путь борьбы с трудностями на протяжении всей своей жизни. Это является нарушением основного права человека на образование и ведет к потере ценнейшего национального ресурса, лишая страны потенциальных возможностей для экономического роста и сокращения масштабов нищеты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755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Спасибо за внимание</a:t>
            </a:r>
            <a:endParaRPr lang="ru-RU" sz="4400" dirty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571612"/>
            <a:ext cx="6715172" cy="431726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Традиционное образование в Африке</a:t>
            </a:r>
            <a:r>
              <a:rPr lang="ru-RU" dirty="0" smtClean="0"/>
              <a:t> предполагало подготовку детей к африканским реалиям и жизни в африканском обществе. Обучение в </a:t>
            </a:r>
            <a:r>
              <a:rPr lang="ru-RU" dirty="0" err="1" smtClean="0"/>
              <a:t>доколониальной</a:t>
            </a:r>
            <a:r>
              <a:rPr lang="ru-RU" dirty="0" smtClean="0"/>
              <a:t> Африке включало игры, танцы, пение, рисование, церемонии и ритуалы. Обучением занимались старшие; каждый член общества вносил свой вклад в образование ребёнка. Девочки и мальчики обучались отдельно, чтобы усвоить систему надлежащего </a:t>
            </a:r>
            <a:r>
              <a:rPr lang="ru-RU" dirty="0" err="1" smtClean="0"/>
              <a:t>полоролевого</a:t>
            </a:r>
            <a:r>
              <a:rPr lang="ru-RU" dirty="0" smtClean="0"/>
              <a:t> поведения. Апогеем обучения были ритуалы перехода, символизирующие окончание детской жизни и начало взрослой.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572528" cy="304152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Образование в африканских странах имеет уровневую систему, которую можно представить в формате «восемь-четыре-четыре».</a:t>
            </a:r>
          </a:p>
          <a:p>
            <a:pPr>
              <a:buNone/>
            </a:pPr>
            <a:r>
              <a:rPr lang="ru-RU" dirty="0" smtClean="0"/>
              <a:t>Например, в Кении эта система выглядит так:</a:t>
            </a:r>
          </a:p>
          <a:p>
            <a:r>
              <a:rPr lang="ru-RU" dirty="0" smtClean="0"/>
              <a:t>начальная школа с 1 по 8 класс (стандарт), 8 лет — образование бесплатно и обязательно для всех с </a:t>
            </a:r>
            <a:r>
              <a:rPr lang="ru-RU" dirty="0" err="1" smtClean="0"/>
              <a:t>пяти-семилетнего</a:t>
            </a:r>
            <a:r>
              <a:rPr lang="ru-RU" dirty="0" smtClean="0"/>
              <a:t> возраста;</a:t>
            </a:r>
          </a:p>
          <a:p>
            <a:r>
              <a:rPr lang="ru-RU" dirty="0" smtClean="0"/>
              <a:t>средняя школа с 9 по 12 класс (форма), 4 года — обучение бесплатно, но не обязательно;</a:t>
            </a:r>
          </a:p>
          <a:p>
            <a:r>
              <a:rPr lang="ru-RU" dirty="0" smtClean="0"/>
              <a:t>высшая школа (</a:t>
            </a:r>
            <a:r>
              <a:rPr lang="ru-RU" dirty="0" err="1" smtClean="0"/>
              <a:t>бакалавриат</a:t>
            </a:r>
            <a:r>
              <a:rPr lang="ru-RU" dirty="0" smtClean="0"/>
              <a:t>), 4 года — только платная форма.</a:t>
            </a:r>
          </a:p>
          <a:p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071810"/>
            <a:ext cx="5572132" cy="35718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2"/>
            <a:ext cx="5426402" cy="582760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Социальное неравенство, отсутствие доступа к базовым </a:t>
            </a:r>
            <a:r>
              <a:rPr lang="ru-RU" dirty="0" smtClean="0"/>
              <a:t>услугам </a:t>
            </a:r>
            <a:r>
              <a:rPr lang="ru-RU" dirty="0" smtClean="0"/>
              <a:t>и нищета – таковы факторы, создающие угрозу детям </a:t>
            </a:r>
            <a:r>
              <a:rPr lang="ru-RU" dirty="0" smtClean="0"/>
              <a:t>и </a:t>
            </a:r>
            <a:r>
              <a:rPr lang="ru-RU" dirty="0" smtClean="0"/>
              <a:t>способствующие срывам в учебе и отчуждению. В </a:t>
            </a:r>
            <a:r>
              <a:rPr lang="ru-RU" dirty="0" smtClean="0"/>
              <a:t>Африке неравенство</a:t>
            </a:r>
            <a:r>
              <a:rPr lang="ru-RU" dirty="0" smtClean="0"/>
              <a:t>, являющееся </a:t>
            </a:r>
            <a:r>
              <a:rPr lang="ru-RU" dirty="0" smtClean="0"/>
              <a:t>результатом экономических </a:t>
            </a:r>
            <a:r>
              <a:rPr lang="ru-RU" dirty="0" smtClean="0"/>
              <a:t>трудностей, оказывает значительное </a:t>
            </a:r>
            <a:r>
              <a:rPr lang="ru-RU" dirty="0" smtClean="0"/>
              <a:t>воздействие </a:t>
            </a:r>
            <a:r>
              <a:rPr lang="ru-RU" dirty="0" smtClean="0"/>
              <a:t>на систему образования и особенно на тех </a:t>
            </a:r>
            <a:r>
              <a:rPr lang="ru-RU" dirty="0" smtClean="0"/>
              <a:t>учащихся, которые </a:t>
            </a:r>
            <a:r>
              <a:rPr lang="ru-RU" dirty="0" smtClean="0"/>
              <a:t>сталкиваются с препятствиями на пути к </a:t>
            </a:r>
            <a:r>
              <a:rPr lang="ru-RU" dirty="0" smtClean="0"/>
              <a:t>получению образования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786" y="1714488"/>
            <a:ext cx="3786214" cy="35974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2920" y="530352"/>
            <a:ext cx="7998170" cy="3184400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Количество </a:t>
            </a:r>
            <a:r>
              <a:rPr lang="ru-RU" b="1" dirty="0" smtClean="0"/>
              <a:t>кенийцев со специальными образовательными </a:t>
            </a:r>
            <a:r>
              <a:rPr lang="ru-RU" b="1" dirty="0" smtClean="0"/>
              <a:t>потребностями </a:t>
            </a:r>
            <a:r>
              <a:rPr lang="ru-RU" b="1" dirty="0" smtClean="0"/>
              <a:t>составляет 10% от общей численности населения; приблизительно 25% из </a:t>
            </a:r>
            <a:r>
              <a:rPr lang="ru-RU" b="1" dirty="0" smtClean="0"/>
              <a:t>них </a:t>
            </a:r>
            <a:r>
              <a:rPr lang="ru-RU" b="1" dirty="0" smtClean="0"/>
              <a:t>– дети школьного возраста. </a:t>
            </a:r>
          </a:p>
          <a:p>
            <a:endParaRPr lang="ru-RU" b="1" dirty="0" smtClean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000100" y="3714752"/>
          <a:ext cx="7143800" cy="1960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785794"/>
            <a:ext cx="76438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Более 90% детей со специальными образовательными потребностями остаются дома. В среднем эти дети начинают посещать школы по достижении 8 лет и старше. В результате они становятся взрослыми до того, как завершают учебные программы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143932" cy="582760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Исходя из этого, </a:t>
            </a:r>
            <a:r>
              <a:rPr lang="ru-RU" dirty="0" smtClean="0"/>
              <a:t>политические инициативы правительства выявили </a:t>
            </a:r>
            <a:r>
              <a:rPr lang="ru-RU" dirty="0" smtClean="0"/>
              <a:t>необходимость </a:t>
            </a:r>
            <a:r>
              <a:rPr lang="ru-RU" dirty="0" smtClean="0"/>
              <a:t>укрепления мобилизационных и информационных программ в целях искоренения табу и догм, связанных с инвалидностью, а также разработки и осуществления гибкой учебной программы, ориентированной на ребёнка и доброжелательной по отношению к этой категории учащихся. Дополнительно предпринимаются усилия для того, чтобы сделать все учебные заведения по- настоящему всеохватывающими путём устранения ключевых барьеров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Союз Кении слепых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183880" cy="4786346"/>
          </a:xfrm>
        </p:spPr>
        <p:txBody>
          <a:bodyPr>
            <a:normAutofit/>
          </a:bodyPr>
          <a:lstStyle/>
          <a:p>
            <a:r>
              <a:rPr lang="ru-RU" dirty="0" smtClean="0"/>
              <a:t>является </a:t>
            </a:r>
            <a:r>
              <a:rPr lang="ru-RU" dirty="0" smtClean="0"/>
              <a:t>национальной организацией людей </a:t>
            </a:r>
            <a:r>
              <a:rPr lang="ru-RU" u="sng" dirty="0" smtClean="0"/>
              <a:t>со слабым зрением</a:t>
            </a:r>
            <a:r>
              <a:rPr lang="ru-RU" dirty="0" smtClean="0"/>
              <a:t> в </a:t>
            </a:r>
            <a:r>
              <a:rPr lang="ru-RU" u="sng" dirty="0" smtClean="0"/>
              <a:t>Кении</a:t>
            </a:r>
            <a:r>
              <a:rPr lang="ru-RU" dirty="0" smtClean="0"/>
              <a:t>. Его цель состоит в том, чтобы искать и объединить людей с ухудшением зрения, чтобы уполномочить их, поднять их </a:t>
            </a:r>
            <a:r>
              <a:rPr lang="ru-RU" u="sng" dirty="0" smtClean="0"/>
              <a:t>уровень жизни</a:t>
            </a:r>
            <a:r>
              <a:rPr lang="ru-RU" dirty="0" smtClean="0"/>
              <a:t> и улучшить социальное изображение слепоты</a:t>
            </a:r>
          </a:p>
          <a:p>
            <a:endParaRPr lang="ru-RU" dirty="0"/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3809979"/>
            <a:ext cx="4572032" cy="304802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4997774" cy="582760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Уганде есть новая программа для глухих детишек. Эта новая </a:t>
            </a:r>
            <a:r>
              <a:rPr lang="ru-RU" dirty="0" err="1" smtClean="0"/>
              <a:t>предшкола</a:t>
            </a:r>
            <a:r>
              <a:rPr lang="ru-RU" dirty="0" smtClean="0"/>
              <a:t> находится в городе </a:t>
            </a:r>
            <a:r>
              <a:rPr lang="ru-RU" dirty="0" err="1" smtClean="0"/>
              <a:t>Нтинде</a:t>
            </a:r>
            <a:r>
              <a:rPr lang="ru-RU" dirty="0" smtClean="0"/>
              <a:t>. Прежде </a:t>
            </a:r>
            <a:r>
              <a:rPr lang="ru-RU" dirty="0" smtClean="0"/>
              <a:t>глухие дети поступали в классы Начальной школы 1 безо всякого предварительного образования. Теперь у них есть прекрасная школа , где они могут совершенствовать свои навыки в языке знаков</a:t>
            </a:r>
            <a:r>
              <a:rPr lang="ru-RU" dirty="0" smtClean="0"/>
              <a:t>. Один </a:t>
            </a:r>
            <a:r>
              <a:rPr lang="ru-RU" dirty="0" smtClean="0"/>
              <a:t>из основателей школы, д-р Джойс </a:t>
            </a:r>
            <a:r>
              <a:rPr lang="ru-RU" dirty="0" err="1" smtClean="0"/>
              <a:t>Налугя</a:t>
            </a:r>
            <a:r>
              <a:rPr lang="ru-RU" dirty="0" smtClean="0"/>
              <a:t>, говорит, что "Дети будут учиться, играть и веселиться в хорошо оборудованных классах для раннего обучения, как другие дети в детском саду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785794"/>
            <a:ext cx="3929090" cy="435771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70</TotalTime>
  <Words>478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Специальное образование в Африке</vt:lpstr>
      <vt:lpstr>Слайд 2</vt:lpstr>
      <vt:lpstr>Слайд 3</vt:lpstr>
      <vt:lpstr>Слайд 4</vt:lpstr>
      <vt:lpstr>Слайд 5</vt:lpstr>
      <vt:lpstr>Слайд 6</vt:lpstr>
      <vt:lpstr>Слайд 7</vt:lpstr>
      <vt:lpstr>Союз Кении слепых 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Специальное образование в Африке</dc:title>
  <dc:creator>1</dc:creator>
  <cp:lastModifiedBy>1</cp:lastModifiedBy>
  <cp:revision>8</cp:revision>
  <dcterms:created xsi:type="dcterms:W3CDTF">2017-09-26T07:09:18Z</dcterms:created>
  <dcterms:modified xsi:type="dcterms:W3CDTF">2017-09-26T08:20:00Z</dcterms:modified>
</cp:coreProperties>
</file>