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14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95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6231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85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3165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09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49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4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69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32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49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3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64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2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7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9E9E1-7367-4586-B16D-EAF9E75A5211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7BFCED0-B2D5-4C0B-826E-318EE7444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4243" y="2404534"/>
            <a:ext cx="9360568" cy="16463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Тесты « Спектры</a:t>
            </a:r>
            <a:r>
              <a:rPr lang="ru-RU" b="1" dirty="0" smtClean="0">
                <a:solidFill>
                  <a:srgbClr val="FF0000"/>
                </a:solidFill>
              </a:rPr>
              <a:t>»,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«Виды </a:t>
            </a:r>
            <a:r>
              <a:rPr lang="ru-RU" b="1" dirty="0" smtClean="0">
                <a:solidFill>
                  <a:srgbClr val="FF0000"/>
                </a:solidFill>
              </a:rPr>
              <a:t>излучений».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Самостоятельная работа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11 класс.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6599" y="4837713"/>
            <a:ext cx="4343401" cy="1490897"/>
          </a:xfrm>
        </p:spPr>
        <p:txBody>
          <a:bodyPr>
            <a:normAutofit fontScale="40000" lnSpcReduction="20000"/>
          </a:bodyPr>
          <a:lstStyle/>
          <a:p>
            <a:r>
              <a:rPr lang="ru-RU" sz="5800" dirty="0" smtClean="0">
                <a:cs typeface="Aharoni" pitchFamily="2" charset="-79"/>
              </a:rPr>
              <a:t> </a:t>
            </a:r>
            <a:r>
              <a:rPr lang="ru-RU" sz="5800" b="1" dirty="0" smtClean="0">
                <a:solidFill>
                  <a:schemeClr val="tx1"/>
                </a:solidFill>
                <a:cs typeface="Aharoni" pitchFamily="2" charset="-79"/>
              </a:rPr>
              <a:t>Выполнена: Юриной Н.В.</a:t>
            </a:r>
          </a:p>
          <a:p>
            <a:r>
              <a:rPr lang="ru-RU" sz="5800" b="1" dirty="0" smtClean="0">
                <a:solidFill>
                  <a:schemeClr val="tx1"/>
                </a:solidFill>
                <a:cs typeface="Aharoni" pitchFamily="2" charset="-79"/>
              </a:rPr>
              <a:t>МБОУ СШ№6, </a:t>
            </a:r>
          </a:p>
          <a:p>
            <a:r>
              <a:rPr lang="ru-RU" sz="5800" b="1" dirty="0" err="1" smtClean="0">
                <a:solidFill>
                  <a:schemeClr val="tx1"/>
                </a:solidFill>
                <a:cs typeface="Aharoni" pitchFamily="2" charset="-79"/>
              </a:rPr>
              <a:t>г.Нижневартовск</a:t>
            </a:r>
            <a:r>
              <a:rPr lang="ru-RU" sz="5800" dirty="0" smtClean="0">
                <a:cs typeface="Aharoni" pitchFamily="2" charset="-79"/>
              </a:rPr>
              <a:t>.</a:t>
            </a:r>
            <a:endParaRPr lang="ru-RU" sz="5800" dirty="0" smtClean="0">
              <a:cs typeface="Aharoni" pitchFamily="2" charset="-79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3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983" y="271849"/>
            <a:ext cx="11294075" cy="64131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800" b="1" u="sng" dirty="0"/>
              <a:t>Задание №</a:t>
            </a:r>
            <a:r>
              <a:rPr lang="ru-RU" sz="3800" b="1" u="sng" dirty="0" smtClean="0"/>
              <a:t>6.</a:t>
            </a:r>
            <a:endParaRPr lang="ru-RU" sz="3800" dirty="0"/>
          </a:p>
          <a:p>
            <a:pPr marL="0" indent="0">
              <a:buNone/>
            </a:pPr>
            <a:r>
              <a:rPr lang="ru-RU" sz="3800" dirty="0"/>
              <a:t>Физическое явление, заключающееся в свечении (люминесценции) вещества, облучаемого быстрыми электронами, </a:t>
            </a:r>
            <a:r>
              <a:rPr lang="ru-RU" sz="3800" dirty="0" smtClean="0"/>
              <a:t>называется</a:t>
            </a:r>
            <a:r>
              <a:rPr lang="ru-RU" sz="3800" b="1" i="1" dirty="0"/>
              <a:t> </a:t>
            </a:r>
            <a:endParaRPr lang="ru-RU" sz="3800" dirty="0"/>
          </a:p>
          <a:p>
            <a:pPr marL="0" indent="0">
              <a:buNone/>
            </a:pPr>
            <a:r>
              <a:rPr lang="ru-RU" sz="3800" b="1" i="1" u="sng" dirty="0"/>
              <a:t>Выберите один из 5 вариантов ответа:</a:t>
            </a:r>
            <a:endParaRPr lang="ru-RU" sz="3800" dirty="0"/>
          </a:p>
          <a:p>
            <a:r>
              <a:rPr lang="ru-RU" sz="3800" dirty="0"/>
              <a:t>1) Хемилюминесценцией</a:t>
            </a:r>
          </a:p>
          <a:p>
            <a:r>
              <a:rPr lang="ru-RU" sz="3800" dirty="0"/>
              <a:t>2) Катодолюминесценцией</a:t>
            </a:r>
          </a:p>
          <a:p>
            <a:r>
              <a:rPr lang="ru-RU" sz="3800" dirty="0"/>
              <a:t>3) Фотолюминесценцией</a:t>
            </a:r>
          </a:p>
          <a:p>
            <a:r>
              <a:rPr lang="ru-RU" sz="3800" dirty="0"/>
              <a:t>4) Тепловым излучением</a:t>
            </a:r>
          </a:p>
          <a:p>
            <a:r>
              <a:rPr lang="ru-RU" sz="3800" dirty="0"/>
              <a:t>5) Электролюминесценцией </a:t>
            </a:r>
          </a:p>
          <a:p>
            <a:pPr marL="0" indent="0">
              <a:buNone/>
            </a:pPr>
            <a:r>
              <a:rPr lang="ru-RU" sz="3800" b="1" u="sng" dirty="0"/>
              <a:t>Задание </a:t>
            </a:r>
            <a:r>
              <a:rPr lang="ru-RU" sz="3800" b="1" u="sng" dirty="0" smtClean="0"/>
              <a:t>№7</a:t>
            </a:r>
            <a:endParaRPr lang="ru-RU" sz="3800" dirty="0"/>
          </a:p>
          <a:p>
            <a:pPr marL="0" indent="0">
              <a:buNone/>
            </a:pPr>
            <a:r>
              <a:rPr lang="ru-RU" sz="3800" dirty="0"/>
              <a:t>Излучение, которое наблюдается в полупроводниках и </a:t>
            </a:r>
            <a:r>
              <a:rPr lang="ru-RU" sz="3800" dirty="0" err="1"/>
              <a:t>кристаллофосфорах</a:t>
            </a:r>
            <a:r>
              <a:rPr lang="ru-RU" sz="3800" dirty="0"/>
              <a:t>, атомы которых переходят в возбуждённое состояние под воздействием пропущенного электрического тока или приложенного электрического поля, </a:t>
            </a:r>
            <a:r>
              <a:rPr lang="ru-RU" sz="3800" dirty="0" smtClean="0"/>
              <a:t>называется</a:t>
            </a:r>
            <a:endParaRPr lang="ru-RU" sz="3800" dirty="0"/>
          </a:p>
          <a:p>
            <a:pPr marL="0" indent="0">
              <a:buNone/>
            </a:pPr>
            <a:r>
              <a:rPr lang="ru-RU" sz="3800" b="1" i="1" u="sng" dirty="0"/>
              <a:t>Выберите один из 5 вариантов ответа:</a:t>
            </a:r>
            <a:endParaRPr lang="ru-RU" sz="3800" dirty="0"/>
          </a:p>
          <a:p>
            <a:r>
              <a:rPr lang="ru-RU" sz="3800" dirty="0"/>
              <a:t>1) Тепловым излучением</a:t>
            </a:r>
          </a:p>
          <a:p>
            <a:r>
              <a:rPr lang="ru-RU" sz="3800" dirty="0"/>
              <a:t>2) Хемилюминесценцией</a:t>
            </a:r>
          </a:p>
          <a:p>
            <a:r>
              <a:rPr lang="ru-RU" sz="3800" dirty="0"/>
              <a:t>3) Фотолюминесценцией</a:t>
            </a:r>
          </a:p>
          <a:p>
            <a:r>
              <a:rPr lang="ru-RU" sz="3800" dirty="0"/>
              <a:t>4) Электролюминесценцией</a:t>
            </a:r>
          </a:p>
          <a:p>
            <a:r>
              <a:rPr lang="ru-RU" sz="3800" dirty="0"/>
              <a:t>5) Катодолюминесценцией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56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275" y="284204"/>
            <a:ext cx="11640065" cy="6339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Задание </a:t>
            </a:r>
            <a:r>
              <a:rPr lang="ru-RU" b="1" u="sng" dirty="0" smtClean="0"/>
              <a:t>№8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Излучение, при котором потери атомом энергии на излучение света компенсируются за счет энергии теплового движения атомов излучающего тела, называется</a:t>
            </a:r>
          </a:p>
          <a:p>
            <a:pPr marL="0" indent="0">
              <a:buNone/>
            </a:pPr>
            <a:r>
              <a:rPr lang="ru-RU" b="1" i="1" u="sng" dirty="0"/>
              <a:t>Выберите один из 5 вариантов ответа:</a:t>
            </a:r>
            <a:endParaRPr lang="ru-RU" dirty="0"/>
          </a:p>
          <a:p>
            <a:r>
              <a:rPr lang="ru-RU" dirty="0"/>
              <a:t>1) Хемилюминесценцией</a:t>
            </a:r>
          </a:p>
          <a:p>
            <a:r>
              <a:rPr lang="ru-RU" dirty="0"/>
              <a:t>2) Тепловым излучением</a:t>
            </a:r>
          </a:p>
          <a:p>
            <a:r>
              <a:rPr lang="ru-RU" dirty="0"/>
              <a:t>3) Катодолюминесценцией</a:t>
            </a:r>
          </a:p>
          <a:p>
            <a:r>
              <a:rPr lang="ru-RU" dirty="0"/>
              <a:t>4) Электролюминесценцией</a:t>
            </a:r>
          </a:p>
          <a:p>
            <a:r>
              <a:rPr lang="ru-RU" dirty="0"/>
              <a:t>5) Фотолюминесценцией</a:t>
            </a:r>
          </a:p>
          <a:p>
            <a:pPr marL="0" indent="0">
              <a:buNone/>
            </a:pPr>
            <a:r>
              <a:rPr lang="ru-RU" b="1" u="sng" dirty="0" smtClean="0"/>
              <a:t>Задание №9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С помощью какого вида излучений мы получаем информацию об окружающем нас мире?</a:t>
            </a:r>
          </a:p>
          <a:p>
            <a:pPr marL="0" indent="0">
              <a:buNone/>
            </a:pPr>
            <a:r>
              <a:rPr lang="ru-RU" b="1" i="1" u="sng" dirty="0" smtClean="0"/>
              <a:t>Выберите </a:t>
            </a:r>
            <a:r>
              <a:rPr lang="ru-RU" b="1" i="1" u="sng" dirty="0"/>
              <a:t>один из 4 вариантов ответа:</a:t>
            </a:r>
            <a:endParaRPr lang="ru-RU" dirty="0"/>
          </a:p>
          <a:p>
            <a:r>
              <a:rPr lang="ru-RU" dirty="0"/>
              <a:t>1) Видимый свет</a:t>
            </a:r>
          </a:p>
          <a:p>
            <a:r>
              <a:rPr lang="ru-RU" dirty="0"/>
              <a:t>2) Гамма-излучение</a:t>
            </a:r>
          </a:p>
          <a:p>
            <a:r>
              <a:rPr lang="ru-RU" dirty="0"/>
              <a:t>3) Ультрафиолетовое излучение</a:t>
            </a:r>
          </a:p>
          <a:p>
            <a:r>
              <a:rPr lang="ru-RU" dirty="0"/>
              <a:t>4) Инфракрасное излучение</a:t>
            </a:r>
          </a:p>
        </p:txBody>
      </p:sp>
    </p:spTree>
    <p:extLst>
      <p:ext uri="{BB962C8B-B14F-4D97-AF65-F5344CB8AC3E}">
        <p14:creationId xmlns:p14="http://schemas.microsoft.com/office/powerpoint/2010/main" val="16254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6627"/>
            <a:ext cx="10515600" cy="5670336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/>
              <a:t>Задание </a:t>
            </a:r>
            <a:r>
              <a:rPr lang="ru-RU" b="1" u="sng" dirty="0" smtClean="0"/>
              <a:t>№10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Какое </a:t>
            </a:r>
            <a:r>
              <a:rPr lang="ru-RU" dirty="0"/>
              <a:t>излучение характеризуется высокой химической активностью и бактерицидным действием?</a:t>
            </a:r>
          </a:p>
          <a:p>
            <a:pPr marL="0" indent="0">
              <a:buNone/>
            </a:pPr>
            <a:r>
              <a:rPr lang="ru-RU" b="1" i="1" u="sng" dirty="0"/>
              <a:t>Выберите один из 4 вариантов ответа:</a:t>
            </a:r>
            <a:endParaRPr lang="ru-RU" dirty="0"/>
          </a:p>
          <a:p>
            <a:r>
              <a:rPr lang="ru-RU" dirty="0"/>
              <a:t>1) Дневной свет</a:t>
            </a:r>
          </a:p>
          <a:p>
            <a:r>
              <a:rPr lang="ru-RU" dirty="0"/>
              <a:t>2) Инфракрасное</a:t>
            </a:r>
          </a:p>
          <a:p>
            <a:r>
              <a:rPr lang="ru-RU" dirty="0"/>
              <a:t>3) Рентгеновское</a:t>
            </a:r>
          </a:p>
          <a:p>
            <a:r>
              <a:rPr lang="ru-RU" dirty="0"/>
              <a:t>4) </a:t>
            </a:r>
            <a:r>
              <a:rPr lang="ru-RU" dirty="0" smtClean="0"/>
              <a:t>Ультрафиолетовое</a:t>
            </a:r>
          </a:p>
          <a:p>
            <a:endParaRPr lang="ru-RU" dirty="0"/>
          </a:p>
          <a:p>
            <a:r>
              <a:rPr lang="ru-RU" dirty="0" err="1" smtClean="0"/>
              <a:t>Дом.Задание</a:t>
            </a:r>
            <a:r>
              <a:rPr lang="ru-RU" dirty="0" smtClean="0"/>
              <a:t>: п.80-86 повторить, </a:t>
            </a:r>
            <a:r>
              <a:rPr lang="ru-RU" smtClean="0"/>
              <a:t>итоги главы 10.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5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64008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800" b="1" dirty="0" smtClean="0">
                <a:solidFill>
                  <a:srgbClr val="FF0000"/>
                </a:solidFill>
              </a:rPr>
              <a:t>Тест. Спектры </a:t>
            </a:r>
            <a:r>
              <a:rPr lang="ru-RU" sz="3800" b="1" dirty="0">
                <a:solidFill>
                  <a:srgbClr val="FF0000"/>
                </a:solidFill>
              </a:rPr>
              <a:t>и спектральные аппараты. Виды спектров. Спектральный анализ</a:t>
            </a:r>
            <a:endParaRPr lang="ru-RU" sz="3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600" b="1" u="sng" dirty="0"/>
              <a:t>Задание </a:t>
            </a:r>
            <a:r>
              <a:rPr lang="ru-RU" sz="2600" b="1" u="sng" dirty="0" smtClean="0"/>
              <a:t>№1</a:t>
            </a: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Спектр</a:t>
            </a:r>
            <a:r>
              <a:rPr lang="ru-RU" sz="2600" dirty="0"/>
              <a:t>, состоящий из отдельных резко очерчен­ных цветных линий, отделенных друг от друга широкими темными про­межуткам, называется</a:t>
            </a:r>
          </a:p>
          <a:p>
            <a:pPr marL="0" indent="0">
              <a:buNone/>
            </a:pPr>
            <a:r>
              <a:rPr lang="ru-RU" sz="2600" b="1" i="1" u="sng" dirty="0"/>
              <a:t>Выберите один из 4 вариантов ответа:</a:t>
            </a:r>
            <a:endParaRPr lang="ru-RU" sz="2600" dirty="0"/>
          </a:p>
          <a:p>
            <a:r>
              <a:rPr lang="ru-RU" sz="2600" dirty="0"/>
              <a:t>1) спектром поглощения</a:t>
            </a:r>
          </a:p>
          <a:p>
            <a:r>
              <a:rPr lang="ru-RU" sz="2600" dirty="0"/>
              <a:t>2) полосатым</a:t>
            </a:r>
          </a:p>
          <a:p>
            <a:r>
              <a:rPr lang="ru-RU" sz="2600" dirty="0"/>
              <a:t>3) линейчатым</a:t>
            </a:r>
          </a:p>
          <a:p>
            <a:r>
              <a:rPr lang="ru-RU" sz="2600" dirty="0"/>
              <a:t>4) </a:t>
            </a:r>
            <a:r>
              <a:rPr lang="ru-RU" sz="2600" dirty="0" smtClean="0"/>
              <a:t>сплошным</a:t>
            </a:r>
          </a:p>
          <a:p>
            <a:endParaRPr lang="ru-RU" sz="2600" dirty="0"/>
          </a:p>
          <a:p>
            <a:pPr marL="0" indent="0">
              <a:buNone/>
            </a:pPr>
            <a:r>
              <a:rPr lang="ru-RU" sz="2600" b="1" u="sng" dirty="0" smtClean="0"/>
              <a:t>Задание №2</a:t>
            </a: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Основными </a:t>
            </a:r>
            <a:r>
              <a:rPr lang="ru-RU" sz="2600" dirty="0"/>
              <a:t>частями спектроскопа являются: коллиматор,</a:t>
            </a:r>
          </a:p>
          <a:p>
            <a:pPr marL="0" indent="0">
              <a:buNone/>
            </a:pPr>
            <a:r>
              <a:rPr lang="ru-RU" sz="2600" b="1" i="1" u="sng" dirty="0"/>
              <a:t>Выберите один из 4 вариантов ответа:</a:t>
            </a:r>
            <a:endParaRPr lang="ru-RU" sz="2600" dirty="0"/>
          </a:p>
          <a:p>
            <a:r>
              <a:rPr lang="ru-RU" sz="2600" dirty="0"/>
              <a:t>1) призма (или дифракционная решетка) и фотопластинка</a:t>
            </a:r>
          </a:p>
          <a:p>
            <a:r>
              <a:rPr lang="ru-RU" sz="2600" dirty="0"/>
              <a:t>2) система линз и фотопластинка</a:t>
            </a:r>
          </a:p>
          <a:p>
            <a:r>
              <a:rPr lang="ru-RU" sz="2600" dirty="0"/>
              <a:t>3) система линз и зрительная труба</a:t>
            </a:r>
          </a:p>
          <a:p>
            <a:r>
              <a:rPr lang="ru-RU" sz="2600" dirty="0"/>
              <a:t>4) призма (или дифракционная решетка) и зрительная труба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82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518985"/>
            <a:ext cx="10184255" cy="599302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u="sng" dirty="0">
                <a:ea typeface="Calibri" panose="020F0502020204030204" pitchFamily="34" charset="0"/>
                <a:cs typeface="Calibri Light" panose="020F0302020204030204" pitchFamily="34" charset="0"/>
              </a:rPr>
              <a:t>Задание №3</a:t>
            </a:r>
            <a:endParaRPr lang="ru-RU" dirty="0"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Непрерывные спектры дают тела, находящиеся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u="sng" dirty="0">
                <a:ea typeface="Calibri" panose="020F0502020204030204" pitchFamily="34" charset="0"/>
                <a:cs typeface="Calibri Light" panose="020F0302020204030204" pitchFamily="34" charset="0"/>
              </a:rPr>
              <a:t>Выберите один из 4 вариантов ответа:</a:t>
            </a:r>
            <a:endParaRPr lang="ru-RU" dirty="0"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1) только твердые тела, находящиеся при очень больших температурах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2) в газообразном молекулярном состоянии, в котором молекулы не связаны или слабо связаны друг с другом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3) в газообразном атомарном состоянии, в котором атомы практически не взаимодействуют друг с другом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4) в твердом или жидком состоянии, а также газы под высоким давлением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endParaRPr lang="ru-RU" dirty="0" smtClean="0"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u="sng" dirty="0" smtClean="0">
                <a:ea typeface="Calibri" panose="020F0502020204030204" pitchFamily="34" charset="0"/>
                <a:cs typeface="Calibri Light" panose="020F0302020204030204" pitchFamily="34" charset="0"/>
              </a:rPr>
              <a:t>Задание </a:t>
            </a:r>
            <a:r>
              <a:rPr lang="ru-RU" b="1" u="sng" dirty="0">
                <a:ea typeface="Calibri" panose="020F0502020204030204" pitchFamily="34" charset="0"/>
                <a:cs typeface="Calibri Light" panose="020F0302020204030204" pitchFamily="34" charset="0"/>
              </a:rPr>
              <a:t>№4</a:t>
            </a:r>
            <a:endParaRPr lang="ru-RU" dirty="0"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Спектральный анализ - это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u="sng" dirty="0">
                <a:ea typeface="Calibri" panose="020F0502020204030204" pitchFamily="34" charset="0"/>
                <a:cs typeface="Calibri Light" panose="020F0302020204030204" pitchFamily="34" charset="0"/>
              </a:rPr>
              <a:t>Выберите один из 4 вариантов ответа:</a:t>
            </a:r>
            <a:endParaRPr lang="ru-RU" dirty="0"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1) определение агрегатного состояния вещества по его спектру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2) метод определения химического состава вещества по его спектру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3) анализ свойства призмы или дифракционной решетки</a:t>
            </a:r>
          </a:p>
          <a:p>
            <a:pPr>
              <a:spcBef>
                <a:spcPts val="0"/>
              </a:spcBef>
            </a:pPr>
            <a:r>
              <a:rPr lang="ru-RU" dirty="0">
                <a:ea typeface="Calibri" panose="020F0502020204030204" pitchFamily="34" charset="0"/>
                <a:cs typeface="Calibri Light" panose="020F0302020204030204" pitchFamily="34" charset="0"/>
              </a:rPr>
              <a:t>4) метод определения вида излучения по типу спектра</a:t>
            </a:r>
            <a:endParaRPr lang="ru-RU" dirty="0"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7837" y="593125"/>
            <a:ext cx="9959547" cy="6088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Задание №3</a:t>
            </a:r>
            <a:endParaRPr lang="ru-RU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Непрерывные спектры дают тела, находящиеся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Выберите один из 4 вариантов ответа:</a:t>
            </a:r>
            <a:endParaRPr lang="ru-RU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только твердые тела, находящиеся при очень больших температурах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в газообразном молекулярном состоянии, в котором молекулы не связаны или слабо связаны друг с другом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3) в газообразном атомарном состоянии, в котором атомы практически не взаимодействуют друг с другом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4) в твердом или жидком состоянии, а также газы под высоким давлением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Задание №4</a:t>
            </a:r>
            <a:endParaRPr lang="ru-RU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Спектральный анализ - это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Выберите один из 4 вариантов ответа:</a:t>
            </a:r>
            <a:endParaRPr lang="ru-RU" sz="20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определение агрегатного состояния вещества по его спектру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метод определения химического состава вещества по его спектру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3) анализ свойства призмы или дифракционной решетки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4) метод определения вида излучения по типу спектра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5989"/>
            <a:ext cx="10515600" cy="58309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200" b="1" u="sng" dirty="0"/>
              <a:t>Задание </a:t>
            </a:r>
            <a:r>
              <a:rPr lang="ru-RU" sz="2200" b="1" u="sng" dirty="0" smtClean="0"/>
              <a:t>№5.</a:t>
            </a:r>
            <a:endParaRPr lang="ru-RU" sz="2200" dirty="0"/>
          </a:p>
          <a:p>
            <a:pPr marL="0" indent="0">
              <a:buNone/>
            </a:pPr>
            <a:r>
              <a:rPr lang="ru-RU" sz="2200" dirty="0" smtClean="0"/>
              <a:t>Спектр </a:t>
            </a:r>
            <a:r>
              <a:rPr lang="ru-RU" sz="2200" dirty="0"/>
              <a:t>поглощения - это</a:t>
            </a:r>
          </a:p>
          <a:p>
            <a:pPr marL="0" indent="0">
              <a:buNone/>
            </a:pPr>
            <a:r>
              <a:rPr lang="ru-RU" sz="2200" b="1" i="1" u="sng" dirty="0"/>
              <a:t>Выберите один из 4 вариантов ответа:</a:t>
            </a:r>
            <a:endParaRPr lang="ru-RU" sz="2200" dirty="0"/>
          </a:p>
          <a:p>
            <a:r>
              <a:rPr lang="ru-RU" sz="2200" dirty="0"/>
              <a:t>1) светлые линии на темном фоне непрерывного спектра излучения</a:t>
            </a:r>
          </a:p>
          <a:p>
            <a:r>
              <a:rPr lang="ru-RU" sz="2200" dirty="0"/>
              <a:t>2) темные линии на светлом фоне непрерывного спектра излучения</a:t>
            </a:r>
          </a:p>
          <a:p>
            <a:r>
              <a:rPr lang="ru-RU" sz="2200" dirty="0"/>
              <a:t>3) светлые линии на темном фоне линейчатого спектра</a:t>
            </a:r>
          </a:p>
          <a:p>
            <a:r>
              <a:rPr lang="ru-RU" sz="2200" dirty="0"/>
              <a:t>4) темные линии на светлом фоне линейчатого спектра </a:t>
            </a:r>
            <a:r>
              <a:rPr lang="ru-RU" sz="2200" dirty="0" smtClean="0"/>
              <a:t>излучения</a:t>
            </a:r>
          </a:p>
          <a:p>
            <a:endParaRPr lang="ru-RU" sz="2200" dirty="0"/>
          </a:p>
          <a:p>
            <a:pPr marL="0" indent="0">
              <a:buNone/>
            </a:pPr>
            <a:r>
              <a:rPr lang="ru-RU" sz="2200" b="1" u="sng" dirty="0"/>
              <a:t>Задание </a:t>
            </a:r>
            <a:r>
              <a:rPr lang="ru-RU" sz="2200" b="1" u="sng" dirty="0" smtClean="0"/>
              <a:t>№6</a:t>
            </a:r>
            <a:endParaRPr lang="ru-RU" sz="2200" dirty="0"/>
          </a:p>
          <a:p>
            <a:pPr marL="0" indent="0">
              <a:buNone/>
            </a:pPr>
            <a:r>
              <a:rPr lang="ru-RU" sz="2200" dirty="0"/>
              <a:t>Линейчатые спектры дают все вещества, находящиеся</a:t>
            </a:r>
          </a:p>
          <a:p>
            <a:pPr marL="0" indent="0">
              <a:buNone/>
            </a:pPr>
            <a:r>
              <a:rPr lang="ru-RU" sz="2200" b="1" i="1" u="sng" dirty="0"/>
              <a:t>Выберите один из 4 вариантов ответа:</a:t>
            </a:r>
            <a:endParaRPr lang="ru-RU" sz="2200" dirty="0"/>
          </a:p>
          <a:p>
            <a:r>
              <a:rPr lang="ru-RU" sz="2200" dirty="0"/>
              <a:t>1) в газообразном атомарном и молекулярном состояниях</a:t>
            </a:r>
          </a:p>
          <a:p>
            <a:r>
              <a:rPr lang="ru-RU" sz="2200" dirty="0"/>
              <a:t>2) в твердом или жидком состоянии, а также газы под высоким давлением</a:t>
            </a:r>
          </a:p>
          <a:p>
            <a:r>
              <a:rPr lang="ru-RU" sz="2200" dirty="0"/>
              <a:t>3) в газообразном атомарном состоянии, в котором атомы практически не взаимодействуют друг с другом</a:t>
            </a:r>
          </a:p>
          <a:p>
            <a:r>
              <a:rPr lang="ru-RU" sz="2200" dirty="0"/>
              <a:t>4) в газообразном молекулярном состоянии, в котором молекулы не связаны или слабо связаны друг с другом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741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8919"/>
            <a:ext cx="10515600" cy="58680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u="sng" dirty="0"/>
              <a:t>Задание </a:t>
            </a:r>
            <a:r>
              <a:rPr lang="ru-RU" b="1" u="sng" dirty="0" smtClean="0"/>
              <a:t>№7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Полосатые </a:t>
            </a:r>
            <a:r>
              <a:rPr lang="ru-RU" dirty="0"/>
              <a:t>спектры излучают вещества, находящиеся</a:t>
            </a:r>
          </a:p>
          <a:p>
            <a:pPr marL="0" indent="0">
              <a:buNone/>
            </a:pPr>
            <a:r>
              <a:rPr lang="ru-RU" b="1" i="1" u="sng" dirty="0"/>
              <a:t>Выберите один из 4 вариантов ответа:</a:t>
            </a:r>
            <a:endParaRPr lang="ru-RU" dirty="0"/>
          </a:p>
          <a:p>
            <a:r>
              <a:rPr lang="ru-RU" dirty="0"/>
              <a:t>1) в газообразном атомарном состоянии, в котором атомы практически не взаимодействуют друг с другом</a:t>
            </a:r>
          </a:p>
          <a:p>
            <a:r>
              <a:rPr lang="ru-RU" dirty="0"/>
              <a:t>2) только твердые тела, находящиеся при очень больших температурах</a:t>
            </a:r>
          </a:p>
          <a:p>
            <a:r>
              <a:rPr lang="ru-RU" dirty="0"/>
              <a:t>3) в газообразном молекулярном состоянии, в котором молекулы не связаны или слабо связаны друг с другом</a:t>
            </a:r>
          </a:p>
          <a:p>
            <a:r>
              <a:rPr lang="ru-RU" dirty="0"/>
              <a:t>4) в твердом или жидком состоянии, а также газы под высоким давлением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u="sng" dirty="0"/>
              <a:t>Задание </a:t>
            </a:r>
            <a:r>
              <a:rPr lang="ru-RU" b="1" u="sng" dirty="0" smtClean="0"/>
              <a:t>№8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Спектры поглощения бывают</a:t>
            </a:r>
          </a:p>
          <a:p>
            <a:pPr marL="0" indent="0">
              <a:buNone/>
            </a:pPr>
            <a:r>
              <a:rPr lang="ru-RU" b="1" i="1" u="sng" dirty="0"/>
              <a:t>Выберите один из 4 вариантов ответа:</a:t>
            </a:r>
            <a:endParaRPr lang="ru-RU" dirty="0"/>
          </a:p>
          <a:p>
            <a:r>
              <a:rPr lang="ru-RU" dirty="0"/>
              <a:t>1) только непрерывные и полосатые</a:t>
            </a:r>
          </a:p>
          <a:p>
            <a:r>
              <a:rPr lang="ru-RU" dirty="0"/>
              <a:t>2) только непрерывные и линейчатые</a:t>
            </a:r>
          </a:p>
          <a:p>
            <a:r>
              <a:rPr lang="ru-RU" dirty="0"/>
              <a:t>3) непрерывные, линейчатые и полосатые</a:t>
            </a:r>
          </a:p>
          <a:p>
            <a:r>
              <a:rPr lang="ru-RU" dirty="0"/>
              <a:t>4) только линейчатые и полосатые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396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44611" y="395197"/>
            <a:ext cx="9623854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Задание №9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Вопрос: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 рисунке изображены фотографии спектров поглощения натрия, водорода, кальция и неизвестного газа. Можно утверждать, что неизвестный газ в заметном количестве содержит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1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0" y="2909006"/>
            <a:ext cx="3012988" cy="272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918715" y="2715220"/>
            <a:ext cx="403808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Выберите один из 4 вариантов ответа: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натрий и кальций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водород и кальций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3) натрий, водород и кальций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4) натрий и водород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46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768" y="383059"/>
            <a:ext cx="10773032" cy="5793904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5800" b="1" dirty="0" smtClean="0">
                <a:solidFill>
                  <a:srgbClr val="FF0000"/>
                </a:solidFill>
              </a:rPr>
              <a:t> Тест. Виды </a:t>
            </a:r>
            <a:r>
              <a:rPr lang="ru-RU" sz="5800" b="1" dirty="0">
                <a:solidFill>
                  <a:srgbClr val="FF0000"/>
                </a:solidFill>
              </a:rPr>
              <a:t>излучений. Шкала ЭМВ</a:t>
            </a:r>
            <a:endParaRPr lang="ru-RU" sz="5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u="sng" dirty="0"/>
              <a:t>Задание </a:t>
            </a:r>
            <a:r>
              <a:rPr lang="ru-RU" sz="4200" b="1" u="sng" dirty="0" smtClean="0"/>
              <a:t>№1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С </a:t>
            </a:r>
            <a:r>
              <a:rPr lang="ru-RU" sz="4200" dirty="0"/>
              <a:t>помощью какого вида излучений проводится флюорографическое обследование?</a:t>
            </a:r>
          </a:p>
          <a:p>
            <a:pPr marL="0" indent="0">
              <a:buNone/>
            </a:pPr>
            <a:r>
              <a:rPr lang="ru-RU" sz="4200" b="1" i="1" u="sng" dirty="0"/>
              <a:t>Выберите один из 4 вариантов ответа:</a:t>
            </a:r>
            <a:endParaRPr lang="ru-RU" sz="4200" dirty="0"/>
          </a:p>
          <a:p>
            <a:r>
              <a:rPr lang="ru-RU" sz="4200" dirty="0"/>
              <a:t>1) Рентгеновского</a:t>
            </a:r>
          </a:p>
          <a:p>
            <a:r>
              <a:rPr lang="ru-RU" sz="4200" dirty="0"/>
              <a:t>2) Ультрафиолетового</a:t>
            </a:r>
          </a:p>
          <a:p>
            <a:r>
              <a:rPr lang="ru-RU" sz="4200" dirty="0"/>
              <a:t>3) Гамма-излучения</a:t>
            </a:r>
          </a:p>
          <a:p>
            <a:r>
              <a:rPr lang="ru-RU" sz="4200" dirty="0"/>
              <a:t>4) </a:t>
            </a:r>
            <a:r>
              <a:rPr lang="ru-RU" sz="4200" dirty="0" smtClean="0"/>
              <a:t>Инфракрасного</a:t>
            </a:r>
          </a:p>
          <a:p>
            <a:endParaRPr lang="ru-RU" sz="4200" dirty="0"/>
          </a:p>
          <a:p>
            <a:pPr marL="0" indent="0">
              <a:buNone/>
            </a:pPr>
            <a:r>
              <a:rPr lang="ru-RU" sz="4200" b="1" u="sng" dirty="0" smtClean="0"/>
              <a:t>Задание №2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Какой </a:t>
            </a:r>
            <a:r>
              <a:rPr lang="ru-RU" sz="4200" dirty="0"/>
              <a:t>вид излучения в большей степени участвует в поддержании жизни на Земле?</a:t>
            </a:r>
          </a:p>
          <a:p>
            <a:pPr marL="0" indent="0">
              <a:buNone/>
            </a:pPr>
            <a:r>
              <a:rPr lang="ru-RU" sz="4200" b="1" i="1" u="sng" dirty="0"/>
              <a:t>Выберите один из 4 вариантов ответа:</a:t>
            </a:r>
            <a:endParaRPr lang="ru-RU" sz="4200" dirty="0"/>
          </a:p>
          <a:p>
            <a:r>
              <a:rPr lang="ru-RU" sz="4200" dirty="0"/>
              <a:t>1) Инфракрасное излучение</a:t>
            </a:r>
          </a:p>
          <a:p>
            <a:r>
              <a:rPr lang="ru-RU" sz="4200" dirty="0"/>
              <a:t>2) Рентгеновское излучение</a:t>
            </a:r>
          </a:p>
          <a:p>
            <a:r>
              <a:rPr lang="ru-RU" sz="4200" dirty="0"/>
              <a:t>3) Видимое излучение</a:t>
            </a:r>
          </a:p>
          <a:p>
            <a:r>
              <a:rPr lang="ru-RU" sz="4200" dirty="0"/>
              <a:t>4) Ультрафиолетовое излучение</a:t>
            </a:r>
          </a:p>
          <a:p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9304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049" y="457200"/>
            <a:ext cx="11009870" cy="57197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600" b="1" u="sng" dirty="0" smtClean="0"/>
              <a:t>Задание №3.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Нетепловое свечение вещества, происходящее после поглощения им света, называется</a:t>
            </a:r>
          </a:p>
          <a:p>
            <a:pPr marL="0" indent="0">
              <a:buNone/>
            </a:pPr>
            <a:r>
              <a:rPr lang="ru-RU" sz="3600" b="1" i="1" u="sng" dirty="0"/>
              <a:t>Выберите один из 5 вариантов ответа:</a:t>
            </a:r>
            <a:endParaRPr lang="ru-RU" sz="3600" dirty="0"/>
          </a:p>
          <a:p>
            <a:r>
              <a:rPr lang="ru-RU" sz="3600" dirty="0"/>
              <a:t>1) Тепловым излучением</a:t>
            </a:r>
          </a:p>
          <a:p>
            <a:r>
              <a:rPr lang="ru-RU" sz="3600" dirty="0"/>
              <a:t>2) Хемилюминесценцией</a:t>
            </a:r>
          </a:p>
          <a:p>
            <a:r>
              <a:rPr lang="ru-RU" sz="3600" dirty="0"/>
              <a:t>3) Фотолюминесценцией</a:t>
            </a:r>
          </a:p>
          <a:p>
            <a:r>
              <a:rPr lang="ru-RU" sz="3600" dirty="0"/>
              <a:t>4) Катодолюминесценцией</a:t>
            </a:r>
          </a:p>
          <a:p>
            <a:r>
              <a:rPr lang="ru-RU" sz="3600" dirty="0"/>
              <a:t>5) Электролюминесценцией</a:t>
            </a:r>
          </a:p>
          <a:p>
            <a:pPr marL="0" indent="0">
              <a:buNone/>
            </a:pPr>
            <a:r>
              <a:rPr lang="ru-RU" sz="3600" b="1" u="sng" dirty="0"/>
              <a:t>Задание </a:t>
            </a:r>
            <a:r>
              <a:rPr lang="ru-RU" sz="3600" b="1" u="sng" dirty="0" smtClean="0"/>
              <a:t>№4.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Свечение тел, вызванное химическим воздействием или при протекании химической реакции, называется</a:t>
            </a:r>
          </a:p>
          <a:p>
            <a:pPr marL="0" indent="0">
              <a:buNone/>
            </a:pPr>
            <a:r>
              <a:rPr lang="ru-RU" sz="3600" b="1" i="1" u="sng" dirty="0"/>
              <a:t>Выберите один из 5 вариантов ответа:</a:t>
            </a:r>
            <a:endParaRPr lang="ru-RU" sz="3600" dirty="0"/>
          </a:p>
          <a:p>
            <a:r>
              <a:rPr lang="ru-RU" sz="3600" dirty="0"/>
              <a:t>1) Катодолюминесценцией</a:t>
            </a:r>
          </a:p>
          <a:p>
            <a:r>
              <a:rPr lang="ru-RU" sz="3600" dirty="0"/>
              <a:t>2) Фотолюминесценцией</a:t>
            </a:r>
          </a:p>
          <a:p>
            <a:r>
              <a:rPr lang="ru-RU" sz="3600" dirty="0"/>
              <a:t>3) Тепловым излучением</a:t>
            </a:r>
          </a:p>
          <a:p>
            <a:r>
              <a:rPr lang="ru-RU" sz="3600" dirty="0"/>
              <a:t>4) Электролюминесценцией</a:t>
            </a:r>
          </a:p>
          <a:p>
            <a:r>
              <a:rPr lang="ru-RU" sz="3600" dirty="0"/>
              <a:t>5) Хемилюминесценцией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16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837</Words>
  <Application>Microsoft Office PowerPoint</Application>
  <PresentationFormat>Произвольный</PresentationFormat>
  <Paragraphs>161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Тесты « Спектры»,  «Виды излучений». Самостоятельная работа.  11 класс.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« Спектры»</dc:title>
  <dc:creator>User</dc:creator>
  <cp:lastModifiedBy>Пользователь Windows</cp:lastModifiedBy>
  <cp:revision>9</cp:revision>
  <dcterms:created xsi:type="dcterms:W3CDTF">2017-02-08T06:31:33Z</dcterms:created>
  <dcterms:modified xsi:type="dcterms:W3CDTF">2018-06-17T16:59:35Z</dcterms:modified>
</cp:coreProperties>
</file>