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30" r:id="rId1"/>
  </p:sldMasterIdLst>
  <p:notesMasterIdLst>
    <p:notesMasterId r:id="rId24"/>
  </p:notesMasterIdLst>
  <p:sldIdLst>
    <p:sldId id="300" r:id="rId2"/>
    <p:sldId id="301" r:id="rId3"/>
    <p:sldId id="303" r:id="rId4"/>
    <p:sldId id="304" r:id="rId5"/>
    <p:sldId id="305" r:id="rId6"/>
    <p:sldId id="306" r:id="rId7"/>
    <p:sldId id="264" r:id="rId8"/>
    <p:sldId id="269" r:id="rId9"/>
    <p:sldId id="270" r:id="rId10"/>
    <p:sldId id="271" r:id="rId11"/>
    <p:sldId id="272" r:id="rId12"/>
    <p:sldId id="308" r:id="rId13"/>
    <p:sldId id="309" r:id="rId14"/>
    <p:sldId id="310" r:id="rId15"/>
    <p:sldId id="319" r:id="rId16"/>
    <p:sldId id="320" r:id="rId17"/>
    <p:sldId id="321" r:id="rId18"/>
    <p:sldId id="322" r:id="rId19"/>
    <p:sldId id="315" r:id="rId20"/>
    <p:sldId id="316" r:id="rId21"/>
    <p:sldId id="317" r:id="rId22"/>
    <p:sldId id="31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CC0000"/>
    <a:srgbClr val="0E0EA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047" autoAdjust="0"/>
    <p:restoredTop sz="94660"/>
  </p:normalViewPr>
  <p:slideViewPr>
    <p:cSldViewPr>
      <p:cViewPr varScale="1">
        <p:scale>
          <a:sx n="59" d="100"/>
          <a:sy n="59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76054-3E5D-4EA4-99A0-2650AA0DD4D1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DBBC0-FA39-426D-9FDC-CB07EEDC6A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6684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DBBC0-FA39-426D-9FDC-CB07EEDC6A8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3C8C86-4536-4076-BF1B-6849FCC4D081}" type="slidenum">
              <a:rPr lang="ru-RU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EFF585-306D-4AA8-B3C3-8D77D0EC1F86}" type="slidenum">
              <a:rPr lang="ru-RU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EFF585-306D-4AA8-B3C3-8D77D0EC1F86}" type="slidenum">
              <a:rPr lang="ru-RU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EFF585-306D-4AA8-B3C3-8D77D0EC1F86}" type="slidenum">
              <a:rPr lang="ru-RU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EFF585-306D-4AA8-B3C3-8D77D0EC1F86}" type="slidenum">
              <a:rPr lang="ru-RU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EFF585-306D-4AA8-B3C3-8D77D0EC1F86}" type="slidenum">
              <a:rPr lang="ru-RU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EFF585-306D-4AA8-B3C3-8D77D0EC1F86}" type="slidenum">
              <a:rPr lang="ru-RU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EFF585-306D-4AA8-B3C3-8D77D0EC1F86}" type="slidenum">
              <a:rPr lang="ru-RU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EFF585-306D-4AA8-B3C3-8D77D0EC1F86}" type="slidenum">
              <a:rPr lang="ru-RU">
                <a:solidFill>
                  <a:prstClr val="black"/>
                </a:solidFill>
              </a:rPr>
              <a:pPr/>
              <a:t>18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EFF585-306D-4AA8-B3C3-8D77D0EC1F86}" type="slidenum">
              <a:rPr lang="ru-RU">
                <a:solidFill>
                  <a:prstClr val="black"/>
                </a:solidFill>
              </a:rPr>
              <a:pPr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DBBC0-FA39-426D-9FDC-CB07EEDC6A8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EFF585-306D-4AA8-B3C3-8D77D0EC1F86}" type="slidenum">
              <a:rPr lang="ru-RU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EFF585-306D-4AA8-B3C3-8D77D0EC1F86}" type="slidenum">
              <a:rPr lang="ru-RU">
                <a:solidFill>
                  <a:prstClr val="black"/>
                </a:solidFill>
              </a:rPr>
              <a:pPr/>
              <a:t>21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EFF585-306D-4AA8-B3C3-8D77D0EC1F86}" type="slidenum">
              <a:rPr lang="ru-RU">
                <a:solidFill>
                  <a:prstClr val="black"/>
                </a:solidFill>
              </a:rPr>
              <a:pPr/>
              <a:t>22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DBBC0-FA39-426D-9FDC-CB07EEDC6A8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DBBC0-FA39-426D-9FDC-CB07EEDC6A8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DBBC0-FA39-426D-9FDC-CB07EEDC6A8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DBBC0-FA39-426D-9FDC-CB07EEDC6A8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9E0956-D958-4829-8F27-B599B6BC05D8}" type="slidenum">
              <a:rPr lang="ru-RU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2267116-874C-4202-900A-17CFFC204737}" type="slidenum">
              <a:rPr lang="ru-RU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11CA53-EA2D-498A-81D4-CB3354618955}" type="slidenum">
              <a:rPr lang="ru-RU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9C070-E169-4A21-86FD-B86E2FCBFC6E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17.06.2018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45ECC4E2-FFCA-41D2-872C-B91A4235AEC2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5CB444-5232-4338-9CF5-D0C00D1AF0EF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17.06.2018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E5BE0-A87B-432E-807C-4116AE0D75C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B0FCB3-8262-4DF4-A331-612F22AB0DA9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17.06.2018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A0615-D696-4A1E-B25D-4B108B601426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4282CC-E8DA-49C0-8026-8783B2358F21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17.06.2018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AC3FDEE-2C4F-4BCC-80F5-08CADC1E184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3A0CC7-832A-414D-9E9B-D4A43E0E6C61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17.06.2018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66276-D910-4079-9EAE-347CFD103749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7C1618-5494-4C5A-BA84-974821D5F661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17.06.2018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A8C13E-6B21-4A2A-AFB6-717586E3D352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567248-C442-4C64-A600-7DFB35F51539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17.06.2018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B12E4AFE-C6DB-46A6-9FE6-6356FD8BD047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1E08FD-78CA-491B-9517-66152BDF296E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17.06.2018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6FDF5-9386-4464-9A2C-643E4CB5BC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435973-BD6A-4716-9EF7-318C06D7BE9D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17.06.2018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52E68B-6DF7-48A7-89C5-9959BD8FE5C1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1BA011-598B-43F7-A69A-14CD7684467C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17.06.2018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72519-667C-4016-869C-7D9FBB64DFD6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DC3F34-FAB1-4AF0-AE6D-AA7A2EA5792B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17.06.2018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C2FFEB-E7A6-46BA-8740-B6EB06E800D6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014464B-D325-4AB7-8F0A-1D071BB27C62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17.06.2018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6CECBC4-93EF-48AC-A8B9-144E3256CB1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hyperlink" Target="http://savok.name/uploads/food/53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forum.onliner.by/files/201008/1267291845_refrns.ru-bxp64683h_7769970.jp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zdor.ru/upload/blog/ea5/ea531f84283f2bc701a824cd93bba31c.jpg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hyperlink" Target="http://www.ozon.ru/multimedia/mat_ill/digital_news/panasonic_srtmb18/5.jpg" TargetMode="External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wm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800" b="0" dirty="0" smtClean="0">
                <a:solidFill>
                  <a:srgbClr val="CC0000"/>
                </a:solidFill>
                <a:effectLst/>
                <a:latin typeface="Arial Black" pitchFamily="34" charset="0"/>
                <a:cs typeface="Arial" charset="0"/>
              </a:rPr>
              <a:t>Тема урока:</a:t>
            </a:r>
            <a:br>
              <a:rPr lang="ru-RU" sz="4800" b="0" dirty="0" smtClean="0">
                <a:solidFill>
                  <a:srgbClr val="CC0000"/>
                </a:solidFill>
                <a:effectLst/>
                <a:latin typeface="Arial Black" pitchFamily="34" charset="0"/>
                <a:cs typeface="Arial" charset="0"/>
              </a:rPr>
            </a:br>
            <a:r>
              <a:rPr lang="ru-RU" sz="4800" b="0" dirty="0" smtClean="0">
                <a:solidFill>
                  <a:srgbClr val="CC0000"/>
                </a:solidFill>
                <a:effectLst/>
                <a:latin typeface="Arial Black" pitchFamily="34" charset="0"/>
                <a:cs typeface="Arial" charset="0"/>
              </a:rPr>
              <a:t> Здоровая пища.</a:t>
            </a:r>
            <a:endParaRPr lang="ru-RU" sz="5400" b="0" dirty="0" smtClean="0">
              <a:solidFill>
                <a:srgbClr val="CC0000"/>
              </a:solidFill>
              <a:effectLst/>
              <a:latin typeface="Arial Black" pitchFamily="34" charset="0"/>
              <a:cs typeface="Arial" charset="0"/>
            </a:endParaRPr>
          </a:p>
        </p:txBody>
      </p:sp>
      <p:pic>
        <p:nvPicPr>
          <p:cNvPr id="1026" name="Picture 2" descr="C:\Documents and Settings\Александр\Мои документы\Мои рисунки\49737752_vkusnaya_zdorovaya_pisch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415360"/>
            <a:ext cx="6000792" cy="41896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28992" y="3000372"/>
            <a:ext cx="214314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</a:p>
        </p:txBody>
      </p:sp>
      <p:pic>
        <p:nvPicPr>
          <p:cNvPr id="4" name="Рисунок 3" descr="1270245014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286124"/>
            <a:ext cx="2608783" cy="207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age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0"/>
            <a:ext cx="3143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ill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02" y="4786322"/>
            <a:ext cx="2643206" cy="1846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smorodina1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72198" y="0"/>
            <a:ext cx="2786063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8e0b98c66fe40361b6e5650d7120d795_big[1]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72198" y="3714752"/>
            <a:ext cx="273758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799aaacabf99[1]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43306" y="0"/>
            <a:ext cx="20764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857356" y="1928802"/>
            <a:ext cx="58579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Повышает сопротивляемость организма к болезням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700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3500438"/>
            <a:ext cx="1643074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D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Рисунок 2" descr="tk_sob_large_630_22_11_10_04_55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14291"/>
            <a:ext cx="2928958" cy="256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369254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428604"/>
            <a:ext cx="2381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0[2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88" y="714356"/>
            <a:ext cx="2428892" cy="196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9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82004" y="3714752"/>
            <a:ext cx="346199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item_4056[1]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20" y="3571876"/>
            <a:ext cx="3071834" cy="2538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500298" y="2714620"/>
            <a:ext cx="45501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Укрепляет кости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331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7924_html_26fe42f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1000108"/>
            <a:ext cx="7310166" cy="568324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57224" y="285728"/>
            <a:ext cx="80724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CC0000"/>
                </a:solidFill>
                <a:latin typeface="Arial Black" pitchFamily="34" charset="0"/>
                <a:cs typeface="Arial" charset="0"/>
              </a:rPr>
              <a:t>Пирамида   питания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32333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285728"/>
          <a:ext cx="8286808" cy="6220968"/>
        </p:xfrm>
        <a:graphic>
          <a:graphicData uri="http://schemas.openxmlformats.org/drawingml/2006/table">
            <a:tbl>
              <a:tblPr/>
              <a:tblGrid>
                <a:gridCol w="3903850"/>
                <a:gridCol w="4382958"/>
              </a:tblGrid>
              <a:tr h="52864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Гречка</a:t>
                      </a:r>
                      <a:endParaRPr lang="ru-RU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Капуста</a:t>
                      </a:r>
                      <a:endParaRPr lang="en-US" sz="2400" b="1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Лук</a:t>
                      </a:r>
                      <a:endParaRPr lang="ru-RU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Морковь</a:t>
                      </a:r>
                      <a:endParaRPr lang="ru-RU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Яблоки</a:t>
                      </a:r>
                      <a:endParaRPr lang="ru-RU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Рыба</a:t>
                      </a:r>
                      <a:endParaRPr lang="ru-RU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Кефир</a:t>
                      </a:r>
                      <a:endParaRPr lang="en-US" sz="2400" b="1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Сок</a:t>
                      </a:r>
                      <a:endParaRPr lang="ru-RU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Пепси</a:t>
                      </a:r>
                      <a:endParaRPr lang="ru-RU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Фанта</a:t>
                      </a:r>
                      <a:endParaRPr lang="ru-RU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Чипсы</a:t>
                      </a:r>
                      <a:endParaRPr lang="ru-RU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Конфеты</a:t>
                      </a:r>
                      <a:endParaRPr lang="ru-RU" sz="24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Майонез</a:t>
                      </a:r>
                      <a:endParaRPr lang="en-US" sz="2400" b="1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333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8240713" cy="1262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596" y="2071678"/>
            <a:ext cx="87154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1813" indent="-531813">
              <a:spcBef>
                <a:spcPts val="600"/>
              </a:spcBef>
              <a:buClr>
                <a:srgbClr val="B13F9A"/>
              </a:buClr>
              <a:buSzPct val="73000"/>
              <a:buFont typeface="Times New Roman" pitchFamily="16" charset="0"/>
              <a:buAutoNum type="arabicPeriod"/>
              <a:tabLst>
                <a:tab pos="1171575" algn="l"/>
                <a:tab pos="2085975" algn="l"/>
                <a:tab pos="3000375" algn="l"/>
                <a:tab pos="3914775" algn="l"/>
                <a:tab pos="4829175" algn="l"/>
                <a:tab pos="5743575" algn="l"/>
                <a:tab pos="6657975" algn="l"/>
                <a:tab pos="7572375" algn="l"/>
                <a:tab pos="8486775" algn="l"/>
                <a:tab pos="9401175" algn="l"/>
                <a:tab pos="10315575" algn="l"/>
              </a:tabLst>
            </a:pPr>
            <a:r>
              <a:rPr lang="ru-RU" sz="4000" dirty="0" smtClean="0">
                <a:solidFill>
                  <a:srgbClr val="000000"/>
                </a:solidFill>
                <a:latin typeface="Trebuchet MS" pitchFamily="32" charset="0"/>
              </a:rPr>
              <a:t>Завтрак (дома).</a:t>
            </a:r>
          </a:p>
          <a:p>
            <a:pPr marL="531813" indent="-531813">
              <a:spcBef>
                <a:spcPts val="600"/>
              </a:spcBef>
              <a:buClr>
                <a:srgbClr val="B13F9A"/>
              </a:buClr>
              <a:buSzPct val="73000"/>
              <a:buFont typeface="Times New Roman" pitchFamily="16" charset="0"/>
              <a:buAutoNum type="arabicPeriod"/>
              <a:tabLst>
                <a:tab pos="1171575" algn="l"/>
                <a:tab pos="2085975" algn="l"/>
                <a:tab pos="3000375" algn="l"/>
                <a:tab pos="3914775" algn="l"/>
                <a:tab pos="4829175" algn="l"/>
                <a:tab pos="5743575" algn="l"/>
                <a:tab pos="6657975" algn="l"/>
                <a:tab pos="7572375" algn="l"/>
                <a:tab pos="8486775" algn="l"/>
                <a:tab pos="9401175" algn="l"/>
                <a:tab pos="10315575" algn="l"/>
              </a:tabLst>
            </a:pPr>
            <a:r>
              <a:rPr lang="ru-RU" sz="4000" dirty="0" smtClean="0">
                <a:solidFill>
                  <a:srgbClr val="000000"/>
                </a:solidFill>
                <a:latin typeface="Trebuchet MS" pitchFamily="32" charset="0"/>
              </a:rPr>
              <a:t>Завтрак (второй в школе).</a:t>
            </a:r>
          </a:p>
          <a:p>
            <a:pPr marL="531813" indent="-531813">
              <a:spcBef>
                <a:spcPts val="600"/>
              </a:spcBef>
              <a:buClr>
                <a:srgbClr val="B13F9A"/>
              </a:buClr>
              <a:buSzPct val="73000"/>
              <a:buFont typeface="Times New Roman" pitchFamily="16" charset="0"/>
              <a:buAutoNum type="arabicPeriod"/>
              <a:tabLst>
                <a:tab pos="1171575" algn="l"/>
                <a:tab pos="2085975" algn="l"/>
                <a:tab pos="3000375" algn="l"/>
                <a:tab pos="3914775" algn="l"/>
                <a:tab pos="4829175" algn="l"/>
                <a:tab pos="5743575" algn="l"/>
                <a:tab pos="6657975" algn="l"/>
                <a:tab pos="7572375" algn="l"/>
                <a:tab pos="8486775" algn="l"/>
                <a:tab pos="9401175" algn="l"/>
                <a:tab pos="10315575" algn="l"/>
              </a:tabLst>
            </a:pPr>
            <a:r>
              <a:rPr lang="ru-RU" sz="4000" dirty="0" smtClean="0">
                <a:solidFill>
                  <a:srgbClr val="000000"/>
                </a:solidFill>
                <a:latin typeface="Trebuchet MS" pitchFamily="32" charset="0"/>
              </a:rPr>
              <a:t>Обед.</a:t>
            </a:r>
          </a:p>
          <a:p>
            <a:pPr marL="531813" indent="-531813">
              <a:spcBef>
                <a:spcPts val="600"/>
              </a:spcBef>
              <a:buClr>
                <a:srgbClr val="B13F9A"/>
              </a:buClr>
              <a:buSzPct val="73000"/>
              <a:buFont typeface="Times New Roman" pitchFamily="16" charset="0"/>
              <a:buAutoNum type="arabicPeriod"/>
              <a:tabLst>
                <a:tab pos="1171575" algn="l"/>
                <a:tab pos="2085975" algn="l"/>
                <a:tab pos="3000375" algn="l"/>
                <a:tab pos="3914775" algn="l"/>
                <a:tab pos="4829175" algn="l"/>
                <a:tab pos="5743575" algn="l"/>
                <a:tab pos="6657975" algn="l"/>
                <a:tab pos="7572375" algn="l"/>
                <a:tab pos="8486775" algn="l"/>
                <a:tab pos="9401175" algn="l"/>
                <a:tab pos="10315575" algn="l"/>
              </a:tabLst>
            </a:pPr>
            <a:r>
              <a:rPr lang="ru-RU" sz="4000" dirty="0" smtClean="0">
                <a:solidFill>
                  <a:srgbClr val="000000"/>
                </a:solidFill>
                <a:latin typeface="Trebuchet MS" pitchFamily="32" charset="0"/>
              </a:rPr>
              <a:t>Полдник.</a:t>
            </a:r>
          </a:p>
          <a:p>
            <a:pPr marL="531813" indent="-531813">
              <a:spcBef>
                <a:spcPts val="600"/>
              </a:spcBef>
              <a:buClr>
                <a:srgbClr val="B13F9A"/>
              </a:buClr>
              <a:buSzPct val="73000"/>
              <a:buFont typeface="Times New Roman" pitchFamily="16" charset="0"/>
              <a:buAutoNum type="arabicPeriod"/>
              <a:tabLst>
                <a:tab pos="1171575" algn="l"/>
                <a:tab pos="2085975" algn="l"/>
                <a:tab pos="3000375" algn="l"/>
                <a:tab pos="3914775" algn="l"/>
                <a:tab pos="4829175" algn="l"/>
                <a:tab pos="5743575" algn="l"/>
                <a:tab pos="6657975" algn="l"/>
                <a:tab pos="7572375" algn="l"/>
                <a:tab pos="8486775" algn="l"/>
                <a:tab pos="9401175" algn="l"/>
                <a:tab pos="10315575" algn="l"/>
              </a:tabLst>
            </a:pPr>
            <a:r>
              <a:rPr lang="ru-RU" sz="4000" dirty="0" smtClean="0">
                <a:solidFill>
                  <a:srgbClr val="000000"/>
                </a:solidFill>
                <a:latin typeface="Trebuchet MS" pitchFamily="32" charset="0"/>
              </a:rPr>
              <a:t>Ужин.</a:t>
            </a:r>
            <a:endParaRPr lang="ru-RU" sz="4000" dirty="0">
              <a:solidFill>
                <a:srgbClr val="000000"/>
              </a:solidFill>
              <a:latin typeface="Trebuchet MS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33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428736"/>
            <a:ext cx="83582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Каша – матушка наша, а хлебец ржаной – отец родной</a:t>
            </a:r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33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0232" y="292893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642918"/>
            <a:ext cx="3571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Пшено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642918"/>
            <a:ext cx="4000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Пшённая каша </a:t>
            </a:r>
            <a:endParaRPr lang="ru-RU" sz="3600" dirty="0"/>
          </a:p>
        </p:txBody>
      </p:sp>
      <p:pic>
        <p:nvPicPr>
          <p:cNvPr id="7" name="Picture 5" descr="C:\Users\россия\Desktop\Фото злаки\kasc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5786" y="1857364"/>
            <a:ext cx="3816424" cy="3599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-main-pic" descr="Картинка 2 из 1917">
            <a:hlinkClick r:id="rId4" tgtFrame="_blank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1857364"/>
            <a:ext cx="3803347" cy="359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333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0232" y="292893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714356"/>
            <a:ext cx="8643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Пшеничная крупа            Манная каша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9" name="i-main-pic" descr="Картинка 12 из 64000">
            <a:hlinkClick r:id="rId3" tgtFrame="_blank"/>
          </p:cNvPr>
          <p:cNvPicPr>
            <a:picLocks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23528" y="1643051"/>
            <a:ext cx="3960441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4269283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333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0232" y="292893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714356"/>
            <a:ext cx="8643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Гречневая крупа           Гречневая каша</a:t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6" name="i-main-pic" descr="Картинка 6 из 9195">
            <a:hlinkClick r:id="rId3" tgtFrame="_blank"/>
          </p:cNvPr>
          <p:cNvPicPr>
            <a:picLocks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67544" y="1772816"/>
            <a:ext cx="4102224" cy="430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20 из 9195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67540" y="1772816"/>
            <a:ext cx="4124939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333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500042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Завтрак </a:t>
            </a:r>
            <a:r>
              <a:rPr lang="en-US" sz="4800" b="1" dirty="0" smtClean="0">
                <a:solidFill>
                  <a:srgbClr val="FF0000"/>
                </a:solidFill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школьника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00174"/>
            <a:ext cx="578647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Завтрак может включать в себя: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каши,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картофельное пюре,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макароны,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соки, чай, компот, какао с молоком.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Очень полезны за 20 мин. до основного блюда фрукты или ягоды. Это повышает аппетит.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завтра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214554"/>
            <a:ext cx="3708976" cy="274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33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401080" cy="450059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  <a:t>Зачем  надо есть?</a:t>
            </a:r>
            <a:br>
              <a:rPr lang="ru-RU" sz="4800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</a:br>
            <a:r>
              <a:rPr lang="ru-RU" sz="4800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  <a:t>Что  надо  есть?</a:t>
            </a:r>
            <a:r>
              <a:rPr lang="en-US" sz="4800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  <a:t/>
            </a:r>
            <a:br>
              <a:rPr lang="en-US" sz="4800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</a:br>
            <a:r>
              <a:rPr lang="ru-RU" sz="4800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  <a:t> Когда  надо есть?</a:t>
            </a:r>
            <a:endParaRPr lang="ru-RU" sz="4800" b="0" dirty="0" smtClean="0">
              <a:solidFill>
                <a:srgbClr val="0E0EA6"/>
              </a:solidFill>
              <a:effectLst/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500042"/>
            <a:ext cx="52149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Обед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 школьника</a:t>
            </a:r>
            <a:endParaRPr lang="ru-RU" sz="4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00174"/>
            <a:ext cx="81439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Первое: </a:t>
            </a:r>
            <a:r>
              <a:rPr lang="ru-RU" sz="3200" dirty="0" smtClean="0"/>
              <a:t> мясной, рыбный или овощной суп.</a:t>
            </a:r>
          </a:p>
          <a:p>
            <a:r>
              <a:rPr lang="ru-RU" sz="3200" b="1" dirty="0" smtClean="0"/>
              <a:t>Второе</a:t>
            </a:r>
            <a:r>
              <a:rPr lang="ru-RU" sz="3200" dirty="0" smtClean="0"/>
              <a:t>: гарнир с добавлением отварного или тушёного мяса, рыба и тушёные овощи. </a:t>
            </a:r>
          </a:p>
          <a:p>
            <a:r>
              <a:rPr lang="ru-RU" sz="3200" b="1" dirty="0" smtClean="0"/>
              <a:t>Десерт</a:t>
            </a:r>
            <a:r>
              <a:rPr lang="ru-RU" sz="3200" dirty="0" smtClean="0"/>
              <a:t>. </a:t>
            </a:r>
            <a:endParaRPr lang="ru-RU" sz="3200" dirty="0"/>
          </a:p>
        </p:txBody>
      </p:sp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3500437"/>
            <a:ext cx="4286280" cy="3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33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500042"/>
            <a:ext cx="52149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Полдник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00174"/>
            <a:ext cx="65008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Йогурт с печеньем.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Свежие фрукты.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Чай с бутербродом (хлеб, масло, сыр).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Молоко с булочкой.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68433_78857nothumb5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3504" y="371478"/>
            <a:ext cx="3229952" cy="3359150"/>
          </a:xfrm>
          <a:prstGeom prst="rect">
            <a:avLst/>
          </a:prstGeom>
        </p:spPr>
      </p:pic>
      <p:pic>
        <p:nvPicPr>
          <p:cNvPr id="7" name="Рисунок 6" descr="IMG_743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57752" y="4000504"/>
            <a:ext cx="3961679" cy="264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33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500042"/>
            <a:ext cx="52149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Ужин школьника</a:t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00175"/>
            <a:ext cx="51435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Ужинать желательно минимум за 2 часа до сна.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Яичница или омлет.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Творог.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Тушёные овощи.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Гречневая, рисовая или овсяная каша.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Тушёная рыба.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5" name="Рисунок 4" descr="ужин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86380" y="1714488"/>
            <a:ext cx="3619488" cy="2913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33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500042"/>
            <a:ext cx="8429684" cy="464347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CC0000"/>
                </a:solidFill>
                <a:effectLst/>
                <a:latin typeface="Arial Black" pitchFamily="34" charset="0"/>
                <a:cs typeface="Arial" charset="0"/>
              </a:rPr>
              <a:t>Питательные вещества:</a:t>
            </a:r>
            <a:br>
              <a:rPr lang="ru-RU" dirty="0" smtClean="0">
                <a:solidFill>
                  <a:srgbClr val="CC0000"/>
                </a:solidFill>
                <a:effectLst/>
                <a:latin typeface="Arial Black" pitchFamily="34" charset="0"/>
                <a:cs typeface="Arial" charset="0"/>
              </a:rPr>
            </a:br>
            <a: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  <a:t/>
            </a:r>
            <a:b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</a:br>
            <a: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  <a:t>  белки</a:t>
            </a:r>
            <a:b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</a:br>
            <a: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  <a:t>  жиры </a:t>
            </a:r>
            <a:b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</a:br>
            <a: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  <a:t>  углеводы</a:t>
            </a:r>
            <a:b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</a:br>
            <a: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  <a:t>  витамины</a:t>
            </a:r>
            <a:b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</a:br>
            <a: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  <a:t>  и другие</a:t>
            </a:r>
            <a:endParaRPr lang="ru-RU" dirty="0" smtClean="0">
              <a:solidFill>
                <a:srgbClr val="0E0EA6"/>
              </a:solidFill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500042"/>
            <a:ext cx="8429684" cy="142876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CC0000"/>
                </a:solidFill>
                <a:effectLst/>
                <a:latin typeface="Arial Black" pitchFamily="34" charset="0"/>
                <a:cs typeface="Arial" charset="0"/>
              </a:rPr>
              <a:t>Белки</a:t>
            </a:r>
            <a:br>
              <a:rPr lang="ru-RU" dirty="0" smtClean="0">
                <a:solidFill>
                  <a:srgbClr val="CC0000"/>
                </a:solidFill>
                <a:effectLst/>
                <a:latin typeface="Arial Black" pitchFamily="34" charset="0"/>
                <a:cs typeface="Arial" charset="0"/>
              </a:rPr>
            </a:br>
            <a: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  <a:t/>
            </a:r>
            <a:b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</a:br>
            <a:endParaRPr lang="ru-RU" dirty="0" smtClean="0">
              <a:solidFill>
                <a:srgbClr val="0E0EA6"/>
              </a:solidFill>
              <a:latin typeface="Arial Black" pitchFamily="34" charset="0"/>
              <a:cs typeface="Arial" charset="0"/>
            </a:endParaRPr>
          </a:p>
        </p:txBody>
      </p:sp>
      <p:pic>
        <p:nvPicPr>
          <p:cNvPr id="3" name="Picture 16" descr="молоко яйц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00042"/>
            <a:ext cx="3929090" cy="3396669"/>
          </a:xfrm>
          <a:prstGeom prst="rect">
            <a:avLst/>
          </a:prstGeom>
          <a:noFill/>
        </p:spPr>
      </p:pic>
      <p:pic>
        <p:nvPicPr>
          <p:cNvPr id="5" name="Picture 12" descr="dc504440d10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142984"/>
            <a:ext cx="3324409" cy="2878767"/>
          </a:xfrm>
          <a:prstGeom prst="rect">
            <a:avLst/>
          </a:prstGeom>
          <a:noFill/>
        </p:spPr>
      </p:pic>
      <p:pic>
        <p:nvPicPr>
          <p:cNvPr id="6" name="Picture 15" descr="50d0a761649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3429000"/>
            <a:ext cx="2125644" cy="1928826"/>
          </a:xfrm>
          <a:prstGeom prst="rect">
            <a:avLst/>
          </a:prstGeom>
          <a:noFill/>
        </p:spPr>
      </p:pic>
      <p:pic>
        <p:nvPicPr>
          <p:cNvPr id="7" name="Picture 11" descr="рыба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58" y="3857628"/>
            <a:ext cx="4000528" cy="189148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5720" y="5786454"/>
            <a:ext cx="86439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Они содержаться в мясе, яйцах, в рыбе, сыре,</a:t>
            </a: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в молоке.</a:t>
            </a: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500042"/>
            <a:ext cx="8429684" cy="142876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CC0000"/>
                </a:solidFill>
                <a:effectLst/>
                <a:latin typeface="Arial Black" pitchFamily="34" charset="0"/>
                <a:cs typeface="Arial" charset="0"/>
              </a:rPr>
              <a:t>Жиры</a:t>
            </a:r>
            <a:br>
              <a:rPr lang="ru-RU" dirty="0" smtClean="0">
                <a:solidFill>
                  <a:srgbClr val="CC0000"/>
                </a:solidFill>
                <a:effectLst/>
                <a:latin typeface="Arial Black" pitchFamily="34" charset="0"/>
                <a:cs typeface="Arial" charset="0"/>
              </a:rPr>
            </a:br>
            <a: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  <a:t/>
            </a:r>
            <a:b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</a:br>
            <a:endParaRPr lang="ru-RU" dirty="0" smtClean="0">
              <a:solidFill>
                <a:srgbClr val="0E0EA6"/>
              </a:solidFill>
              <a:latin typeface="Arial Black" pitchFamily="34" charset="0"/>
              <a:cs typeface="Arial" charset="0"/>
            </a:endParaRPr>
          </a:p>
        </p:txBody>
      </p:sp>
      <p:pic>
        <p:nvPicPr>
          <p:cNvPr id="6" name="Picture 15" descr="50d0a76164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429000"/>
            <a:ext cx="2125644" cy="192882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4" y="5500703"/>
            <a:ext cx="8286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Жиры содержатся в сыре, молоке, сливочном и </a:t>
            </a: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растительном масле, в шоколаде.</a:t>
            </a: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9" name="Picture 6" descr="молок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857232"/>
            <a:ext cx="2117725" cy="3011487"/>
          </a:xfrm>
          <a:prstGeom prst="rect">
            <a:avLst/>
          </a:prstGeom>
          <a:noFill/>
        </p:spPr>
      </p:pic>
      <p:pic>
        <p:nvPicPr>
          <p:cNvPr id="10" name="Picture 10" descr="8f89723eb96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5" y="1457315"/>
            <a:ext cx="3198812" cy="3335337"/>
          </a:xfrm>
          <a:prstGeom prst="rect">
            <a:avLst/>
          </a:prstGeom>
          <a:noFill/>
        </p:spPr>
      </p:pic>
      <p:pic>
        <p:nvPicPr>
          <p:cNvPr id="11" name="Picture 7" descr="f6a6f23a1ae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72198" y="2928934"/>
            <a:ext cx="2895841" cy="201612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500042"/>
            <a:ext cx="8429684" cy="142876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CC0000"/>
                </a:solidFill>
                <a:effectLst/>
                <a:latin typeface="Arial Black" pitchFamily="34" charset="0"/>
                <a:cs typeface="Arial" charset="0"/>
              </a:rPr>
              <a:t>Углеводы</a:t>
            </a:r>
            <a: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  <a:t/>
            </a:r>
            <a:br>
              <a:rPr lang="ru-RU" dirty="0" smtClean="0">
                <a:solidFill>
                  <a:srgbClr val="0E0EA6"/>
                </a:solidFill>
                <a:effectLst/>
                <a:latin typeface="Arial Black" pitchFamily="34" charset="0"/>
                <a:cs typeface="Arial" charset="0"/>
              </a:rPr>
            </a:br>
            <a:endParaRPr lang="ru-RU" dirty="0" smtClean="0">
              <a:solidFill>
                <a:srgbClr val="0E0EA6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5500703"/>
            <a:ext cx="8286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Углеводы содержаться в сахаре, хлебе, картофеле,</a:t>
            </a: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макаронах.</a:t>
            </a: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2" name="Picture 7" descr="9714825e5c4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357298"/>
            <a:ext cx="3362560" cy="2259008"/>
          </a:xfrm>
          <a:prstGeom prst="rect">
            <a:avLst/>
          </a:prstGeom>
          <a:noFill/>
        </p:spPr>
      </p:pic>
      <p:pic>
        <p:nvPicPr>
          <p:cNvPr id="13" name="Picture 10" descr="МАКАРОНЫ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86182" y="1357298"/>
            <a:ext cx="3522834" cy="2666997"/>
          </a:xfrm>
          <a:prstGeom prst="rect">
            <a:avLst/>
          </a:prstGeom>
          <a:noFill/>
        </p:spPr>
      </p:pic>
      <p:pic>
        <p:nvPicPr>
          <p:cNvPr id="14" name="Picture 11" descr="0f75d769460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24412" y="3071810"/>
            <a:ext cx="4319588" cy="2270125"/>
          </a:xfrm>
          <a:prstGeom prst="rect">
            <a:avLst/>
          </a:prstGeom>
          <a:noFill/>
        </p:spPr>
      </p:pic>
      <p:pic>
        <p:nvPicPr>
          <p:cNvPr id="15" name="Picture 8" descr="9046db0914c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3429000"/>
            <a:ext cx="2376488" cy="1905000"/>
          </a:xfrm>
          <a:prstGeom prst="rect">
            <a:avLst/>
          </a:prstGeom>
          <a:noFill/>
        </p:spPr>
      </p:pic>
      <p:pic>
        <p:nvPicPr>
          <p:cNvPr id="16" name="Picture 12" descr="96f5d842f81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11413" y="4149725"/>
            <a:ext cx="2438400" cy="13446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114300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8900" dirty="0" smtClean="0">
                <a:solidFill>
                  <a:srgbClr val="CC0000"/>
                </a:solidFill>
                <a:effectLst/>
                <a:latin typeface="Arial Black" pitchFamily="34" charset="0"/>
                <a:cs typeface="Arial" charset="0"/>
              </a:rPr>
              <a:t>Витамины</a:t>
            </a:r>
            <a:br>
              <a:rPr lang="ru-RU" sz="8900" dirty="0" smtClean="0">
                <a:solidFill>
                  <a:srgbClr val="CC0000"/>
                </a:solidFill>
                <a:effectLst/>
                <a:latin typeface="Arial Black" pitchFamily="34" charset="0"/>
                <a:cs typeface="Arial" charset="0"/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3" name="Рисунок 2" descr="img4bf7130bc785d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20" y="3500438"/>
            <a:ext cx="4071966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857488" y="4572008"/>
            <a:ext cx="71438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Arial" charset="0"/>
              </a:rPr>
              <a:t>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28795" y="4357694"/>
            <a:ext cx="500065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Arial" charset="0"/>
              </a:rPr>
              <a:t>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4357694"/>
            <a:ext cx="71438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cs typeface="Arial" charset="0"/>
              </a:rPr>
              <a:t>С</a:t>
            </a:r>
          </a:p>
        </p:txBody>
      </p:sp>
      <p:pic>
        <p:nvPicPr>
          <p:cNvPr id="8" name="Рисунок 7" descr="61027m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929190" y="3429000"/>
            <a:ext cx="3857652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122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3306" y="2143116"/>
            <a:ext cx="2143140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600" b="1" dirty="0">
                <a:ln w="18000">
                  <a:solidFill>
                    <a:srgbClr val="9CB084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7E6BC9">
                    <a:lumMod val="50000"/>
                  </a:srgb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charset="0"/>
              </a:rPr>
              <a:t>А</a:t>
            </a:r>
          </a:p>
        </p:txBody>
      </p:sp>
      <p:pic>
        <p:nvPicPr>
          <p:cNvPr id="3" name="Рисунок 2" descr="1270504293_polza-ot-produktov-2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785794"/>
            <a:ext cx="3286148" cy="2600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25371761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0" y="1000108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petrushka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28992" y="4286256"/>
            <a:ext cx="2571750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CAWEKX5W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43313" y="142875"/>
            <a:ext cx="20002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54[1]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43636" y="4071942"/>
            <a:ext cx="278606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lukzb[1]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85720" y="4429132"/>
            <a:ext cx="292893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0" y="3571876"/>
            <a:ext cx="69294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Улучшает зрение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831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3500430" y="1785926"/>
            <a:ext cx="2286016" cy="15716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600" b="1" dirty="0" smtClean="0">
                <a:solidFill>
                  <a:srgbClr val="002060"/>
                </a:solidFill>
                <a:cs typeface="Arial" charset="0"/>
              </a:rPr>
              <a:t>В</a:t>
            </a:r>
            <a:endParaRPr lang="ru-RU" sz="6600" b="1" dirty="0">
              <a:solidFill>
                <a:srgbClr val="002060"/>
              </a:solidFill>
              <a:cs typeface="Arial" charset="0"/>
            </a:endParaRPr>
          </a:p>
        </p:txBody>
      </p:sp>
      <p:pic>
        <p:nvPicPr>
          <p:cNvPr id="3" name="Рисунок 2" descr="item_4056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428868"/>
            <a:ext cx="2812482" cy="2324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7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571480"/>
            <a:ext cx="2786060" cy="22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5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68" y="4357694"/>
            <a:ext cx="2643206" cy="2232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12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142852"/>
            <a:ext cx="2786063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0_3aeb2_bcc6e227_XL[1]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15140" y="4286256"/>
            <a:ext cx="2143140" cy="228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beans[1]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00430" y="285728"/>
            <a:ext cx="2214578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214678" y="3429000"/>
            <a:ext cx="56171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Заботится о пищеварении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5" descr="11-45-2b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42875" y="4786322"/>
            <a:ext cx="2932851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3014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2291</TotalTime>
  <Words>272</Words>
  <Application>Microsoft Office PowerPoint</Application>
  <PresentationFormat>Экран (4:3)</PresentationFormat>
  <Paragraphs>105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Тема урока:  Здоровая пища.</vt:lpstr>
      <vt:lpstr>Зачем  надо есть? Что  надо  есть?  Когда  надо есть?</vt:lpstr>
      <vt:lpstr>Питательные вещества:    белки   жиры    углеводы   витамины   и другие</vt:lpstr>
      <vt:lpstr>Белки  </vt:lpstr>
      <vt:lpstr>Жиры  </vt:lpstr>
      <vt:lpstr>Углеводы </vt:lpstr>
      <vt:lpstr>Витамины 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Admin</cp:lastModifiedBy>
  <cp:revision>109</cp:revision>
  <dcterms:created xsi:type="dcterms:W3CDTF">2012-04-08T09:47:38Z</dcterms:created>
  <dcterms:modified xsi:type="dcterms:W3CDTF">2018-06-17T18:09:57Z</dcterms:modified>
</cp:coreProperties>
</file>