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83" r:id="rId3"/>
    <p:sldId id="285" r:id="rId4"/>
    <p:sldId id="256" r:id="rId5"/>
    <p:sldId id="257" r:id="rId6"/>
    <p:sldId id="261" r:id="rId7"/>
    <p:sldId id="262" r:id="rId8"/>
    <p:sldId id="263" r:id="rId9"/>
    <p:sldId id="264" r:id="rId10"/>
    <p:sldId id="273" r:id="rId11"/>
    <p:sldId id="274" r:id="rId12"/>
    <p:sldId id="269" r:id="rId13"/>
    <p:sldId id="275" r:id="rId14"/>
    <p:sldId id="276" r:id="rId15"/>
    <p:sldId id="277" r:id="rId16"/>
    <p:sldId id="270" r:id="rId17"/>
    <p:sldId id="279" r:id="rId18"/>
    <p:sldId id="272" r:id="rId19"/>
    <p:sldId id="266" r:id="rId20"/>
    <p:sldId id="28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E09F-A041-47D0-A0AB-9A6A8C4F148A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EAB-C9D9-4081-8CA1-FB9240BB3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906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E09F-A041-47D0-A0AB-9A6A8C4F148A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EAB-C9D9-4081-8CA1-FB9240BB3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120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E09F-A041-47D0-A0AB-9A6A8C4F148A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EAB-C9D9-4081-8CA1-FB9240BB3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827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E09F-A041-47D0-A0AB-9A6A8C4F148A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EAB-C9D9-4081-8CA1-FB9240BB3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914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E09F-A041-47D0-A0AB-9A6A8C4F148A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EAB-C9D9-4081-8CA1-FB9240BB3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977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E09F-A041-47D0-A0AB-9A6A8C4F148A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EAB-C9D9-4081-8CA1-FB9240BB3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4007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E09F-A041-47D0-A0AB-9A6A8C4F148A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EAB-C9D9-4081-8CA1-FB9240BB3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6914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E09F-A041-47D0-A0AB-9A6A8C4F148A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EAB-C9D9-4081-8CA1-FB9240BB3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144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E09F-A041-47D0-A0AB-9A6A8C4F148A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EAB-C9D9-4081-8CA1-FB9240BB3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17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E09F-A041-47D0-A0AB-9A6A8C4F148A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EAB-C9D9-4081-8CA1-FB9240BB3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041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E09F-A041-47D0-A0AB-9A6A8C4F148A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43EAB-C9D9-4081-8CA1-FB9240BB3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681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9E09F-A041-47D0-A0AB-9A6A8C4F148A}" type="datetimeFigureOut">
              <a:rPr lang="ru-RU" smtClean="0"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43EAB-C9D9-4081-8CA1-FB9240BB3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764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мой комп 2017 год\нац проект 2014-2015\конкурсы 2017-2018\мо изо весна 2018\ШАБЛОН\image (6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643" y="0"/>
            <a:ext cx="9198643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64258" y="2780928"/>
            <a:ext cx="75608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chemeClr val="bg1"/>
                </a:solidFill>
              </a:rPr>
              <a:t>Формирование активной гражданской позиции у школьников средствами изобразительного искусства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72370" y="5445224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МБОУ Шумилинская СОШ</a:t>
            </a:r>
          </a:p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Суярова Светлана Владимировна</a:t>
            </a:r>
          </a:p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2018г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97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мой комп 2017 год\нац проект 2014-2015\фото\20180227_13205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3386975" cy="602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788024" y="2060848"/>
            <a:ext cx="37444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Минаева Татьяна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37771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мой комп 2017 год\нац проект 2014-2015\фото\20180227_13195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452835"/>
            <a:ext cx="7920880" cy="5993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636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:\мой комп 2017 год\нац проект 2014-2015\конкурсы 2016-2017\матрешка\20170211_12465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03648" y="2492896"/>
            <a:ext cx="6301967" cy="4186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91680" y="384347"/>
            <a:ext cx="59046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Лукина Татьяна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097161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мой комп 2017 год\нац проект 2014-2015\фото\20180226_100409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82193" y="1916832"/>
            <a:ext cx="6689749" cy="4694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91680" y="384347"/>
            <a:ext cx="59046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Минаева Алина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608219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мой комп 2017 год\нац проект 2014-2015\фото\20180226_10033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03648" y="1916832"/>
            <a:ext cx="6504955" cy="4658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91680" y="384347"/>
            <a:ext cx="64807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Семилетова Алена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70032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мой комп 2017 год\нац проект 2014-2015\фото\20180226_10023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59632" y="2060848"/>
            <a:ext cx="6785175" cy="4577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91680" y="384347"/>
            <a:ext cx="59046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Татарчук Диана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11665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D:\мой комп 2017 год\нац проект 2014-2015\фото\20180226_10014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99082" y="2276872"/>
            <a:ext cx="6764169" cy="4392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91680" y="384347"/>
            <a:ext cx="59046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Кочетова Татьяна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400950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1520" y="188640"/>
            <a:ext cx="4536280" cy="6462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16479" y="476672"/>
            <a:ext cx="417646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Любовь к Родине начинается с любви к родному краю. На уроках ИЗО школьники изучают народное искусство, культурные традиции, фольклорные праздники родного края, выполняют исследовательские </a:t>
            </a:r>
            <a:r>
              <a:rPr lang="ru-RU" sz="2800" dirty="0" smtClean="0"/>
              <a:t>работы, </a:t>
            </a:r>
            <a:r>
              <a:rPr lang="ru-RU" sz="2800" dirty="0"/>
              <a:t>принимают участие в </a:t>
            </a:r>
            <a:r>
              <a:rPr lang="ru-RU" sz="2800" dirty="0" smtClean="0"/>
              <a:t>районных и областных конкурсах, а также в онлайн -олимпиадах.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7080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мой комп 2017 год\нац проект 2014-2015\конкурсы 2016-2017\матрешка\Новая папка\20170113_14164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3386975" cy="602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139952" y="476672"/>
            <a:ext cx="45720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/>
              <a:t>Гражданская позиция обучающихся проявляется в конкретных делах и поступках:</a:t>
            </a:r>
          </a:p>
          <a:p>
            <a:pPr algn="ctr"/>
            <a:r>
              <a:rPr lang="ru-RU" sz="2400" dirty="0"/>
              <a:t>участие детей в оформлении интерьера </a:t>
            </a:r>
            <a:r>
              <a:rPr lang="ru-RU" sz="2400" dirty="0" smtClean="0"/>
              <a:t>школы и школьного музея  </a:t>
            </a:r>
            <a:r>
              <a:rPr lang="ru-RU" sz="2400" dirty="0"/>
              <a:t>к различным мероприятиям, изготовление поздравительных открыток и </a:t>
            </a:r>
            <a:r>
              <a:rPr lang="ru-RU" sz="2400" dirty="0" smtClean="0"/>
              <a:t>сувениров, </a:t>
            </a:r>
            <a:r>
              <a:rPr lang="ru-RU" sz="2400" dirty="0"/>
              <a:t>оформление выставки рисунков ко Дню Победы, поздравительных открыток ко Дню пожилых людей, </a:t>
            </a:r>
            <a:r>
              <a:rPr lang="ru-RU" sz="2400" dirty="0" smtClean="0"/>
              <a:t>изготовление </a:t>
            </a:r>
            <a:r>
              <a:rPr lang="ru-RU" sz="2400" dirty="0"/>
              <a:t>сувениров для мам, плакатов, рисунков по пропаганде здорового образа жизни</a:t>
            </a:r>
          </a:p>
        </p:txBody>
      </p:sp>
    </p:spTree>
    <p:extLst>
      <p:ext uri="{BB962C8B-B14F-4D97-AF65-F5344CB8AC3E}">
        <p14:creationId xmlns:p14="http://schemas.microsoft.com/office/powerpoint/2010/main" val="53314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мой комп 2017 год\нац проект 2014-2015\конкурсы 2016-2017\матрешка\фото\20170113_14180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844824"/>
            <a:ext cx="8412427" cy="4731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9358" y="548680"/>
            <a:ext cx="8412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Расширению представлений о народном искусстве способствует посещение краеведческих </a:t>
            </a:r>
            <a:r>
              <a:rPr lang="ru-RU" sz="2400" dirty="0" smtClean="0"/>
              <a:t>музеев.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9924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196752"/>
            <a:ext cx="74888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Формирование активной гражданской позиции у подрастающего поколения – одна из актуальнейших задач нашего времени. Ведь будущее России зависит от того, каким вырастет новое молодое поколение ее граждан.</a:t>
            </a:r>
          </a:p>
        </p:txBody>
      </p:sp>
    </p:spTree>
    <p:extLst>
      <p:ext uri="{BB962C8B-B14F-4D97-AF65-F5344CB8AC3E}">
        <p14:creationId xmlns:p14="http://schemas.microsoft.com/office/powerpoint/2010/main" val="174656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21904" y="908720"/>
            <a:ext cx="73448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Таким образом, занятия изобразительным искусством способствуют достижению обучающимися важных личностных результатов: любви и уважения к Отечеству, чувство гордости за свою Родину, знание культуры своего народа, своего края; способности к саморазвитию, формирование нравственных чувств и нравственного поведения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86159" y="3429000"/>
            <a:ext cx="68407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В своей педагогической деятельности я стремлюсь больше доверять интуиции детей - великому дару природы. Их творческие работы позволяют мне понять настроение ребенка, соприкоснувшегося с открытым миром чувств и мыслей народного искусства.</a:t>
            </a:r>
          </a:p>
        </p:txBody>
      </p:sp>
    </p:spTree>
    <p:extLst>
      <p:ext uri="{BB962C8B-B14F-4D97-AF65-F5344CB8AC3E}">
        <p14:creationId xmlns:p14="http://schemas.microsoft.com/office/powerpoint/2010/main" val="222114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5905" y="404664"/>
            <a:ext cx="792088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Народная культура является частью национального достояния, которое мы обязаны сохранить, а по возможности и приумножить. </a:t>
            </a:r>
          </a:p>
          <a:p>
            <a:pPr algn="just"/>
            <a:r>
              <a:rPr lang="ru-RU" sz="2000" dirty="0"/>
              <a:t>Поэтому на уроках </a:t>
            </a:r>
            <a:r>
              <a:rPr lang="ru-RU" sz="2000" dirty="0" smtClean="0"/>
              <a:t>изобразительного искусства, </a:t>
            </a:r>
            <a:r>
              <a:rPr lang="ru-RU" sz="2000" dirty="0"/>
              <a:t>где интегрируются изо и технология, я особое внимание уделяю народному творчеству, традициям, промыслам, поскольку именно </a:t>
            </a:r>
            <a:r>
              <a:rPr lang="ru-RU" sz="2000" dirty="0" smtClean="0"/>
              <a:t>национальная культура, </a:t>
            </a:r>
            <a:r>
              <a:rPr lang="ru-RU" sz="2000" dirty="0"/>
              <a:t>к </a:t>
            </a:r>
            <a:r>
              <a:rPr lang="ru-RU" sz="2000" dirty="0" smtClean="0"/>
              <a:t>которой </a:t>
            </a:r>
            <a:r>
              <a:rPr lang="ru-RU" sz="2000" dirty="0"/>
              <a:t>приобщается подрастающее поколение, рассказывает о жизни наших предков, об их нравах и обычаях, не дает народу забыть свою историю. </a:t>
            </a:r>
          </a:p>
          <a:p>
            <a:pPr algn="just"/>
            <a:r>
              <a:rPr lang="ru-RU" sz="2000" dirty="0"/>
              <a:t>Отсутствие жизненного опыта у подрастающего поколения не позволяет им отличить подлинные ценности от мнимых, в результате </a:t>
            </a:r>
            <a:r>
              <a:rPr lang="ru-RU" sz="2000" dirty="0" smtClean="0"/>
              <a:t>чего </a:t>
            </a:r>
            <a:r>
              <a:rPr lang="ru-RU" sz="2000" dirty="0"/>
              <a:t>ребёнок перестает испытывать потребность в истинной культуре, в овладении ее ценностями. </a:t>
            </a:r>
          </a:p>
          <a:p>
            <a:pPr algn="just"/>
            <a:r>
              <a:rPr lang="ru-RU" sz="2000" dirty="0"/>
              <a:t>Для решения этой проблемы я организую с детьми теоретическую и практическую работу, построенную на принципах </a:t>
            </a:r>
            <a:r>
              <a:rPr lang="ru-RU" sz="2000" dirty="0" err="1"/>
              <a:t>проблемности</a:t>
            </a:r>
            <a:r>
              <a:rPr lang="ru-RU" sz="2000" dirty="0"/>
              <a:t>, когда перед учащимися или отдельным учеником ставится конкретная проблемная ситуация, требующая актуализации всех имеющихся у них знаний и исследовательских умений. </a:t>
            </a:r>
          </a:p>
        </p:txBody>
      </p:sp>
    </p:spTree>
    <p:extLst>
      <p:ext uri="{BB962C8B-B14F-4D97-AF65-F5344CB8AC3E}">
        <p14:creationId xmlns:p14="http://schemas.microsoft.com/office/powerpoint/2010/main" val="255654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й комп 2017 год\нац проект 2014-2015\конкурсы 2016-2017\матрешка\фото\20161117_13122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2420888"/>
            <a:ext cx="7028371" cy="3953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05365" y="260648"/>
            <a:ext cx="78488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Проектная деятельность позволяет формировать исследовательские умения детей, раскрывать их индивидуальные способности, воспитывать самостоятельность, способствует саморазвитию и самореализации, социализации личности в современных условиях.</a:t>
            </a:r>
          </a:p>
          <a:p>
            <a:pPr algn="ctr"/>
            <a:r>
              <a:rPr lang="ru-RU" dirty="0"/>
              <a:t>Такая позиция позволяет заменить традиционный урок уроком по созданию индивидуального или коллективного проекта. </a:t>
            </a:r>
            <a:endParaRPr lang="ru-RU" dirty="0" smtClean="0"/>
          </a:p>
          <a:p>
            <a:pPr algn="ctr"/>
            <a:r>
              <a:rPr lang="ru-RU" dirty="0" smtClean="0"/>
              <a:t>Один </a:t>
            </a:r>
            <a:r>
              <a:rPr lang="ru-RU" dirty="0"/>
              <a:t>из видов проектной деятельности – </a:t>
            </a:r>
            <a:r>
              <a:rPr lang="ru-RU" dirty="0" smtClean="0"/>
              <a:t>РОСПИСЬ МАТРЕШКИ.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414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мой комп 2017 год\нац проект 2014-2015\конкурсы 2016-2017\матрешка\фото\20161121_14215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3312368" cy="5888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мой комп 2017 год\нац проект 2014-2015\конкурсы 2016-2017\матрешка\фото\20161121_14222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445003"/>
            <a:ext cx="3261600" cy="579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263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мой комп 2017 год\нац проект 2014-2015\конкурсы 2016-2017\матрешка\фото\20170120_1506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916832"/>
            <a:ext cx="8676456" cy="4664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16541" y="116632"/>
            <a:ext cx="79208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Суярова Светлана Владимировна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15961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D:\мой комп 2017 год\нац проект 2014-2015\конкурсы 2016-2017\матрешка\фото\20170120_15095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3548993" cy="630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932040" y="1340768"/>
            <a:ext cx="29523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Орлова Ирина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97761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мой комп 2017 год\нац проект 2014-2015\конкурсы 2016-2017\матрешка\фото\20170120_15115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3548993" cy="630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83968" y="2132856"/>
            <a:ext cx="45365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Сакменнова Ирина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52757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мой комп 2017 год\нац проект 2014-2015\конкурсы 2016-2017\матрешка\фото\20170120_15142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3508488" cy="623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11960" y="1844824"/>
            <a:ext cx="43924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Криворотова Виктория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46332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447</Words>
  <Application>Microsoft Office PowerPoint</Application>
  <PresentationFormat>Экран (4:3)</PresentationFormat>
  <Paragraphs>28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Светлана</cp:lastModifiedBy>
  <cp:revision>25</cp:revision>
  <dcterms:created xsi:type="dcterms:W3CDTF">2018-03-11T16:45:39Z</dcterms:created>
  <dcterms:modified xsi:type="dcterms:W3CDTF">2018-06-18T09:45:08Z</dcterms:modified>
</cp:coreProperties>
</file>