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7" r:id="rId3"/>
    <p:sldId id="278" r:id="rId4"/>
    <p:sldId id="261" r:id="rId5"/>
    <p:sldId id="258" r:id="rId6"/>
    <p:sldId id="262" r:id="rId7"/>
    <p:sldId id="263" r:id="rId8"/>
    <p:sldId id="264" r:id="rId9"/>
    <p:sldId id="272" r:id="rId10"/>
    <p:sldId id="275" r:id="rId11"/>
    <p:sldId id="266" r:id="rId12"/>
    <p:sldId id="260" r:id="rId13"/>
    <p:sldId id="267" r:id="rId14"/>
    <p:sldId id="268" r:id="rId15"/>
    <p:sldId id="271" r:id="rId16"/>
    <p:sldId id="269" r:id="rId17"/>
    <p:sldId id="265" r:id="rId18"/>
    <p:sldId id="270" r:id="rId19"/>
    <p:sldId id="259" r:id="rId20"/>
    <p:sldId id="273" r:id="rId21"/>
    <p:sldId id="274" r:id="rId22"/>
    <p:sldId id="276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E6CBE4-DBAA-4539-947D-27B1CD7A651A}" type="datetimeFigureOut">
              <a:rPr lang="ru-RU" smtClean="0"/>
              <a:pPr/>
              <a:t>18.06.2018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1240E-9F67-47F0-8243-F503964521B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5162185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E6CBE4-DBAA-4539-947D-27B1CD7A651A}" type="datetimeFigureOut">
              <a:rPr lang="ru-RU" smtClean="0"/>
              <a:pPr/>
              <a:t>18.06.2018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1240E-9F67-47F0-8243-F503964521B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2414562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E6CBE4-DBAA-4539-947D-27B1CD7A651A}" type="datetimeFigureOut">
              <a:rPr lang="ru-RU" smtClean="0"/>
              <a:pPr/>
              <a:t>18.06.2018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1240E-9F67-47F0-8243-F503964521B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327598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E6CBE4-DBAA-4539-947D-27B1CD7A651A}" type="datetimeFigureOut">
              <a:rPr lang="ru-RU" smtClean="0"/>
              <a:pPr/>
              <a:t>18.06.2018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1240E-9F67-47F0-8243-F503964521B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2499803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E6CBE4-DBAA-4539-947D-27B1CD7A651A}" type="datetimeFigureOut">
              <a:rPr lang="ru-RU" smtClean="0"/>
              <a:pPr/>
              <a:t>18.06.2018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1240E-9F67-47F0-8243-F503964521B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4381077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E6CBE4-DBAA-4539-947D-27B1CD7A651A}" type="datetimeFigureOut">
              <a:rPr lang="ru-RU" smtClean="0"/>
              <a:pPr/>
              <a:t>18.06.2018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1240E-9F67-47F0-8243-F503964521B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1433636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E6CBE4-DBAA-4539-947D-27B1CD7A651A}" type="datetimeFigureOut">
              <a:rPr lang="ru-RU" smtClean="0"/>
              <a:pPr/>
              <a:t>18.06.2018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1240E-9F67-47F0-8243-F503964521B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5333742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E6CBE4-DBAA-4539-947D-27B1CD7A651A}" type="datetimeFigureOut">
              <a:rPr lang="ru-RU" smtClean="0"/>
              <a:pPr/>
              <a:t>18.06.2018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1240E-9F67-47F0-8243-F503964521B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5278998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E6CBE4-DBAA-4539-947D-27B1CD7A651A}" type="datetimeFigureOut">
              <a:rPr lang="ru-RU" smtClean="0"/>
              <a:pPr/>
              <a:t>18.06.2018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1240E-9F67-47F0-8243-F503964521B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7985517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E6CBE4-DBAA-4539-947D-27B1CD7A651A}" type="datetimeFigureOut">
              <a:rPr lang="ru-RU" smtClean="0"/>
              <a:pPr/>
              <a:t>18.06.2018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1240E-9F67-47F0-8243-F503964521B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3827355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E6CBE4-DBAA-4539-947D-27B1CD7A651A}" type="datetimeFigureOut">
              <a:rPr lang="ru-RU" smtClean="0"/>
              <a:pPr/>
              <a:t>18.06.2018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1240E-9F67-47F0-8243-F503964521B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9127204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E6CBE4-DBAA-4539-947D-27B1CD7A651A}" type="datetimeFigureOut">
              <a:rPr lang="ru-RU" smtClean="0"/>
              <a:pPr/>
              <a:t>18.06.2018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F1240E-9F67-47F0-8243-F503964521B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5744968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8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7.jpeg"/><Relationship Id="rId5" Type="http://schemas.openxmlformats.org/officeDocument/2006/relationships/image" Target="../media/image36.jpeg"/><Relationship Id="rId4" Type="http://schemas.openxmlformats.org/officeDocument/2006/relationships/image" Target="../media/image35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6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9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КАРТОТЕКИ ПО ЗКР\0002-004-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206502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71472" y="785794"/>
            <a:ext cx="8001056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600" b="1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Игры на развитие речевого дыхания.</a:t>
            </a:r>
            <a:endParaRPr lang="ru-RU" sz="6000" b="1" dirty="0" smtClean="0">
              <a:solidFill>
                <a:srgbClr val="FF0000"/>
              </a:solidFill>
              <a:latin typeface="Monotype Corsiva" panose="03010101010201010101" pitchFamily="66" charset="0"/>
            </a:endParaRPr>
          </a:p>
          <a:p>
            <a:pPr algn="ctr"/>
            <a:endParaRPr lang="ru-RU" sz="20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0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857488" y="4286256"/>
            <a:ext cx="6286512" cy="21852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Презентацию составила</a:t>
            </a:r>
          </a:p>
          <a:p>
            <a:pPr algn="ctr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Морозова Татьяна  Валентиновна</a:t>
            </a:r>
          </a:p>
          <a:p>
            <a:pPr algn="ctr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 ГБДОУ№32 </a:t>
            </a:r>
            <a:r>
              <a:rPr lang="ru-RU" sz="2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Колпинского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района </a:t>
            </a:r>
          </a:p>
          <a:p>
            <a:pPr algn="ctr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г. Санкт – Петербурга</a:t>
            </a:r>
          </a:p>
          <a:p>
            <a:pPr algn="ctr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2018 год.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28662" y="4000504"/>
            <a:ext cx="7143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Речевая развивающая среда в средней группе ГБДОУ№32 </a:t>
            </a:r>
            <a:endParaRPr lang="ru-RU" sz="24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34427495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User\Desktop\КАРТОТЕКИ ПО ЗКР\0002-004-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1251" y="0"/>
            <a:ext cx="9206502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215" y="2089657"/>
            <a:ext cx="7595570" cy="42725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475656" y="116632"/>
            <a:ext cx="5832648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Свистульки</a:t>
            </a:r>
            <a:r>
              <a:rPr lang="ru-RU" sz="20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i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Цель:</a:t>
            </a:r>
            <a:r>
              <a:rPr lang="ru-RU" sz="20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развитие сильного плавного выдоха; активизация губных мышц</a:t>
            </a:r>
            <a:r>
              <a:rPr lang="ru-RU" sz="20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20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Оборудование: детские керамические, деревянные или пластмассовые свистульки в виде различных птиц и животных.</a:t>
            </a:r>
          </a:p>
          <a:p>
            <a:pPr algn="ctr"/>
            <a:endParaRPr lang="ru-RU" sz="2000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6903464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User\Desktop\КАРТОТЕКИ ПО ЗКР\0002-004-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206502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2248398"/>
            <a:ext cx="7463145" cy="41980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971600" y="260648"/>
            <a:ext cx="734481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Игра «Шарик </a:t>
            </a:r>
            <a:r>
              <a:rPr lang="ru-RU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лети»</a:t>
            </a:r>
          </a:p>
          <a:p>
            <a:r>
              <a:rPr lang="ru-RU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Задача игры состоит в том, чтобы, дуя в пластмассовую трубочку, удержать шарик в воздухе на некотором расстоянии над корзинкой. Попробуйте </a:t>
            </a:r>
            <a:r>
              <a:rPr lang="ru-RU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дать </a:t>
            </a:r>
            <a:r>
              <a:rPr lang="ru-RU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упасть шарику!  Раздайте по шарику и трубочке всем участникам -выиграет тот,  кто удержит шарик в воздухе дольше и не уронит.</a:t>
            </a:r>
          </a:p>
        </p:txBody>
      </p:sp>
    </p:spTree>
    <p:extLst>
      <p:ext uri="{BB962C8B-B14F-4D97-AF65-F5344CB8AC3E}">
        <p14:creationId xmlns="" xmlns:p14="http://schemas.microsoft.com/office/powerpoint/2010/main" val="98313763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User\Desktop\КАРТОТЕКИ ПО ЗКР\0002-004-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1251" y="0"/>
            <a:ext cx="9206502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852936"/>
            <a:ext cx="5047214" cy="28390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683568" y="548680"/>
            <a:ext cx="5148064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Подуй в дудочку!</a:t>
            </a:r>
            <a:r>
              <a:rPr lang="ru-RU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i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Цель:</a:t>
            </a:r>
            <a:r>
              <a:rPr lang="ru-RU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развитие сильного плавного выдоха; активизация губных мышц</a:t>
            </a:r>
            <a:r>
              <a:rPr lang="ru-RU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i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Оборудование:</a:t>
            </a:r>
            <a:r>
              <a:rPr lang="ru-RU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различные духовые музыкальные инструменты: дудочки, свирели, рожки, губные гармошки.</a:t>
            </a:r>
          </a:p>
        </p:txBody>
      </p:sp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1414775"/>
            <a:ext cx="2400300" cy="426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98927546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User\Desktop\КАРТОТЕКИ ПО ЗКР\0002-004-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2502" y="26787"/>
            <a:ext cx="9206502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4184" y="3933708"/>
            <a:ext cx="4267200" cy="2400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7850" y="3933708"/>
            <a:ext cx="4267200" cy="2400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4860032" y="1003086"/>
            <a:ext cx="3552025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Упражнение </a:t>
            </a:r>
            <a:r>
              <a:rPr lang="ru-RU" b="1" i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«Футбол</a:t>
            </a:r>
            <a:r>
              <a:rPr lang="ru-RU" b="1" i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r>
              <a:rPr lang="ru-RU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Мой </a:t>
            </a:r>
            <a:r>
              <a:rPr lang="ru-RU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веселый звонкий мяч</a:t>
            </a:r>
          </a:p>
          <a:p>
            <a:r>
              <a:rPr lang="ru-RU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Ты куда пустился вскачь?</a:t>
            </a:r>
          </a:p>
          <a:p>
            <a:r>
              <a:rPr lang="ru-RU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 тобой я успеваю,</a:t>
            </a:r>
          </a:p>
          <a:p>
            <a:r>
              <a:rPr lang="ru-RU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в ворота забиваю</a:t>
            </a:r>
            <a:r>
              <a:rPr lang="ru-RU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ru-RU" dirty="0" smtClean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585" y="620688"/>
            <a:ext cx="4267200" cy="2400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301601527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User\Desktop\КАРТОТЕКИ ПО ЗКР\0002-004-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1251" y="0"/>
            <a:ext cx="9206502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156" y="1700808"/>
            <a:ext cx="4267200" cy="2400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6766" y="1700808"/>
            <a:ext cx="4267200" cy="2400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2861" y="4221088"/>
            <a:ext cx="4267200" cy="2400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7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156" y="4221088"/>
            <a:ext cx="4267200" cy="2400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07551" y="220504"/>
            <a:ext cx="855843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Для </a:t>
            </a:r>
            <a:r>
              <a:rPr lang="ru-RU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этого упражнения можно использовать различные игрушки</a:t>
            </a:r>
          </a:p>
          <a:p>
            <a:r>
              <a:rPr lang="ru-RU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«забей гол мишке или дракону</a:t>
            </a:r>
            <a:r>
              <a:rPr lang="ru-RU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». </a:t>
            </a:r>
          </a:p>
          <a:p>
            <a:r>
              <a:rPr lang="ru-RU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Устроить соревнования «Кто быстрее докатит мяч до края стола».</a:t>
            </a:r>
            <a:endParaRPr lang="ru-RU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Мячики могут быть из разных материалов, лёгкие и  </a:t>
            </a:r>
            <a:r>
              <a:rPr lang="ru-RU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тяжелые  </a:t>
            </a:r>
            <a:r>
              <a:rPr lang="ru-RU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например </a:t>
            </a:r>
            <a:r>
              <a:rPr lang="ru-RU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каучуковые это могут быть  различные трубочки, катушки.</a:t>
            </a:r>
            <a:endParaRPr lang="ru-RU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63171294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User\Desktop\КАРТОТЕКИ ПО ЗКР\0002-004-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1251" y="0"/>
            <a:ext cx="9206502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4144" y="740702"/>
            <a:ext cx="4149824" cy="55330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4601732" y="2134890"/>
            <a:ext cx="361116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Расти, пена!</a:t>
            </a:r>
          </a:p>
          <a:p>
            <a:pPr fontAlgn="base"/>
            <a:r>
              <a:rPr lang="ru-RU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Цель: развитие сильного ротового выдоха; активизация губных мышц.</a:t>
            </a:r>
          </a:p>
          <a:p>
            <a:pPr fontAlgn="base"/>
            <a:r>
              <a:rPr lang="ru-RU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Оборудование: стакан с водой, коктейльные трубочки разного диаметра, жидкость для мытья посуды.</a:t>
            </a:r>
          </a:p>
        </p:txBody>
      </p:sp>
    </p:spTree>
    <p:extLst>
      <p:ext uri="{BB962C8B-B14F-4D97-AF65-F5344CB8AC3E}">
        <p14:creationId xmlns="" xmlns:p14="http://schemas.microsoft.com/office/powerpoint/2010/main" val="258150523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User\Desktop\КАРТОТЕКИ ПО ЗКР\0002-004-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1251" y="0"/>
            <a:ext cx="9206502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2276872"/>
            <a:ext cx="7841730" cy="44109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629609" y="116632"/>
            <a:ext cx="6833189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b="1" dirty="0" err="1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Бульки</a:t>
            </a:r>
            <a:r>
              <a:rPr lang="ru-RU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  или  «Буря в стакане»</a:t>
            </a:r>
            <a:endParaRPr lang="ru-RU" b="1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base"/>
            <a:r>
              <a:rPr lang="ru-RU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Цель: развитие сильного ротового выдоха; обучение умению дуть через трубочку; активизация губных мышц.</a:t>
            </a:r>
          </a:p>
          <a:p>
            <a:pPr fontAlgn="base"/>
            <a:r>
              <a:rPr lang="ru-RU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Оборудование: стакан с водой, коктейльные трубочки разного диаметра</a:t>
            </a:r>
            <a:r>
              <a:rPr lang="ru-RU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fontAlgn="base"/>
            <a:r>
              <a:rPr lang="ru-RU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«В трубку я сегодня дую,</a:t>
            </a:r>
            <a:br>
              <a:rPr lang="ru-RU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устраиваю бурю».</a:t>
            </a:r>
          </a:p>
        </p:txBody>
      </p:sp>
    </p:spTree>
    <p:extLst>
      <p:ext uri="{BB962C8B-B14F-4D97-AF65-F5344CB8AC3E}">
        <p14:creationId xmlns="" xmlns:p14="http://schemas.microsoft.com/office/powerpoint/2010/main" val="236887745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User\Desktop\КАРТОТЕКИ ПО ЗКР\0002-004-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1251" y="0"/>
            <a:ext cx="9206502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4748" y="2773963"/>
            <a:ext cx="6894503" cy="38781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20404" y="188640"/>
            <a:ext cx="8700067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«Задуй свечу»</a:t>
            </a:r>
            <a:endParaRPr lang="ru-RU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Цель:</a:t>
            </a:r>
            <a:r>
              <a:rPr lang="ru-RU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Увеличить объём дыхания, нормализовать его ритм, выработать плавный длительный экономный выдох.</a:t>
            </a:r>
          </a:p>
          <a:p>
            <a:r>
              <a:rPr lang="ru-RU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Оборудование:</a:t>
            </a:r>
            <a:r>
              <a:rPr lang="ru-RU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Понадобится пластиковая бутылка, обрезанная наполовину. В крышке проделывается отверстие, в которое вставляется кусочек ткани (красной, оранжевой, желтой) для имитации пламени.</a:t>
            </a:r>
          </a:p>
          <a:p>
            <a:r>
              <a:rPr lang="ru-RU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Ход игры:</a:t>
            </a:r>
            <a:r>
              <a:rPr lang="ru-RU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Сделать вдох. По сигналу «Тихий ветерок» медленно выдохнуть на пламя свечи, так, чтобы оно немного отклонилось. По сигналу «Сильный ветер» резким выдохом отклонить пламя свечи.</a:t>
            </a:r>
          </a:p>
        </p:txBody>
      </p:sp>
    </p:spTree>
    <p:extLst>
      <p:ext uri="{BB962C8B-B14F-4D97-AF65-F5344CB8AC3E}">
        <p14:creationId xmlns="" xmlns:p14="http://schemas.microsoft.com/office/powerpoint/2010/main" val="411884690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User\Desktop\КАРТОТЕКИ ПО ЗКР\0002-004-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2502" y="0"/>
            <a:ext cx="9206502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436293" y="764704"/>
            <a:ext cx="8208912" cy="22775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«НАЙДИ КАРТИНКУ </a:t>
            </a:r>
            <a:r>
              <a:rPr lang="ru-RU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Цель: </a:t>
            </a:r>
            <a:r>
              <a:rPr lang="ru-RU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сильного плавного и продолжительного выдоха.</a:t>
            </a:r>
          </a:p>
          <a:p>
            <a:r>
              <a:rPr lang="ru-RU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Оборудование: </a:t>
            </a:r>
            <a:r>
              <a:rPr lang="ru-RU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картонки с </a:t>
            </a:r>
            <a:r>
              <a:rPr lang="ru-RU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картинками  закрытые </a:t>
            </a:r>
            <a:r>
              <a:rPr lang="ru-RU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узкими полосками </a:t>
            </a:r>
            <a:r>
              <a:rPr lang="ru-RU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фольги или </a:t>
            </a:r>
            <a:r>
              <a:rPr lang="ru-RU" dirty="0" err="1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целофана</a:t>
            </a:r>
            <a:r>
              <a:rPr lang="ru-RU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Ход игры: </a:t>
            </a:r>
            <a:r>
              <a:rPr lang="ru-RU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Ребята, </a:t>
            </a:r>
            <a:r>
              <a:rPr lang="ru-RU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спряталась картинка. Чтобы её найти, нужно сильно и длительно подуть на </a:t>
            </a:r>
            <a:r>
              <a:rPr lang="ru-RU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картинку.</a:t>
            </a:r>
          </a:p>
          <a:p>
            <a:r>
              <a:rPr lang="ru-RU" sz="16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«ГУБЫ </a:t>
            </a:r>
            <a:r>
              <a:rPr lang="ru-RU" sz="16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ТРУБОЧКОЙ ТЯНИ И КАРТИНОЧКУ </a:t>
            </a:r>
            <a:r>
              <a:rPr lang="ru-RU" sz="16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НАЙДИ»</a:t>
            </a:r>
            <a:endParaRPr lang="ru-RU" sz="1600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Не </a:t>
            </a:r>
            <a:r>
              <a:rPr lang="ru-RU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надувать щёки.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619672" y="3429000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b="1" dirty="0" smtClean="0"/>
              <a:t>    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3549" y="3421360"/>
            <a:ext cx="4267200" cy="2400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3421360"/>
            <a:ext cx="4267200" cy="2400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389982826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User\Desktop\КАРТОТЕКИ ПО ЗКР\0002-004-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3777" y="12932"/>
            <a:ext cx="9206502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619672" y="260648"/>
            <a:ext cx="734481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chemeClr val="accent1"/>
                </a:solidFill>
                <a:latin typeface="Monotype Corsiva" panose="03010101010201010101" pitchFamily="66" charset="0"/>
              </a:rPr>
              <a:t>   </a:t>
            </a:r>
            <a:endParaRPr lang="ru-RU" sz="2400" b="1" dirty="0">
              <a:solidFill>
                <a:schemeClr val="accent1"/>
              </a:solidFill>
              <a:latin typeface="Monotype Corsiva" panose="03010101010201010101" pitchFamily="66" charset="0"/>
            </a:endParaRPr>
          </a:p>
        </p:txBody>
      </p:sp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9132" y="3892236"/>
            <a:ext cx="4267200" cy="2400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85" y="3861048"/>
            <a:ext cx="4267200" cy="2400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23423" y="122148"/>
            <a:ext cx="8208912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/>
            <a:r>
              <a:rPr lang="ru-RU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«Вертушка»</a:t>
            </a:r>
            <a:endParaRPr lang="ru-RU" b="1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fontAlgn="base"/>
            <a:r>
              <a:rPr lang="ru-RU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Цель:</a:t>
            </a:r>
            <a:r>
              <a:rPr lang="ru-RU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развитие длительного плавного выдоха; активизация губных мышц</a:t>
            </a:r>
            <a:r>
              <a:rPr lang="ru-RU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ctr" fontAlgn="base"/>
            <a:r>
              <a:rPr lang="ru-RU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 Давай сделаем ветер — подуем на </a:t>
            </a:r>
            <a:r>
              <a:rPr lang="ru-RU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вертушку (губы трубочкой щёки не надуваем). </a:t>
            </a:r>
            <a:r>
              <a:rPr lang="ru-RU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Вот как завертелась! </a:t>
            </a:r>
            <a:endParaRPr lang="ru-RU" dirty="0" smtClean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fontAlgn="base"/>
            <a:r>
              <a:rPr lang="ru-RU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Подуй </a:t>
            </a:r>
            <a:r>
              <a:rPr lang="ru-RU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еще сильнее — вертушка вертится быстрее</a:t>
            </a:r>
            <a:r>
              <a:rPr lang="ru-RU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ctr" fontAlgn="base"/>
            <a:r>
              <a:rPr lang="ru-RU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Длительно </a:t>
            </a:r>
            <a:r>
              <a:rPr lang="ru-RU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произносить звукосочетание «</a:t>
            </a:r>
            <a:r>
              <a:rPr lang="ru-RU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фууууу</a:t>
            </a:r>
            <a:r>
              <a:rPr lang="ru-RU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».</a:t>
            </a:r>
          </a:p>
          <a:p>
            <a:pPr algn="r" fontAlgn="base"/>
            <a:r>
              <a:rPr lang="ru-RU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«Дуют дети на вертушку </a:t>
            </a:r>
            <a:br>
              <a:rPr lang="ru-RU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Очень славная игрушка! </a:t>
            </a:r>
            <a:br>
              <a:rPr lang="ru-RU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Крутится, вращается, </a:t>
            </a:r>
            <a:br>
              <a:rPr lang="ru-RU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Детишкам очень нравится</a:t>
            </a:r>
            <a:r>
              <a:rPr lang="ru-RU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!»</a:t>
            </a:r>
          </a:p>
          <a:p>
            <a:pPr algn="ctr" fontAlgn="base"/>
            <a:r>
              <a:rPr lang="ru-RU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Вариант </a:t>
            </a:r>
            <a:r>
              <a:rPr lang="ru-RU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 с усложнением</a:t>
            </a:r>
            <a:r>
              <a:rPr lang="ru-RU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 улыбнитесь, положите широкий язык на нижнюю губу (упражнение "Лопаточка") и плавно, со звуком [Ф], дуем на вертушку так, чтобы она завертелась.</a:t>
            </a:r>
          </a:p>
          <a:p>
            <a:pPr algn="ctr" fontAlgn="base"/>
            <a:endParaRPr lang="ru-RU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fontAlgn="base"/>
            <a:endParaRPr lang="ru-RU" dirty="0">
              <a:solidFill>
                <a:schemeClr val="tx2"/>
              </a:solidFill>
            </a:endParaRPr>
          </a:p>
          <a:p>
            <a:pPr algn="ctr" fontAlgn="base"/>
            <a:endParaRPr lang="ru-RU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9588521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User\Desktop\КАРТОТЕКИ ПО ЗКР\0002-004-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348"/>
            <a:ext cx="9206502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467544" y="620688"/>
            <a:ext cx="8208912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Мы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реализуем проект   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«Играем – речь развиваем»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он рассчитан на 4 года пока дети находятся у нас в детском саду.  Речь многих детей ,которые пришли к нам во 2 младшую группу, была   невнятная ,слабо развитая, звукопроизношение нарушено, поэтому мы решили сделать проект по развитию речи.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1 этап проекта во 2 младшей группе был по развитию мелкой моторики «С пальчиками играем – речь развиваем».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2 этапом проекта в средней группе мы взяли тему ЗКР  «Язычок –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звуковичок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».</a:t>
            </a: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 проекта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Развивать речь детей, посредством артикуляционной гимнастики, игр на дыхание, обогащать словарный запас через игровую деятельность.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реализации проекта представлены такие виды игровой деятельности как:</a:t>
            </a:r>
          </a:p>
          <a:p>
            <a:pPr marL="285750" lvl="0" indent="-285750">
              <a:buFont typeface="Wingdings" panose="05000000000000000000" pitchFamily="2" charset="2"/>
              <a:buChar char="§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Артикуляционная гимнастика</a:t>
            </a:r>
          </a:p>
          <a:p>
            <a:pPr marL="285750" lvl="0" indent="-285750">
              <a:buFont typeface="Wingdings" panose="05000000000000000000" pitchFamily="2" charset="2"/>
              <a:buChar char="§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Игры на развитие речевого дыхания.</a:t>
            </a:r>
          </a:p>
          <a:p>
            <a:pPr marL="285750" lvl="0" indent="-285750">
              <a:buFont typeface="Wingdings" panose="05000000000000000000" pitchFamily="2" charset="2"/>
              <a:buChar char="§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Дидактические игры на ЗКР.</a:t>
            </a:r>
          </a:p>
          <a:p>
            <a:pPr marL="285750" lvl="0" indent="-285750">
              <a:buFont typeface="Wingdings" panose="05000000000000000000" pitchFamily="2" charset="2"/>
              <a:buChar char="§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Пальчиковую гимнастику.</a:t>
            </a:r>
          </a:p>
          <a:p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Хорошо поставленное речевое дыхание обеспечивает ясную дикцию и чёткое произношение звуков.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Поэтому на этом этапе проекта мы большое внимание уделяем развитию речевого дыхания и артикуляционной гимнастике. 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49977076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User\Desktop\КАРТОТЕКИ ПО ЗКР\0002-004-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1251" y="0"/>
            <a:ext cx="9206502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9587" y="1916832"/>
            <a:ext cx="7424826" cy="41764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1691680" y="188640"/>
            <a:ext cx="590465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«ВЕТЕР,ВЕТЕРОК»</a:t>
            </a:r>
          </a:p>
          <a:p>
            <a:pPr algn="ctr"/>
            <a:r>
              <a:rPr lang="ru-RU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</a:t>
            </a:r>
            <a:r>
              <a:rPr lang="ru-RU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развитие длительного непрерывного ротового выдоха; активизация губных мышц</a:t>
            </a:r>
            <a:r>
              <a:rPr lang="ru-RU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ctr"/>
            <a:r>
              <a:rPr lang="ru-RU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Ход игры: Вдох через нос, губы трубочкой, щёки не надуваем</a:t>
            </a:r>
            <a:r>
              <a:rPr lang="ru-RU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!</a:t>
            </a:r>
          </a:p>
          <a:p>
            <a:pPr algn="ctr"/>
            <a:r>
              <a:rPr lang="ru-RU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(Ветерок может быть слабым и сильным)</a:t>
            </a:r>
            <a:endParaRPr lang="ru-RU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67943469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User\Desktop\КАРТОТЕКИ ПО ЗКР\0002-004-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1251" y="0"/>
            <a:ext cx="9206502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2465839"/>
            <a:ext cx="7099123" cy="39932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425205" y="548680"/>
            <a:ext cx="8035227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i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«ЧЕЙ ЯЗЫЧОК ДЛИННЕЕ»</a:t>
            </a:r>
            <a:endParaRPr lang="ru-RU" b="1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u="sng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Материал</a:t>
            </a:r>
            <a:r>
              <a:rPr lang="ru-RU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для каждого ребёнка игрушка </a:t>
            </a:r>
            <a:r>
              <a:rPr lang="ru-RU" i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«воздушный язычок»</a:t>
            </a:r>
            <a:r>
              <a:rPr lang="ru-RU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выполненная из свёрнутой фольги с прикреплённой к ней пластмассовой трубочкой. Все воздушные язычки разного цвета.</a:t>
            </a:r>
          </a:p>
          <a:p>
            <a:r>
              <a:rPr lang="ru-RU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Каждый ребёнок берёт свой </a:t>
            </a:r>
            <a:r>
              <a:rPr lang="ru-RU" i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«воздушный язычок»</a:t>
            </a:r>
            <a:r>
              <a:rPr lang="ru-RU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и дует один раз в трубочку так, чтобы фольга </a:t>
            </a:r>
            <a:r>
              <a:rPr lang="ru-RU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развернулась</a:t>
            </a:r>
            <a:r>
              <a:rPr lang="ru-RU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Чей </a:t>
            </a:r>
            <a:r>
              <a:rPr lang="ru-RU" i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«язычок»</a:t>
            </a:r>
            <a:r>
              <a:rPr lang="ru-RU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длиннее, тот и выиграл. </a:t>
            </a:r>
          </a:p>
        </p:txBody>
      </p:sp>
    </p:spTree>
    <p:extLst>
      <p:ext uri="{BB962C8B-B14F-4D97-AF65-F5344CB8AC3E}">
        <p14:creationId xmlns="" xmlns:p14="http://schemas.microsoft.com/office/powerpoint/2010/main" val="273153330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User\Desktop\КАРТОТЕКИ ПО ЗКР\0002-004-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206502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068938" y="692696"/>
            <a:ext cx="6624736" cy="46474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Выше изложенные </a:t>
            </a:r>
            <a:r>
              <a:rPr lang="ru-RU" sz="24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игры способствуют</a:t>
            </a:r>
            <a:r>
              <a:rPr lang="ru-RU" sz="24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 </a:t>
            </a:r>
            <a:r>
              <a:rPr lang="ru-RU" sz="24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развитию дифференцированного дыхания</a:t>
            </a:r>
            <a:r>
              <a:rPr lang="ru-RU" sz="24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 более длинному, плавному и ровному выдоху; активизируют губные мышцы, что помогает добиться положительных результатов в процессе исправления речи детей. К тому же они делают эту работу нескучной и повышают мотивацию у дошкольников</a:t>
            </a:r>
            <a:r>
              <a:rPr lang="ru-RU" sz="24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ctr"/>
            <a:endParaRPr lang="ru-RU" sz="2400" dirty="0" smtClean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8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ВНИМАНИЕ.</a:t>
            </a:r>
          </a:p>
          <a:p>
            <a:pPr algn="ctr"/>
            <a:r>
              <a:rPr lang="ru-RU" sz="28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2018 год.</a:t>
            </a:r>
            <a:endParaRPr lang="ru-RU" sz="2800" b="1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8182362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User\Desktop\КАРТОТЕКИ ПО ЗКР\0002-004-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1251" y="0"/>
            <a:ext cx="9206502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78617" y="620688"/>
            <a:ext cx="828092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Перед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каждым комплексом артикуляционной гимнастики желательно  выполнять 1-2 упражнения на развитие речевого дыхания.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Все эти упражнения помогут достичь плавного выдоха и быстрее освоить труднопроизносимые звуки.</a:t>
            </a:r>
          </a:p>
          <a:p>
            <a:pPr marL="285750" lvl="0" indent="-285750">
              <a:buFont typeface="Wingdings" panose="05000000000000000000" pitchFamily="2" charset="2"/>
              <a:buChar char="§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Важно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чтобы ребёнок дул с силой (а не просто выдыхал) .</a:t>
            </a:r>
          </a:p>
          <a:p>
            <a:pPr marL="285750" lvl="0" indent="-285750">
              <a:buFont typeface="Wingdings" panose="05000000000000000000" pitchFamily="2" charset="2"/>
              <a:buChar char="§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Необходимо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следить, чтобы не надувались щёки (на начальном этапе можно прижимать их ладошками)</a:t>
            </a:r>
          </a:p>
          <a:p>
            <a:pPr marL="285750" lvl="0" indent="-285750">
              <a:buFont typeface="Wingdings" panose="05000000000000000000" pitchFamily="2" charset="2"/>
              <a:buChar char="§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Воздушная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струя должна быть узкая, холодная. </a:t>
            </a:r>
          </a:p>
          <a:p>
            <a:pPr lvl="0"/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Если воздушная струя тёплая, рассеянная и слышится звук, похожий на Х, значит, ребёнок дует неправильно</a:t>
            </a:r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lvl="0"/>
            <a:endParaRPr lang="ru-RU" b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Существуют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различные 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пособия на выработку воздушной струи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которые детям нужно взять в рот 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(дудочки, гармоники, трубочки, свистульки и т. п.)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После каждого использования таких 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пособий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необходима их тщательная санитарная обработка, стерилизация. В противном случае может произойти распространение различных инфекционных заболеваний через 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ротовую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полость от одного ребенка к другому. Такие упражнения на развитие 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ротового выдоха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могут принести детям вред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 </a:t>
            </a:r>
          </a:p>
          <a:p>
            <a:pPr lvl="0"/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своей работе эти пособия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после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каждого использования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мы обрабатываем : гладкую поверхность -антибактериальными салфетками, а шершавую (свистульки) спиртом.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6906159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User\Desktop\КАРТОТЕКИ ПО ЗКР\0002-004-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348"/>
            <a:ext cx="9206502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539552" y="2413338"/>
            <a:ext cx="734481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       </a:t>
            </a:r>
            <a:endParaRPr lang="ru-RU" sz="2400" dirty="0">
              <a:solidFill>
                <a:schemeClr val="accent1"/>
              </a:solidFill>
              <a:latin typeface="Monotype Corsiva" panose="03010101010201010101" pitchFamily="66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187624" y="1124744"/>
            <a:ext cx="6696744" cy="40626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Для </a:t>
            </a: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развития дыхания ребенка используются множество дыхательных игр:</a:t>
            </a:r>
            <a:endParaRPr lang="ru-RU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сдувать снежинки, бумажки, пушинки со стола, с руки;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дуть на легкие шарики, карандаши, свечи;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дуть на плавающих в тазу уточек, корабликов, дуть на всевозможные вертушки и прочее;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надувать надувные игрушки, воздушные шары, пускать мыльные пузыри;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поддувать вверх пушинку, ватку и так далее.</a:t>
            </a: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нашей  группе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игры на развитие дыхания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активно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используются в непосредственно образовательной деятельности проводимой воспитателями.</a:t>
            </a:r>
          </a:p>
          <a:p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Вот описание некоторых игр применяемых на наших занятиях:</a:t>
            </a:r>
            <a:endParaRPr lang="ru-RU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6017700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User\Desktop\КАРТОТЕКИ ПО ЗКР\0002-004-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1251" y="0"/>
            <a:ext cx="9206502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079612" y="1196752"/>
            <a:ext cx="698477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ru-RU" sz="2400" b="1" dirty="0" smtClean="0">
              <a:solidFill>
                <a:schemeClr val="accent1"/>
              </a:solidFill>
              <a:latin typeface="Monotype Corsiva" panose="03010101010201010101" pitchFamily="66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42570" y="1235808"/>
            <a:ext cx="770485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1052736"/>
            <a:ext cx="4921518" cy="2768353"/>
          </a:xfrm>
          <a:prstGeom prst="rect">
            <a:avLst/>
          </a:prstGeom>
          <a:ln w="76200" cap="sq" cmpd="thickThin">
            <a:noFill/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3933056"/>
            <a:ext cx="4391780" cy="2470376"/>
          </a:xfrm>
          <a:prstGeom prst="rect">
            <a:avLst/>
          </a:prstGeom>
          <a:ln w="76200" cap="sq" cmpd="thickThin">
            <a:noFill/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411769" y="188640"/>
            <a:ext cx="849156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Вот некоторые игры которые мы применяем на наших занятиях и в индивидуальной работе с детьми.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7587" y="3933056"/>
            <a:ext cx="4391780" cy="24703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61071636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User\Desktop\КАРТОТЕКИ ПО ЗКР\0002-004-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1251" y="0"/>
            <a:ext cx="9206502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388187"/>
            <a:ext cx="2400300" cy="4267200"/>
          </a:xfrm>
          <a:prstGeom prst="rect">
            <a:avLst/>
          </a:prstGeom>
          <a:ln w="76200" cap="sq" cmpd="thickThin">
            <a:noFill/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10695" y="2391666"/>
            <a:ext cx="2400300" cy="4267200"/>
          </a:xfrm>
          <a:prstGeom prst="rect">
            <a:avLst/>
          </a:prstGeom>
          <a:ln w="76200" cap="sq" cmpd="thickThin">
            <a:noFill/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71850" y="2391666"/>
            <a:ext cx="2400300" cy="4267200"/>
          </a:xfrm>
          <a:prstGeom prst="rect">
            <a:avLst/>
          </a:prstGeom>
          <a:ln w="76200" cap="sq" cmpd="thickThin">
            <a:noFill/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332903" y="404664"/>
            <a:ext cx="6432698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ru-RU" sz="20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 Сделаем  метель»</a:t>
            </a:r>
          </a:p>
          <a:p>
            <a:r>
              <a:rPr lang="ru-RU" sz="20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Снежинок </a:t>
            </a:r>
            <a:r>
              <a:rPr lang="ru-RU" sz="20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много </a:t>
            </a:r>
            <a:r>
              <a:rPr lang="ru-RU" sz="20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мы собрали,</a:t>
            </a:r>
            <a:endParaRPr lang="ru-RU" sz="2000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err="1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Ветерочком</a:t>
            </a:r>
            <a:r>
              <a:rPr lang="ru-RU" sz="20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легким </a:t>
            </a:r>
            <a:r>
              <a:rPr lang="ru-RU" sz="20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стали.</a:t>
            </a:r>
            <a:endParaRPr lang="ru-RU" sz="2000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Если очень постараться,</a:t>
            </a:r>
          </a:p>
          <a:p>
            <a:r>
              <a:rPr lang="ru-RU" sz="20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Снежинки дружно разлетятся.</a:t>
            </a:r>
          </a:p>
        </p:txBody>
      </p:sp>
    </p:spTree>
    <p:extLst>
      <p:ext uri="{BB962C8B-B14F-4D97-AF65-F5344CB8AC3E}">
        <p14:creationId xmlns="" xmlns:p14="http://schemas.microsoft.com/office/powerpoint/2010/main" val="426802494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User\Desktop\КАРТОТЕКИ ПО ЗКР\0002-004-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1251" y="0"/>
            <a:ext cx="9206502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654" y="859001"/>
            <a:ext cx="4621054" cy="25993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654" y="3933056"/>
            <a:ext cx="4267200" cy="2400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4785" y="3933056"/>
            <a:ext cx="4267200" cy="2400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5148064" y="332656"/>
            <a:ext cx="3514537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Упражнение </a:t>
            </a:r>
            <a:r>
              <a:rPr lang="ru-RU" sz="2000" b="1" i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«Ракета</a:t>
            </a:r>
            <a:r>
              <a:rPr lang="ru-RU" sz="2000" b="1" i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r>
              <a:rPr lang="ru-RU" sz="20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20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Конструктором хочу я стать.</a:t>
            </a:r>
          </a:p>
          <a:p>
            <a:r>
              <a:rPr lang="ru-RU" sz="20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Ракеты в космос запускать</a:t>
            </a:r>
            <a:r>
              <a:rPr lang="ru-RU" sz="20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!</a:t>
            </a:r>
          </a:p>
          <a:p>
            <a:endParaRPr lang="ru-RU" sz="2000" dirty="0" smtClean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Насадив готовую ракету на трубочку-соломинку, дуем посильнее и запускаем ракету </a:t>
            </a:r>
            <a:r>
              <a:rPr lang="ru-RU" sz="20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вверх или вперёд. </a:t>
            </a:r>
            <a:r>
              <a:rPr lang="ru-RU" sz="20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Можно устроить соревнования: чья ракета взлетит </a:t>
            </a:r>
            <a:r>
              <a:rPr lang="ru-RU" sz="20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выше или дальше. </a:t>
            </a:r>
            <a:endParaRPr lang="ru-RU" sz="2000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000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13303018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User\Desktop\КАРТОТЕКИ ПО ЗКР\0002-004-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2502" y="130"/>
            <a:ext cx="9206502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055" y="4149080"/>
            <a:ext cx="4267200" cy="2400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4157673"/>
            <a:ext cx="4267200" cy="2400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60648"/>
            <a:ext cx="3419425" cy="36636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4139952" y="522822"/>
            <a:ext cx="4572000" cy="31393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i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"РЫБАЛКА"</a:t>
            </a:r>
            <a:endParaRPr lang="ru-RU" b="1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Перенеси </a:t>
            </a:r>
            <a:r>
              <a:rPr lang="ru-RU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рыбку(или любые другие плоские фигурки : животные, геометрические фигуры и др.) </a:t>
            </a:r>
            <a:r>
              <a:rPr lang="ru-RU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вдыхая воздух через трубочку</a:t>
            </a:r>
            <a:r>
              <a:rPr lang="ru-RU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Чтобы усложнить упражнение можно предложить различные задачи: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Разделить животных на диких и домашних,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Разделить геометрические фигуры по цвету , форме и величине и т.д.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ru-RU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97197518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User\Desktop\КАРТОТЕКИ ПО ЗКР\0002-004-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2502" y="0"/>
            <a:ext cx="9206502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354" y="3573016"/>
            <a:ext cx="4267200" cy="2400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0244" y="3573016"/>
            <a:ext cx="4267200" cy="2400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354" y="764704"/>
            <a:ext cx="4139186" cy="2328292"/>
          </a:xfrm>
          <a:prstGeom prst="rect">
            <a:avLst/>
          </a:prstGeom>
          <a:ln w="76200" cap="sq" cmpd="thickThin">
            <a:noFill/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4860032" y="666966"/>
            <a:ext cx="3600400" cy="25237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Игра «Черепашки».</a:t>
            </a:r>
            <a:endParaRPr lang="ru-RU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Черепашки - малыши</a:t>
            </a:r>
          </a:p>
          <a:p>
            <a:r>
              <a:rPr lang="ru-RU" sz="20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Очень слабы и малы.</a:t>
            </a:r>
          </a:p>
          <a:p>
            <a:r>
              <a:rPr lang="ru-RU" sz="20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Нужно очень постараться</a:t>
            </a:r>
          </a:p>
          <a:p>
            <a:r>
              <a:rPr lang="ru-RU" sz="20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 </a:t>
            </a:r>
            <a:r>
              <a:rPr lang="ru-RU" sz="20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дома им </a:t>
            </a:r>
            <a:r>
              <a:rPr lang="ru-RU" sz="20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помочь добраться</a:t>
            </a:r>
            <a:r>
              <a:rPr lang="ru-RU" sz="20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20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(Можно использовать любые лёгкие предметы: различные колпачки</a:t>
            </a:r>
            <a:endParaRPr lang="ru-RU" sz="2000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34547323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675</TotalTime>
  <Words>754</Words>
  <Application>Microsoft Office PowerPoint</Application>
  <PresentationFormat>Экран (4:3)</PresentationFormat>
  <Paragraphs>115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Admin</cp:lastModifiedBy>
  <cp:revision>49</cp:revision>
  <dcterms:created xsi:type="dcterms:W3CDTF">2018-03-26T08:02:49Z</dcterms:created>
  <dcterms:modified xsi:type="dcterms:W3CDTF">2018-06-18T13:44:34Z</dcterms:modified>
</cp:coreProperties>
</file>