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8.png" ContentType="image/png"/>
  <Override PartName="/ppt/media/image4.png" ContentType="image/png"/>
  <Override PartName="/ppt/media/image13.png" ContentType="image/png"/>
  <Override PartName="/ppt/media/image17.wmf" ContentType="image/x-wmf"/>
  <Override PartName="/ppt/media/image9.png" ContentType="image/png"/>
  <Override PartName="/ppt/media/image5.png" ContentType="image/png"/>
  <Override PartName="/ppt/media/image1.png" ContentType="image/png"/>
  <Override PartName="/ppt/media/image14.png" ContentType="image/png"/>
  <Override PartName="/ppt/media/image10.png" ContentType="image/png"/>
  <Override PartName="/ppt/media/image6.png" ContentType="image/png"/>
  <Override PartName="/ppt/media/image2.png" ContentType="image/png"/>
  <Override PartName="/ppt/media/image15.png" ContentType="image/png"/>
  <Override PartName="/ppt/media/image11.png" ContentType="image/png"/>
  <Override PartName="/ppt/media/image7.png" ContentType="image/png"/>
  <Override PartName="/ppt/media/image3.png" ContentType="image/png"/>
  <Override PartName="/ppt/media/image16.png" ContentType="image/png"/>
  <Override PartName="/ppt/media/image12.png" ContentType="image/png"/>
  <Override PartName="/ppt/slideLayouts/slideLayout2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_rels/slideLayout3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6.xml.rels" ContentType="application/vnd.openxmlformats-package.relationships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19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3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_rels/slide3.xml.rels" ContentType="application/vnd.openxmlformats-package.relationships+xml"/>
  <Override PartName="/ppt/slides/_rels/slide13.xml.rels" ContentType="application/vnd.openxmlformats-package.relationships+xml"/>
  <Override PartName="/ppt/slides/_rels/slide2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15.xml.rels" ContentType="application/vnd.openxmlformats-package.relationships+xml"/>
  <Override PartName="/ppt/slides/_rels/slide4.xml.rels" ContentType="application/vnd.openxmlformats-package.relationships+xml"/>
  <Override PartName="/ppt/slides/_rels/slide14.xml.rels" ContentType="application/vnd.openxmlformats-package.relationships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5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4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457200" y="267480"/>
            <a:ext cx="8228880" cy="53143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subTitle"/>
          </p:nvPr>
        </p:nvSpPr>
        <p:spPr>
          <a:xfrm>
            <a:off x="457200" y="267480"/>
            <a:ext cx="8228880" cy="53143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2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6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8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subTitle"/>
          </p:nvPr>
        </p:nvSpPr>
        <p:spPr>
          <a:xfrm>
            <a:off x="457200" y="267480"/>
            <a:ext cx="8228880" cy="53143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9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2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3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6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7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0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4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5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67480"/>
            <a:ext cx="8228880" cy="53143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7200" y="14040"/>
            <a:ext cx="9129240" cy="6836040"/>
          </a:xfrm>
          <a:prstGeom prst="rect">
            <a:avLst/>
          </a:prstGeom>
          <a:gradFill>
            <a:gsLst>
              <a:gs pos="0">
                <a:srgbClr val="d2d2d2"/>
              </a:gs>
              <a:gs pos="50000">
                <a:srgbClr val="d2d2d2"/>
              </a:gs>
              <a:gs pos="100000">
                <a:srgbClr val="d2d2d2"/>
              </a:gs>
            </a:gsLst>
            <a:lin ang="7998000"/>
          </a:gradFill>
        </p:spPr>
      </p:sp>
      <p:sp>
        <p:nvSpPr>
          <p:cNvPr id="1" name="Line 2"/>
          <p:cNvSpPr/>
          <p:nvPr/>
        </p:nvSpPr>
        <p:spPr>
          <a:xfrm>
            <a:off x="0" y="6840"/>
            <a:ext cx="9136800" cy="6843960"/>
          </a:xfrm>
          <a:prstGeom prst="line">
            <a:avLst/>
          </a:prstGeom>
          <a:ln w="5040">
            <a:solidFill>
              <a:srgbClr val="bfbfbf"/>
            </a:solidFill>
            <a:round/>
          </a:ln>
        </p:spPr>
      </p:sp>
      <p:sp>
        <p:nvSpPr>
          <p:cNvPr id="2" name="Line 3"/>
          <p:cNvSpPr/>
          <p:nvPr/>
        </p:nvSpPr>
        <p:spPr>
          <a:xfrm flipH="1">
            <a:off x="6468480" y="4948200"/>
            <a:ext cx="2673000" cy="1900080"/>
          </a:xfrm>
          <a:prstGeom prst="line">
            <a:avLst/>
          </a:prstGeom>
          <a:ln w="6120">
            <a:solidFill>
              <a:srgbClr val="c6c6c6"/>
            </a:solidFill>
            <a:round/>
          </a:ln>
        </p:spPr>
      </p:sp>
      <p:sp>
        <p:nvSpPr>
          <p:cNvPr id="3" name="CustomShape 4"/>
          <p:cNvSpPr/>
          <p:nvPr/>
        </p:nvSpPr>
        <p:spPr>
          <a:xfrm>
            <a:off x="7853760" y="6847920"/>
            <a:ext cx="1892160" cy="1293480"/>
          </a:xfrm>
          <a:prstGeom prst="rect">
            <a:avLst/>
          </a:prstGeom>
          <a:gradFill>
            <a:gsLst>
              <a:gs pos="0">
                <a:srgbClr val="ff9bb8"/>
              </a:gs>
              <a:gs pos="50000">
                <a:srgbClr val="b7014c"/>
              </a:gs>
              <a:gs pos="100000">
                <a:srgbClr val="ff9bb8"/>
              </a:gs>
            </a:gsLst>
            <a:lin ang="20904000"/>
          </a:gradFill>
        </p:spPr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60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7200" y="14040"/>
            <a:ext cx="9129240" cy="6836040"/>
          </a:xfrm>
          <a:prstGeom prst="rect">
            <a:avLst/>
          </a:prstGeom>
          <a:gradFill>
            <a:gsLst>
              <a:gs pos="0">
                <a:srgbClr val="d2d2d2"/>
              </a:gs>
              <a:gs pos="50000">
                <a:srgbClr val="d2d2d2"/>
              </a:gs>
              <a:gs pos="100000">
                <a:srgbClr val="d2d2d2"/>
              </a:gs>
            </a:gsLst>
            <a:lin ang="7998000"/>
          </a:gradFill>
        </p:spPr>
      </p:sp>
      <p:sp>
        <p:nvSpPr>
          <p:cNvPr id="39" name="Line 2"/>
          <p:cNvSpPr/>
          <p:nvPr/>
        </p:nvSpPr>
        <p:spPr>
          <a:xfrm>
            <a:off x="0" y="6840"/>
            <a:ext cx="9136800" cy="6843960"/>
          </a:xfrm>
          <a:prstGeom prst="line">
            <a:avLst/>
          </a:prstGeom>
          <a:ln w="5040">
            <a:solidFill>
              <a:srgbClr val="bfbfbf"/>
            </a:solidFill>
            <a:round/>
          </a:ln>
        </p:spPr>
      </p:sp>
      <p:sp>
        <p:nvSpPr>
          <p:cNvPr id="40" name="Line 3"/>
          <p:cNvSpPr/>
          <p:nvPr/>
        </p:nvSpPr>
        <p:spPr>
          <a:xfrm flipH="1">
            <a:off x="6468480" y="4948200"/>
            <a:ext cx="2673000" cy="1900080"/>
          </a:xfrm>
          <a:prstGeom prst="line">
            <a:avLst/>
          </a:prstGeom>
          <a:ln w="6120">
            <a:solidFill>
              <a:srgbClr val="c6c6c6"/>
            </a:solidFill>
            <a:round/>
          </a:ln>
        </p:spPr>
      </p:sp>
      <p:sp>
        <p:nvSpPr>
          <p:cNvPr id="41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stomShape 1"/>
          <p:cNvSpPr/>
          <p:nvPr/>
        </p:nvSpPr>
        <p:spPr>
          <a:xfrm>
            <a:off x="7200" y="14040"/>
            <a:ext cx="9129240" cy="6836040"/>
          </a:xfrm>
          <a:prstGeom prst="rect">
            <a:avLst/>
          </a:prstGeom>
          <a:gradFill>
            <a:gsLst>
              <a:gs pos="0">
                <a:srgbClr val="d2d2d2"/>
              </a:gs>
              <a:gs pos="50000">
                <a:srgbClr val="d2d2d2"/>
              </a:gs>
              <a:gs pos="100000">
                <a:srgbClr val="d2d2d2"/>
              </a:gs>
            </a:gsLst>
            <a:lin ang="7998000"/>
          </a:gradFill>
        </p:spPr>
      </p:sp>
      <p:sp>
        <p:nvSpPr>
          <p:cNvPr id="76" name="Line 2"/>
          <p:cNvSpPr/>
          <p:nvPr/>
        </p:nvSpPr>
        <p:spPr>
          <a:xfrm>
            <a:off x="0" y="6840"/>
            <a:ext cx="9136800" cy="6843960"/>
          </a:xfrm>
          <a:prstGeom prst="line">
            <a:avLst/>
          </a:prstGeom>
          <a:ln w="5040">
            <a:solidFill>
              <a:srgbClr val="bfbfbf"/>
            </a:solidFill>
            <a:round/>
          </a:ln>
        </p:spPr>
      </p:sp>
      <p:sp>
        <p:nvSpPr>
          <p:cNvPr id="77" name="Line 3"/>
          <p:cNvSpPr/>
          <p:nvPr/>
        </p:nvSpPr>
        <p:spPr>
          <a:xfrm flipH="1">
            <a:off x="6468480" y="4948200"/>
            <a:ext cx="2673000" cy="1900080"/>
          </a:xfrm>
          <a:prstGeom prst="line">
            <a:avLst/>
          </a:prstGeom>
          <a:ln w="6120">
            <a:solidFill>
              <a:srgbClr val="c6c6c6"/>
            </a:solidFill>
            <a:round/>
          </a:ln>
        </p:spPr>
      </p:sp>
      <p:sp>
        <p:nvSpPr>
          <p:cNvPr id="78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7200" y="14040"/>
            <a:ext cx="9129240" cy="6836040"/>
          </a:xfrm>
          <a:prstGeom prst="rect">
            <a:avLst/>
          </a:prstGeom>
          <a:gradFill>
            <a:gsLst>
              <a:gs pos="0">
                <a:srgbClr val="d2d2d2"/>
              </a:gs>
              <a:gs pos="50000">
                <a:srgbClr val="d2d2d2"/>
              </a:gs>
              <a:gs pos="100000">
                <a:srgbClr val="d2d2d2"/>
              </a:gs>
            </a:gsLst>
            <a:lin ang="7998000"/>
          </a:gradFill>
        </p:spPr>
      </p:sp>
      <p:sp>
        <p:nvSpPr>
          <p:cNvPr id="113" name="Line 2"/>
          <p:cNvSpPr/>
          <p:nvPr/>
        </p:nvSpPr>
        <p:spPr>
          <a:xfrm>
            <a:off x="0" y="6840"/>
            <a:ext cx="9136800" cy="6843960"/>
          </a:xfrm>
          <a:prstGeom prst="line">
            <a:avLst/>
          </a:prstGeom>
          <a:ln w="5040">
            <a:solidFill>
              <a:srgbClr val="bfbfbf"/>
            </a:solidFill>
            <a:round/>
          </a:ln>
        </p:spPr>
      </p:sp>
      <p:sp>
        <p:nvSpPr>
          <p:cNvPr id="114" name="Line 3"/>
          <p:cNvSpPr/>
          <p:nvPr/>
        </p:nvSpPr>
        <p:spPr>
          <a:xfrm flipH="1">
            <a:off x="6468480" y="4948200"/>
            <a:ext cx="2673000" cy="1900080"/>
          </a:xfrm>
          <a:prstGeom prst="line">
            <a:avLst/>
          </a:prstGeom>
          <a:ln w="6120">
            <a:solidFill>
              <a:srgbClr val="c6c6c6"/>
            </a:solidFill>
            <a:round/>
          </a:ln>
        </p:spPr>
      </p:sp>
      <p:sp>
        <p:nvSpPr>
          <p:cNvPr id="115" name="PlaceHolder 4"/>
          <p:cNvSpPr>
            <a:spLocks noGrp="1"/>
          </p:cNvSpPr>
          <p:nvPr>
            <p:ph type="title"/>
          </p:nvPr>
        </p:nvSpPr>
        <p:spPr>
          <a:xfrm>
            <a:off x="457200" y="267480"/>
            <a:ext cx="8228880" cy="139860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1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slideLayout" Target="../slideLayouts/slideLayout4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slideLayout" Target="../slideLayouts/slideLayout2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7.wmf"/><Relationship Id="rId2" Type="http://schemas.openxmlformats.org/officeDocument/2006/relationships/slideLayout" Target="../slideLayouts/slideLayout4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4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428760" y="1357200"/>
            <a:ext cx="8062200" cy="1469160"/>
          </a:xfrm>
          <a:prstGeom prst="rect">
            <a:avLst/>
          </a:prstGeom>
        </p:spPr>
        <p:txBody>
          <a:bodyPr anchor="b" bIns="45000" lIns="90000" rIns="90000" tIns="45000"/>
          <a:p>
            <a:pPr algn="ctr">
              <a:lnSpc>
                <a:spcPct val="100000"/>
              </a:lnSpc>
            </a:pPr>
            <a:r>
              <a:rPr b="1" i="1" lang="ru-RU" sz="6600">
                <a:solidFill>
                  <a:srgbClr val="d26785"/>
                </a:solidFill>
                <a:latin typeface="Comic Sans MS"/>
              </a:rPr>
              <a:t>LULU’S BIRTHDAY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61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1214280" y="843120"/>
            <a:ext cx="6643080" cy="5171400"/>
          </a:xfrm>
          <a:prstGeom prst="rect">
            <a:avLst/>
          </a:prstGeom>
        </p:spPr>
      </p:pic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62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6715080" y="1928880"/>
            <a:ext cx="1971000" cy="2399760"/>
          </a:xfrm>
          <a:prstGeom prst="rect">
            <a:avLst/>
          </a:prstGeom>
        </p:spPr>
      </p:pic>
      <p:pic>
        <p:nvPicPr>
          <p:cNvPr descr="" id="163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5072040" y="4572000"/>
            <a:ext cx="2047320" cy="1942560"/>
          </a:xfrm>
          <a:prstGeom prst="rect">
            <a:avLst/>
          </a:prstGeom>
        </p:spPr>
      </p:pic>
      <p:pic>
        <p:nvPicPr>
          <p:cNvPr descr="" id="164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2857320"/>
            <a:ext cx="2056680" cy="2356560"/>
          </a:xfrm>
          <a:prstGeom prst="rect">
            <a:avLst/>
          </a:prstGeom>
        </p:spPr>
      </p:pic>
      <p:pic>
        <p:nvPicPr>
          <p:cNvPr descr="" id="165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3929040" y="1643040"/>
            <a:ext cx="1590120" cy="2428200"/>
          </a:xfrm>
          <a:prstGeom prst="rect">
            <a:avLst/>
          </a:prstGeom>
        </p:spPr>
      </p:pic>
      <p:pic>
        <p:nvPicPr>
          <p:cNvPr descr="" id="166" name="Picture 6"/>
          <p:cNvPicPr/>
          <p:nvPr/>
        </p:nvPicPr>
        <p:blipFill>
          <a:blip r:embed="rId5"/>
          <a:stretch>
            <a:fillRect/>
          </a:stretch>
        </p:blipFill>
        <p:spPr>
          <a:xfrm>
            <a:off x="2286000" y="4000680"/>
            <a:ext cx="1447200" cy="2447280"/>
          </a:xfrm>
          <a:prstGeom prst="rect">
            <a:avLst/>
          </a:prstGeom>
        </p:spPr>
      </p:pic>
      <p:sp>
        <p:nvSpPr>
          <p:cNvPr id="167" name="CustomShape 1"/>
          <p:cNvSpPr/>
          <p:nvPr/>
        </p:nvSpPr>
        <p:spPr>
          <a:xfrm>
            <a:off x="0" y="0"/>
            <a:ext cx="9143280" cy="2571120"/>
          </a:xfrm>
          <a:prstGeom prst="rect">
            <a:avLst/>
          </a:prstGeom>
        </p:spPr>
        <p:txBody>
          <a:bodyPr anchor="ctr" bIns="45000" lIns="90000" rIns="90000" tIns="45000"/>
          <a:p>
            <a:r>
              <a:rPr b="1" i="1" lang="ru-RU" sz="5400">
                <a:solidFill>
                  <a:srgbClr val="d26785"/>
                </a:solidFill>
                <a:latin typeface="Comic Sans MS"/>
              </a:rPr>
              <a:t>	</a:t>
            </a:r>
            <a:r>
              <a:rPr b="1" i="1" lang="ru-RU" sz="5400">
                <a:solidFill>
                  <a:srgbClr val="d26785"/>
                </a:solidFill>
                <a:latin typeface="Comic Sans MS"/>
              </a:rPr>
              <a:t>	</a:t>
            </a:r>
            <a:r>
              <a:rPr b="1" i="1" lang="ru-RU" sz="5400">
                <a:solidFill>
                  <a:srgbClr val="d26785"/>
                </a:solidFill>
                <a:latin typeface="Comic Sans MS"/>
              </a:rPr>
              <a:t>How old is he/she?</a:t>
            </a:r>
            <a:endParaRPr/>
          </a:p>
          <a:p>
            <a:r>
              <a:rPr b="1" i="1" lang="ru-RU" sz="5400">
                <a:solidFill>
                  <a:srgbClr val="ffff00"/>
                </a:solidFill>
                <a:latin typeface="Comic Sans MS"/>
              </a:rPr>
              <a:t>He’s…</a:t>
            </a:r>
            <a:endParaRPr/>
          </a:p>
          <a:p>
            <a:pPr>
              <a:lnSpc>
                <a:spcPct val="100000"/>
              </a:lnSpc>
            </a:pPr>
            <a:r>
              <a:rPr b="1" i="1" lang="ru-RU" sz="5400">
                <a:solidFill>
                  <a:srgbClr val="ffff00"/>
                </a:solidFill>
                <a:latin typeface="Comic Sans MS"/>
              </a:rPr>
              <a:t>She’s…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CustomShape 1"/>
          <p:cNvSpPr/>
          <p:nvPr/>
        </p:nvSpPr>
        <p:spPr>
          <a:xfrm>
            <a:off x="500040" y="571320"/>
            <a:ext cx="8228880" cy="1017720"/>
          </a:xfrm>
          <a:prstGeom prst="rect">
            <a:avLst/>
          </a:prstGeom>
        </p:spPr>
        <p:txBody>
          <a:bodyPr anchor="ctr" bIns="45000" lIns="90000" rIns="90000" tIns="45000"/>
          <a:p>
            <a:r>
              <a:rPr b="1" i="1" lang="ru-RU" sz="4400">
                <a:solidFill>
                  <a:srgbClr val="d26785"/>
                </a:solidFill>
                <a:latin typeface="Comic Sans MS"/>
              </a:rPr>
              <a:t>Поговори со своим соседом по парте. 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169" name="CustomShape 2"/>
          <p:cNvSpPr/>
          <p:nvPr/>
        </p:nvSpPr>
        <p:spPr>
          <a:xfrm>
            <a:off x="0" y="1882800"/>
            <a:ext cx="9143280" cy="49744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SzPct val="80000"/>
              <a:buFont charset="2" typeface="Wingdings 2"/>
              <a:buChar char=""/>
            </a:pPr>
            <a:r>
              <a:rPr lang="ru-RU" sz="8000">
                <a:solidFill>
                  <a:srgbClr val="ffff00"/>
                </a:solidFill>
                <a:latin typeface="Comic Sans MS"/>
              </a:rPr>
              <a:t>How old are you?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"/>
            </a:pPr>
            <a:r>
              <a:rPr lang="ru-RU" sz="8000">
                <a:solidFill>
                  <a:srgbClr val="ffff00"/>
                </a:solidFill>
                <a:latin typeface="Comic Sans MS"/>
              </a:rPr>
              <a:t>I’m… .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70" name="Picture 5"/>
          <p:cNvPicPr/>
          <p:nvPr/>
        </p:nvPicPr>
        <p:blipFill>
          <a:blip r:embed="rId1"/>
          <a:stretch>
            <a:fillRect/>
          </a:stretch>
        </p:blipFill>
        <p:spPr>
          <a:xfrm>
            <a:off x="3500280" y="3286080"/>
            <a:ext cx="5643000" cy="2866320"/>
          </a:xfrm>
          <a:prstGeom prst="rect">
            <a:avLst/>
          </a:prstGeom>
        </p:spPr>
      </p:pic>
      <p:pic>
        <p:nvPicPr>
          <p:cNvPr descr="" id="171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357280" y="0"/>
            <a:ext cx="6786000" cy="2990160"/>
          </a:xfrm>
          <a:prstGeom prst="rect">
            <a:avLst/>
          </a:prstGeom>
        </p:spPr>
      </p:pic>
      <p:pic>
        <p:nvPicPr>
          <p:cNvPr descr="" id="172" name="Picture 2"/>
          <p:cNvPicPr/>
          <p:nvPr/>
        </p:nvPicPr>
        <p:blipFill>
          <a:blip r:embed="rId3">
            <a:lum bright="-59000" contrast="-10000"/>
          </a:blip>
          <a:stretch>
            <a:fillRect/>
          </a:stretch>
        </p:blipFill>
        <p:spPr>
          <a:xfrm>
            <a:off x="0" y="2500200"/>
            <a:ext cx="4857120" cy="1356480"/>
          </a:xfrm>
          <a:prstGeom prst="rect">
            <a:avLst/>
          </a:prstGeom>
        </p:spPr>
      </p:pic>
      <p:pic>
        <p:nvPicPr>
          <p:cNvPr descr="" id="173" name="Picture 3"/>
          <p:cNvPicPr/>
          <p:nvPr/>
        </p:nvPicPr>
        <p:blipFill>
          <a:blip r:embed="rId4">
            <a:lum bright="-46000" contrast="1000"/>
          </a:blip>
          <a:stretch>
            <a:fillRect/>
          </a:stretch>
        </p:blipFill>
        <p:spPr>
          <a:xfrm>
            <a:off x="2714760" y="5786280"/>
            <a:ext cx="6428520" cy="1071000"/>
          </a:xfrm>
          <a:prstGeom prst="rect">
            <a:avLst/>
          </a:prstGeom>
        </p:spPr>
      </p:pic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74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285840" y="1571760"/>
            <a:ext cx="8500320" cy="5285520"/>
          </a:xfrm>
          <a:prstGeom prst="rect">
            <a:avLst/>
          </a:prstGeom>
        </p:spPr>
      </p:pic>
      <p:sp>
        <p:nvSpPr>
          <p:cNvPr id="175" name="CustomShape 1"/>
          <p:cNvSpPr/>
          <p:nvPr/>
        </p:nvSpPr>
        <p:spPr>
          <a:xfrm>
            <a:off x="428760" y="214200"/>
            <a:ext cx="8062200" cy="1469160"/>
          </a:xfrm>
          <a:prstGeom prst="rect">
            <a:avLst/>
          </a:prstGeom>
        </p:spPr>
        <p:txBody>
          <a:bodyPr anchor="b" bIns="45000" lIns="90000" rIns="90000" tIns="45000"/>
          <a:p>
            <a:pPr algn="ctr">
              <a:lnSpc>
                <a:spcPct val="100000"/>
              </a:lnSpc>
            </a:pPr>
            <a:r>
              <a:rPr b="1" i="1" lang="ru-RU" sz="7200">
                <a:solidFill>
                  <a:srgbClr val="d26785"/>
                </a:solidFill>
                <a:latin typeface="Comic Sans MS"/>
              </a:rPr>
              <a:t>How old is Lulu?</a:t>
            </a:r>
            <a:endParaRPr/>
          </a:p>
        </p:txBody>
      </p:sp>
      <p:sp>
        <p:nvSpPr>
          <p:cNvPr id="176" name="CustomShape 2"/>
          <p:cNvSpPr/>
          <p:nvPr/>
        </p:nvSpPr>
        <p:spPr>
          <a:xfrm>
            <a:off x="214200" y="4643280"/>
            <a:ext cx="8714880" cy="2214000"/>
          </a:xfrm>
          <a:prstGeom prst="rect">
            <a:avLst/>
          </a:prstGeom>
        </p:spPr>
        <p:txBody>
          <a:bodyPr bIns="45000" lIns="90000" rIns="90000" tIns="45000"/>
          <a:p>
            <a:pPr algn="r">
              <a:lnSpc>
                <a:spcPct val="100000"/>
              </a:lnSpc>
            </a:pPr>
            <a:r>
              <a:rPr b="1" i="1" lang="ru-RU" sz="5400">
                <a:solidFill>
                  <a:srgbClr val="e40059"/>
                </a:solidFill>
                <a:latin typeface="Comic Sans MS"/>
              </a:rPr>
              <a:t>She’s five.</a:t>
            </a:r>
            <a:endParaRPr/>
          </a:p>
          <a:p>
            <a:pPr algn="r">
              <a:lnSpc>
                <a:spcPct val="100000"/>
              </a:lnSpc>
            </a:pPr>
            <a:r>
              <a:rPr b="1" i="1" lang="ru-RU" sz="5400">
                <a:solidFill>
                  <a:srgbClr val="e40059"/>
                </a:solidFill>
                <a:latin typeface="Comic Sans MS"/>
              </a:rPr>
              <a:t>She’s seven.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CustomShape 1"/>
          <p:cNvSpPr/>
          <p:nvPr/>
        </p:nvSpPr>
        <p:spPr>
          <a:xfrm>
            <a:off x="0" y="0"/>
            <a:ext cx="9143280" cy="1499400"/>
          </a:xfrm>
          <a:prstGeom prst="rect">
            <a:avLst/>
          </a:prstGeom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b="1" i="1" lang="ru-RU" sz="4200">
                <a:solidFill>
                  <a:srgbClr val="d26785"/>
                </a:solidFill>
                <a:latin typeface="Comic Sans MS"/>
              </a:rPr>
              <a:t>Оцените свою работу на уроке!</a:t>
            </a:r>
            <a:endParaRPr/>
          </a:p>
        </p:txBody>
      </p:sp>
      <p:pic>
        <p:nvPicPr>
          <p:cNvPr descr="" id="178" name="Рисунок 5"/>
          <p:cNvPicPr/>
          <p:nvPr/>
        </p:nvPicPr>
        <p:blipFill>
          <a:blip r:embed="rId1">
            <a:lum contrast="-27000"/>
          </a:blip>
          <a:stretch>
            <a:fillRect/>
          </a:stretch>
        </p:blipFill>
        <p:spPr>
          <a:xfrm>
            <a:off x="1214280" y="1643040"/>
            <a:ext cx="6571440" cy="4785480"/>
          </a:xfrm>
          <a:prstGeom prst="rect">
            <a:avLst/>
          </a:prstGeom>
        </p:spPr>
      </p:pic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CustomShape 1"/>
          <p:cNvSpPr/>
          <p:nvPr/>
        </p:nvSpPr>
        <p:spPr>
          <a:xfrm>
            <a:off x="457200" y="267480"/>
            <a:ext cx="8228880" cy="139824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r>
              <a:rPr b="1" i="1" lang="ru-RU" sz="4200">
                <a:solidFill>
                  <a:srgbClr val="d26785"/>
                </a:solidFill>
                <a:latin typeface="Comic Sans MS"/>
              </a:rPr>
              <a:t>Цели урока:</a:t>
            </a:r>
            <a:endParaRPr/>
          </a:p>
        </p:txBody>
      </p:sp>
      <p:sp>
        <p:nvSpPr>
          <p:cNvPr id="151" name="CustomShape 2"/>
          <p:cNvSpPr/>
          <p:nvPr/>
        </p:nvSpPr>
        <p:spPr>
          <a:xfrm>
            <a:off x="214200" y="1882800"/>
            <a:ext cx="8929080" cy="4974480"/>
          </a:xfrm>
          <a:prstGeom prst="rect">
            <a:avLst/>
          </a:prstGeom>
        </p:spPr>
        <p:txBody>
          <a:bodyPr bIns="45000" lIns="90000" rIns="90000" tIns="45000"/>
          <a:p>
            <a:pPr algn="just">
              <a:lnSpc>
                <a:spcPct val="100000"/>
              </a:lnSpc>
              <a:buSzPct val="80000"/>
              <a:buFont charset="2" typeface="Wingdings 2"/>
              <a:buChar char=""/>
            </a:pPr>
            <a:r>
              <a:rPr lang="ru-RU" sz="3600">
                <a:solidFill>
                  <a:srgbClr val="ffc000"/>
                </a:solidFill>
                <a:latin typeface="Times New Roman"/>
              </a:rPr>
              <a:t>ответить, сколько лет исполнилось Лулу;</a:t>
            </a:r>
            <a:endParaRPr/>
          </a:p>
          <a:p>
            <a:pPr algn="just">
              <a:lnSpc>
                <a:spcPct val="100000"/>
              </a:lnSpc>
              <a:buSzPct val="80000"/>
              <a:buFont charset="2" typeface="Wingdings 2"/>
              <a:buChar char=""/>
            </a:pPr>
            <a:r>
              <a:rPr lang="ru-RU" sz="3600">
                <a:solidFill>
                  <a:srgbClr val="ffc000"/>
                </a:solidFill>
                <a:latin typeface="Times New Roman"/>
              </a:rPr>
              <a:t>научиться задавать вопрос «Сколько тебе лет?» на английском языке;</a:t>
            </a:r>
            <a:endParaRPr/>
          </a:p>
          <a:p>
            <a:pPr algn="just">
              <a:lnSpc>
                <a:spcPct val="100000"/>
              </a:lnSpc>
              <a:buSzPct val="80000"/>
              <a:buFont charset="2" typeface="Wingdings 2"/>
              <a:buChar char=""/>
            </a:pPr>
            <a:r>
              <a:rPr lang="ru-RU" sz="3600">
                <a:solidFill>
                  <a:srgbClr val="ffc000"/>
                </a:solidFill>
                <a:latin typeface="Times New Roman"/>
              </a:rPr>
              <a:t>научиться отвечать на вопрос «Сколько тебе лет?» на английском языке </a:t>
            </a:r>
            <a:endParaRPr/>
          </a:p>
          <a:p>
            <a:pPr algn="just">
              <a:lnSpc>
                <a:spcPct val="100000"/>
              </a:lnSpc>
              <a:buSzPct val="80000"/>
              <a:buFont charset="2" typeface="Wingdings 2"/>
              <a:buChar char=""/>
            </a:pPr>
            <a:r>
              <a:rPr lang="ru-RU" sz="3600">
                <a:solidFill>
                  <a:srgbClr val="ffc000"/>
                </a:solidFill>
                <a:latin typeface="Times New Roman"/>
              </a:rPr>
              <a:t>повторить ранее изученные слова и лексические структуры.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>
            <a:off x="457200" y="267480"/>
            <a:ext cx="8228880" cy="139824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r>
              <a:rPr b="1" i="1" lang="ru-RU" sz="4800">
                <a:solidFill>
                  <a:srgbClr val="d26785"/>
                </a:solidFill>
                <a:latin typeface="Comic Sans MS"/>
              </a:rPr>
              <a:t>Фонетическая разминка</a:t>
            </a:r>
            <a:endParaRPr/>
          </a:p>
        </p:txBody>
      </p:sp>
      <p:sp>
        <p:nvSpPr>
          <p:cNvPr id="153" name="CustomShape 2"/>
          <p:cNvSpPr/>
          <p:nvPr/>
        </p:nvSpPr>
        <p:spPr>
          <a:xfrm>
            <a:off x="0" y="1285920"/>
            <a:ext cx="9143280" cy="55713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SzPct val="80000"/>
              <a:buFont charset="2" typeface="Wingdings 2"/>
              <a:buChar char=""/>
            </a:pPr>
            <a:r>
              <a:rPr lang="ru-RU" sz="5400">
                <a:solidFill>
                  <a:srgbClr val="001a4f"/>
                </a:solidFill>
                <a:latin typeface="Comic Sans MS"/>
              </a:rPr>
              <a:t>[w] – window, one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"/>
            </a:pPr>
            <a:r>
              <a:rPr lang="ru-RU" sz="5400">
                <a:solidFill>
                  <a:srgbClr val="001a4f"/>
                </a:solidFill>
                <a:latin typeface="Comic Sans MS"/>
              </a:rPr>
              <a:t>[v]– vest, five, seven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"/>
            </a:pPr>
            <a:r>
              <a:rPr lang="ru-RU" sz="5400">
                <a:solidFill>
                  <a:srgbClr val="001a4f"/>
                </a:solidFill>
                <a:latin typeface="Comic Sans MS"/>
              </a:rPr>
              <a:t>[t] – tree, two, eight, ten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"/>
            </a:pPr>
            <a:r>
              <a:rPr lang="ru-RU" sz="5400">
                <a:solidFill>
                  <a:srgbClr val="001a4f"/>
                </a:solidFill>
                <a:latin typeface="Comic Sans MS"/>
              </a:rPr>
              <a:t>[k] – cake, candle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"/>
            </a:pPr>
            <a:r>
              <a:rPr lang="ru-RU" sz="5400">
                <a:solidFill>
                  <a:srgbClr val="001a4f"/>
                </a:solidFill>
                <a:latin typeface="Comic Sans MS"/>
              </a:rPr>
              <a:t>[θ] - birthday, three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54" name="Picture 2"/>
          <p:cNvPicPr/>
          <p:nvPr/>
        </p:nvPicPr>
        <p:blipFill>
          <a:blip r:embed="rId1">
            <a:lum bright="-27000" contrast="58000"/>
          </a:blip>
          <a:stretch>
            <a:fillRect/>
          </a:stretch>
        </p:blipFill>
        <p:spPr>
          <a:xfrm>
            <a:off x="214200" y="285840"/>
            <a:ext cx="8929080" cy="6285960"/>
          </a:xfrm>
          <a:prstGeom prst="rect">
            <a:avLst/>
          </a:prstGeom>
        </p:spPr>
      </p:pic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55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357120" y="428760"/>
            <a:ext cx="8429040" cy="6143040"/>
          </a:xfrm>
          <a:prstGeom prst="rect">
            <a:avLst/>
          </a:prstGeom>
        </p:spPr>
      </p:pic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56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571320" y="285840"/>
            <a:ext cx="8000280" cy="6214320"/>
          </a:xfrm>
          <a:prstGeom prst="rect">
            <a:avLst/>
          </a:prstGeom>
        </p:spPr>
      </p:pic>
      <p:sp>
        <p:nvSpPr>
          <p:cNvPr id="157" name="CustomShape 1"/>
          <p:cNvSpPr/>
          <p:nvPr/>
        </p:nvSpPr>
        <p:spPr>
          <a:xfrm>
            <a:off x="214200" y="5286240"/>
            <a:ext cx="8371800" cy="1398240"/>
          </a:xfrm>
          <a:prstGeom prst="rect">
            <a:avLst/>
          </a:prstGeom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b="1" lang="ru-RU" sz="7200">
                <a:solidFill>
                  <a:srgbClr val="000000"/>
                </a:solidFill>
                <a:latin typeface="Bookman Old Style"/>
              </a:rPr>
              <a:t>birthday party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CustomShape 1"/>
          <p:cNvSpPr/>
          <p:nvPr/>
        </p:nvSpPr>
        <p:spPr>
          <a:xfrm>
            <a:off x="571320" y="5459040"/>
            <a:ext cx="8228880" cy="1398240"/>
          </a:xfrm>
          <a:prstGeom prst="rect">
            <a:avLst/>
          </a:prstGeom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b="1" lang="ru-RU" sz="8000">
                <a:solidFill>
                  <a:srgbClr val="000000"/>
                </a:solidFill>
                <a:latin typeface="Bookman Old Style"/>
              </a:rPr>
              <a:t>birthday cake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59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357120" y="285840"/>
            <a:ext cx="8429040" cy="6143040"/>
          </a:xfrm>
          <a:prstGeom prst="rect">
            <a:avLst/>
          </a:prstGeom>
        </p:spPr>
      </p:pic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60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357120" y="428760"/>
            <a:ext cx="8500320" cy="6143040"/>
          </a:xfrm>
          <a:prstGeom prst="rect">
            <a:avLst/>
          </a:prstGeom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