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9" r:id="rId4"/>
    <p:sldId id="258" r:id="rId5"/>
    <p:sldId id="260" r:id="rId6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0066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2226" y="-11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4D44C-469D-46CA-B02A-3B0EE97DC8E9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A05DB-EB02-483D-9F96-4BA0C837BF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4D44C-469D-46CA-B02A-3B0EE97DC8E9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A05DB-EB02-483D-9F96-4BA0C837BF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4D44C-469D-46CA-B02A-3B0EE97DC8E9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A05DB-EB02-483D-9F96-4BA0C837BF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4D44C-469D-46CA-B02A-3B0EE97DC8E9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A05DB-EB02-483D-9F96-4BA0C837BF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4D44C-469D-46CA-B02A-3B0EE97DC8E9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A05DB-EB02-483D-9F96-4BA0C837BF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4D44C-469D-46CA-B02A-3B0EE97DC8E9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A05DB-EB02-483D-9F96-4BA0C837BF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4D44C-469D-46CA-B02A-3B0EE97DC8E9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A05DB-EB02-483D-9F96-4BA0C837BF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4D44C-469D-46CA-B02A-3B0EE97DC8E9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A05DB-EB02-483D-9F96-4BA0C837BF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4D44C-469D-46CA-B02A-3B0EE97DC8E9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A05DB-EB02-483D-9F96-4BA0C837BF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4D44C-469D-46CA-B02A-3B0EE97DC8E9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A05DB-EB02-483D-9F96-4BA0C837BF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4D44C-469D-46CA-B02A-3B0EE97DC8E9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A05DB-EB02-483D-9F96-4BA0C837BF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14D44C-469D-46CA-B02A-3B0EE97DC8E9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8A05DB-EB02-483D-9F96-4BA0C837BFD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6579" y="4605266"/>
            <a:ext cx="5412575" cy="4068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6"/>
          <p:cNvSpPr>
            <a:spLocks noGrp="1"/>
          </p:cNvSpPr>
          <p:nvPr>
            <p:ph type="ctrTitle" idx="4294967295"/>
          </p:nvPr>
        </p:nvSpPr>
        <p:spPr>
          <a:xfrm>
            <a:off x="908720" y="395536"/>
            <a:ext cx="5949280" cy="1143008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СТРУКТУРНОЕ ПОДРАЗДЕЛЕНИЕ</a:t>
            </a:r>
            <a:br>
              <a:rPr lang="ru-RU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ДОШКОЛЬНОГО ОБРАЗОВАНИЯ №2</a:t>
            </a:r>
            <a:br>
              <a:rPr lang="ru-RU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ГБОУ  «Школа №1015»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2"/>
          <p:cNvSpPr txBox="1">
            <a:spLocks/>
          </p:cNvSpPr>
          <p:nvPr/>
        </p:nvSpPr>
        <p:spPr>
          <a:xfrm>
            <a:off x="1124744" y="3059832"/>
            <a:ext cx="5544616" cy="129614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авторского пособия </a:t>
            </a:r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j-ea"/>
                <a:cs typeface="Times New Roman" pitchFamily="18" charset="0"/>
              </a:rPr>
              <a:t>«Говорящие цветы»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omic Sans MS" pitchFamily="66" charset="0"/>
              <a:ea typeface="+mj-ea"/>
              <a:cs typeface="Times New Roman" pitchFamily="18" charset="0"/>
            </a:endParaRPr>
          </a:p>
        </p:txBody>
      </p:sp>
      <p:sp>
        <p:nvSpPr>
          <p:cNvPr id="8" name="Заголовок 2"/>
          <p:cNvSpPr txBox="1">
            <a:spLocks/>
          </p:cNvSpPr>
          <p:nvPr/>
        </p:nvSpPr>
        <p:spPr>
          <a:xfrm>
            <a:off x="980728" y="2051720"/>
            <a:ext cx="6054371" cy="100811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5000" b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ПАСПОРТ</a:t>
            </a:r>
            <a:endParaRPr kumimoji="0" lang="ru-RU" sz="5000" b="1" i="0" u="none" strike="noStrike" kern="1200" cap="none" spc="0" normalizeH="0" baseline="0" noProof="0" dirty="0">
              <a:ln>
                <a:noFill/>
              </a:ln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2" y="-2"/>
            <a:ext cx="1000082" cy="9144003"/>
            <a:chOff x="2" y="-2"/>
            <a:chExt cx="1000082" cy="914400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1029" name="Picture 5" descr="D:\РАБОЧАЯ\ЛОГОПЕД\рисунки\Рамки для фото и подложек\Рамки\ramk00.png"/>
            <p:cNvPicPr>
              <a:picLocks noChangeAspect="1" noChangeArrowheads="1"/>
            </p:cNvPicPr>
            <p:nvPr/>
          </p:nvPicPr>
          <p:blipFill>
            <a:blip r:embed="rId3" cstate="print"/>
            <a:srcRect b="93917"/>
            <a:stretch>
              <a:fillRect/>
            </a:stretch>
          </p:blipFill>
          <p:spPr bwMode="auto">
            <a:xfrm rot="16200000">
              <a:off x="-4321978" y="4321979"/>
              <a:ext cx="9144002" cy="500042"/>
            </a:xfrm>
            <a:prstGeom prst="rect">
              <a:avLst/>
            </a:prstGeom>
            <a:noFill/>
          </p:spPr>
        </p:pic>
        <p:pic>
          <p:nvPicPr>
            <p:cNvPr id="15" name="Picture 5" descr="D:\РАБОЧАЯ\ЛОГОПЕД\рисунки\Рамки для фото и подложек\Рамки\ramk00.png"/>
            <p:cNvPicPr>
              <a:picLocks noChangeAspect="1" noChangeArrowheads="1"/>
            </p:cNvPicPr>
            <p:nvPr/>
          </p:nvPicPr>
          <p:blipFill>
            <a:blip r:embed="rId3" cstate="print"/>
            <a:srcRect t="1738" b="93917"/>
            <a:stretch>
              <a:fillRect/>
            </a:stretch>
          </p:blipFill>
          <p:spPr bwMode="auto">
            <a:xfrm rot="16200000">
              <a:off x="-3750500" y="4393416"/>
              <a:ext cx="9144002" cy="357166"/>
            </a:xfrm>
            <a:prstGeom prst="rect">
              <a:avLst/>
            </a:prstGeom>
            <a:noFill/>
          </p:spPr>
        </p:pic>
      </p:grpSp>
      <p:sp>
        <p:nvSpPr>
          <p:cNvPr id="17" name="Заголовок 2"/>
          <p:cNvSpPr txBox="1">
            <a:spLocks/>
          </p:cNvSpPr>
          <p:nvPr/>
        </p:nvSpPr>
        <p:spPr>
          <a:xfrm>
            <a:off x="5013176" y="8388424"/>
            <a:ext cx="1643050" cy="57147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 smtClean="0">
                <a:solidFill>
                  <a:srgbClr val="0033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май</a:t>
            </a:r>
            <a:r>
              <a:rPr kumimoji="0" lang="ru-RU" sz="2800" b="1" i="0" u="none" strike="noStrike" kern="1200" cap="none" spc="0" normalizeH="0" noProof="0" dirty="0" smtClean="0">
                <a:ln>
                  <a:noFill/>
                </a:ln>
                <a:solidFill>
                  <a:srgbClr val="003300"/>
                </a:solidFill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2015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003300"/>
              </a:solidFill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2050" name="Picture 2" descr="G:\Рисунок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341" y="5470980"/>
            <a:ext cx="3597541" cy="2337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1000108" y="1000100"/>
            <a:ext cx="5643602" cy="3570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Департамент образования города </a:t>
            </a:r>
            <a:r>
              <a:rPr lang="ru-RU" sz="20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москвы</a:t>
            </a:r>
            <a:endParaRPr lang="ru-RU" sz="20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Западное окружное управление образования</a:t>
            </a:r>
          </a:p>
          <a:p>
            <a:pPr algn="ctr"/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Государственное бюджетное общеобразовательное учреждение города Москвы</a:t>
            </a:r>
          </a:p>
          <a:p>
            <a:pPr algn="ctr"/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«Школа № 1015»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СТРУКТУРНОЕ ПОДРАЗДЕЛЕНИЕ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ДОШКОЛЬНОГО ОБРАЗОВАНИЯ №2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119634,  г. Москва, ул. Шолохова, д.6,  корп.4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т./факс: 8-495-731-16-77, 8-495-731-89-11</a:t>
            </a:r>
            <a:endParaRPr lang="ru-RU" dirty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E-mail: @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yandex.ru</a:t>
            </a:r>
            <a:endParaRPr kumimoji="0" lang="en-US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Заголовок 6"/>
          <p:cNvSpPr txBox="1">
            <a:spLocks/>
          </p:cNvSpPr>
          <p:nvPr/>
        </p:nvSpPr>
        <p:spPr>
          <a:xfrm>
            <a:off x="1000108" y="357158"/>
            <a:ext cx="5643602" cy="6429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Название образовательной организации</a:t>
            </a:r>
            <a:endParaRPr kumimoji="0" lang="ru-RU" sz="2000" b="0" i="0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2" y="-2"/>
            <a:ext cx="1000082" cy="9144003"/>
            <a:chOff x="2" y="-2"/>
            <a:chExt cx="1000082" cy="914400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6" name="Picture 5" descr="D:\РАБОЧАЯ\ЛОГОПЕД\рисунки\Рамки для фото и подложек\Рамки\ramk00.png"/>
            <p:cNvPicPr>
              <a:picLocks noChangeAspect="1" noChangeArrowheads="1"/>
            </p:cNvPicPr>
            <p:nvPr/>
          </p:nvPicPr>
          <p:blipFill>
            <a:blip r:embed="rId2" cstate="print"/>
            <a:srcRect b="93917"/>
            <a:stretch>
              <a:fillRect/>
            </a:stretch>
          </p:blipFill>
          <p:spPr bwMode="auto">
            <a:xfrm rot="16200000">
              <a:off x="-4321978" y="4321979"/>
              <a:ext cx="9144002" cy="500042"/>
            </a:xfrm>
            <a:prstGeom prst="rect">
              <a:avLst/>
            </a:prstGeom>
            <a:noFill/>
          </p:spPr>
        </p:pic>
        <p:pic>
          <p:nvPicPr>
            <p:cNvPr id="7" name="Picture 5" descr="D:\РАБОЧАЯ\ЛОГОПЕД\рисунки\Рамки для фото и подложек\Рамки\ramk00.png"/>
            <p:cNvPicPr>
              <a:picLocks noChangeAspect="1" noChangeArrowheads="1"/>
            </p:cNvPicPr>
            <p:nvPr/>
          </p:nvPicPr>
          <p:blipFill>
            <a:blip r:embed="rId2" cstate="print"/>
            <a:srcRect t="1738" b="93917"/>
            <a:stretch>
              <a:fillRect/>
            </a:stretch>
          </p:blipFill>
          <p:spPr bwMode="auto">
            <a:xfrm rot="16200000">
              <a:off x="-3750500" y="4393416"/>
              <a:ext cx="9144002" cy="357166"/>
            </a:xfrm>
            <a:prstGeom prst="rect">
              <a:avLst/>
            </a:prstGeom>
            <a:noFill/>
          </p:spPr>
        </p:pic>
      </p:grpSp>
      <p:cxnSp>
        <p:nvCxnSpPr>
          <p:cNvPr id="9" name="Прямая соединительная линия 8"/>
          <p:cNvCxnSpPr/>
          <p:nvPr/>
        </p:nvCxnSpPr>
        <p:spPr>
          <a:xfrm>
            <a:off x="1484784" y="827584"/>
            <a:ext cx="460851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3" name="Заголовок 6"/>
          <p:cNvSpPr txBox="1">
            <a:spLocks/>
          </p:cNvSpPr>
          <p:nvPr/>
        </p:nvSpPr>
        <p:spPr>
          <a:xfrm>
            <a:off x="4143380" y="4857752"/>
            <a:ext cx="2143140" cy="6429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Авторы пособия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endParaRPr kumimoji="0" lang="ru-RU" sz="1800" b="0" i="0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4286256" y="5286380"/>
            <a:ext cx="1872208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5" name="Rectangle 1"/>
          <p:cNvSpPr>
            <a:spLocks noChangeArrowheads="1"/>
          </p:cNvSpPr>
          <p:nvPr/>
        </p:nvSpPr>
        <p:spPr bwMode="auto">
          <a:xfrm>
            <a:off x="1285860" y="5500694"/>
            <a:ext cx="4896544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Учителя-логопеды СПДО№2:</a:t>
            </a:r>
          </a:p>
          <a:p>
            <a:pPr marL="176213" marR="0" lvl="0" indent="-176213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Берсекова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Лариса Борисовна,</a:t>
            </a:r>
          </a:p>
          <a:p>
            <a:pPr marL="176213" marR="0" lvl="0" indent="-176213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Голованова Надежда Александровна,</a:t>
            </a:r>
          </a:p>
          <a:p>
            <a:pPr marL="176213" marR="0" lvl="0" indent="-176213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Грызлова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Анна Владимировна,</a:t>
            </a:r>
          </a:p>
          <a:p>
            <a:pPr marL="176213" marR="0" lvl="0" indent="-176213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ru-RU" sz="2000" baseline="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Кондрашина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Юлия Васильевна,</a:t>
            </a:r>
          </a:p>
          <a:p>
            <a:pPr marL="176213" marR="0" lvl="0" indent="-176213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Марченкова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Татьяна Тарасовна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11" name="Picture 2" descr="F:\Защита клумбы\фоны\sm_ful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12" y="7662863"/>
            <a:ext cx="4357718" cy="14811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1124744" y="928662"/>
            <a:ext cx="573325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Создать педагогическое пособие д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ля использования в образовательной области «Речевое развитие»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соответствии с возрастными возможностями и особенностями воспитанников.</a:t>
            </a:r>
          </a:p>
        </p:txBody>
      </p:sp>
      <p:sp>
        <p:nvSpPr>
          <p:cNvPr id="5" name="Заголовок 6"/>
          <p:cNvSpPr txBox="1">
            <a:spLocks/>
          </p:cNvSpPr>
          <p:nvPr/>
        </p:nvSpPr>
        <p:spPr>
          <a:xfrm>
            <a:off x="1000108" y="357158"/>
            <a:ext cx="5643602" cy="6429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Цель разработки пособия</a:t>
            </a:r>
            <a:endParaRPr kumimoji="0" lang="ru-RU" sz="2000" b="0" i="0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pSp>
        <p:nvGrpSpPr>
          <p:cNvPr id="2" name="Группа 3"/>
          <p:cNvGrpSpPr/>
          <p:nvPr/>
        </p:nvGrpSpPr>
        <p:grpSpPr>
          <a:xfrm>
            <a:off x="2" y="-2"/>
            <a:ext cx="1000082" cy="9144003"/>
            <a:chOff x="2" y="-2"/>
            <a:chExt cx="1000082" cy="914400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6" name="Picture 5" descr="D:\РАБОЧАЯ\ЛОГОПЕД\рисунки\Рамки для фото и подложек\Рамки\ramk00.png"/>
            <p:cNvPicPr>
              <a:picLocks noChangeAspect="1" noChangeArrowheads="1"/>
            </p:cNvPicPr>
            <p:nvPr/>
          </p:nvPicPr>
          <p:blipFill>
            <a:blip r:embed="rId2" cstate="print"/>
            <a:srcRect b="93917"/>
            <a:stretch>
              <a:fillRect/>
            </a:stretch>
          </p:blipFill>
          <p:spPr bwMode="auto">
            <a:xfrm rot="16200000">
              <a:off x="-4321978" y="4321979"/>
              <a:ext cx="9144002" cy="500042"/>
            </a:xfrm>
            <a:prstGeom prst="rect">
              <a:avLst/>
            </a:prstGeom>
            <a:noFill/>
          </p:spPr>
        </p:pic>
        <p:pic>
          <p:nvPicPr>
            <p:cNvPr id="7" name="Picture 5" descr="D:\РАБОЧАЯ\ЛОГОПЕД\рисунки\Рамки для фото и подложек\Рамки\ramk00.png"/>
            <p:cNvPicPr>
              <a:picLocks noChangeAspect="1" noChangeArrowheads="1"/>
            </p:cNvPicPr>
            <p:nvPr/>
          </p:nvPicPr>
          <p:blipFill>
            <a:blip r:embed="rId2" cstate="print"/>
            <a:srcRect t="1738" b="93917"/>
            <a:stretch>
              <a:fillRect/>
            </a:stretch>
          </p:blipFill>
          <p:spPr bwMode="auto">
            <a:xfrm rot="16200000">
              <a:off x="-3750500" y="4393416"/>
              <a:ext cx="9144002" cy="357166"/>
            </a:xfrm>
            <a:prstGeom prst="rect">
              <a:avLst/>
            </a:prstGeom>
            <a:noFill/>
          </p:spPr>
        </p:pic>
      </p:grpSp>
      <p:cxnSp>
        <p:nvCxnSpPr>
          <p:cNvPr id="9" name="Прямая соединительная линия 8"/>
          <p:cNvCxnSpPr/>
          <p:nvPr/>
        </p:nvCxnSpPr>
        <p:spPr>
          <a:xfrm>
            <a:off x="2348880" y="899592"/>
            <a:ext cx="2952328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3" name="Заголовок 6"/>
          <p:cNvSpPr txBox="1">
            <a:spLocks/>
          </p:cNvSpPr>
          <p:nvPr/>
        </p:nvSpPr>
        <p:spPr>
          <a:xfrm>
            <a:off x="1268760" y="4067944"/>
            <a:ext cx="5328592" cy="6429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Принципы использования пособия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endParaRPr kumimoji="0" lang="ru-RU" sz="1800" b="0" i="0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1916832" y="4499992"/>
            <a:ext cx="4032448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2492896" y="2555776"/>
            <a:ext cx="2376264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4" name="Rectangle 1"/>
          <p:cNvSpPr>
            <a:spLocks noChangeArrowheads="1"/>
          </p:cNvSpPr>
          <p:nvPr/>
        </p:nvSpPr>
        <p:spPr bwMode="auto">
          <a:xfrm>
            <a:off x="1124744" y="4572000"/>
            <a:ext cx="573325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Доступность, наглядность, безопасность, многофункциональность, эффективность.</a:t>
            </a:r>
          </a:p>
        </p:txBody>
      </p:sp>
      <p:sp>
        <p:nvSpPr>
          <p:cNvPr id="25" name="Заголовок 6"/>
          <p:cNvSpPr txBox="1">
            <a:spLocks/>
          </p:cNvSpPr>
          <p:nvPr/>
        </p:nvSpPr>
        <p:spPr>
          <a:xfrm>
            <a:off x="1844824" y="2195736"/>
            <a:ext cx="3643338" cy="6429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Назначение пособия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endParaRPr kumimoji="0" lang="ru-RU" sz="1800" b="0" i="0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6" name="Rectangle 1"/>
          <p:cNvSpPr>
            <a:spLocks noChangeArrowheads="1"/>
          </p:cNvSpPr>
          <p:nvPr/>
        </p:nvSpPr>
        <p:spPr bwMode="auto">
          <a:xfrm>
            <a:off x="1124744" y="2627784"/>
            <a:ext cx="573325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Пособие предназначено для  развития и формирования у дошкольников 3-7 лет навыка составления описательных рассказов с использованием опорных схем.  Данное пособие могут использовать  учителя-логопеды, воспитатели, учителя-дефектологи,  педагоги-психологи.</a:t>
            </a:r>
          </a:p>
        </p:txBody>
      </p:sp>
      <p:sp>
        <p:nvSpPr>
          <p:cNvPr id="18" name="Заголовок 6"/>
          <p:cNvSpPr txBox="1">
            <a:spLocks/>
          </p:cNvSpPr>
          <p:nvPr/>
        </p:nvSpPr>
        <p:spPr>
          <a:xfrm>
            <a:off x="2357430" y="5286380"/>
            <a:ext cx="3067274" cy="50006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Описание  пособия</a:t>
            </a:r>
            <a:endParaRPr kumimoji="0" lang="ru-RU" sz="2000" b="0" i="0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2786058" y="5786446"/>
            <a:ext cx="2232248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8" name="Rectangle 1"/>
          <p:cNvSpPr>
            <a:spLocks noChangeArrowheads="1"/>
          </p:cNvSpPr>
          <p:nvPr/>
        </p:nvSpPr>
        <p:spPr bwMode="auto">
          <a:xfrm>
            <a:off x="1214422" y="5857884"/>
            <a:ext cx="5446388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176213" indent="-1762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два листа А-3 формата с изображением клумбы, </a:t>
            </a:r>
          </a:p>
          <a:p>
            <a:pPr marL="176213" indent="-176213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20 карточек - шаблонов  на магнитах с изображением цветов (15х15 см), </a:t>
            </a:r>
          </a:p>
          <a:p>
            <a:pPr marL="176213" indent="-176213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набор цветных универсальных карточек-пиктограмм для составления рассказов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 лексическим темам (10х10 см), </a:t>
            </a:r>
          </a:p>
          <a:p>
            <a:pPr marL="176213" indent="-176213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картотека примерных планов и рассказов по различным лексическим темам.</a:t>
            </a:r>
          </a:p>
        </p:txBody>
      </p:sp>
      <p:pic>
        <p:nvPicPr>
          <p:cNvPr id="17" name="Picture 2" descr="F:\Защита клумбы\фоны\sm_ful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12" y="7662863"/>
            <a:ext cx="4357718" cy="14811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2" y="-2"/>
            <a:ext cx="1000082" cy="9144003"/>
            <a:chOff x="2" y="-2"/>
            <a:chExt cx="1000082" cy="914400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3" name="Picture 5" descr="D:\РАБОЧАЯ\ЛОГОПЕД\рисунки\Рамки для фото и подложек\Рамки\ramk00.png"/>
            <p:cNvPicPr>
              <a:picLocks noChangeAspect="1" noChangeArrowheads="1"/>
            </p:cNvPicPr>
            <p:nvPr/>
          </p:nvPicPr>
          <p:blipFill>
            <a:blip r:embed="rId2" cstate="print"/>
            <a:srcRect b="93917"/>
            <a:stretch>
              <a:fillRect/>
            </a:stretch>
          </p:blipFill>
          <p:spPr bwMode="auto">
            <a:xfrm rot="16200000">
              <a:off x="-4321978" y="4321979"/>
              <a:ext cx="9144002" cy="500042"/>
            </a:xfrm>
            <a:prstGeom prst="rect">
              <a:avLst/>
            </a:prstGeom>
            <a:noFill/>
          </p:spPr>
        </p:pic>
        <p:pic>
          <p:nvPicPr>
            <p:cNvPr id="4" name="Picture 5" descr="D:\РАБОЧАЯ\ЛОГОПЕД\рисунки\Рамки для фото и подложек\Рамки\ramk00.png"/>
            <p:cNvPicPr>
              <a:picLocks noChangeAspect="1" noChangeArrowheads="1"/>
            </p:cNvPicPr>
            <p:nvPr/>
          </p:nvPicPr>
          <p:blipFill>
            <a:blip r:embed="rId2" cstate="print"/>
            <a:srcRect t="1738" b="93917"/>
            <a:stretch>
              <a:fillRect/>
            </a:stretch>
          </p:blipFill>
          <p:spPr bwMode="auto">
            <a:xfrm rot="16200000">
              <a:off x="-3750500" y="4393416"/>
              <a:ext cx="9144002" cy="357166"/>
            </a:xfrm>
            <a:prstGeom prst="rect">
              <a:avLst/>
            </a:prstGeom>
            <a:noFill/>
          </p:spPr>
        </p:pic>
      </p:grp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071546" y="857224"/>
            <a:ext cx="5500726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176213" marR="0" lvl="0" indent="-1762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возможность работать с группой детей - размер карточек позволяет увидеть схему всем детям при фронтальной форме непосредственной образовательной деятельности;</a:t>
            </a:r>
          </a:p>
          <a:p>
            <a:pPr marL="176213" marR="0" lvl="0" indent="-1762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педагог может по своему усмотрению уменьшать или увеличивать количество карточек для рассказа, следовательно, начинать обучение детей составлять описательные рассказы по опорным схемам можно уже с младших групп.</a:t>
            </a:r>
          </a:p>
          <a:p>
            <a:pPr marL="176213" marR="0" lvl="0" indent="-1762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обязательно в конце каждого рассказа, независимо от лексической темы и возрастной группы, ребёнок рассказывает либо о своём отношении к предмету описания, либо о своих мечтах и желаниях. Такой приём очень способствует развитию навыка анализировать и формулировать свои умозаключения.</a:t>
            </a:r>
          </a:p>
        </p:txBody>
      </p:sp>
      <p:sp>
        <p:nvSpPr>
          <p:cNvPr id="6" name="Заголовок 6"/>
          <p:cNvSpPr txBox="1">
            <a:spLocks/>
          </p:cNvSpPr>
          <p:nvPr/>
        </p:nvSpPr>
        <p:spPr>
          <a:xfrm>
            <a:off x="1714488" y="214282"/>
            <a:ext cx="4429156" cy="50006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Преимущества</a:t>
            </a:r>
            <a:endParaRPr kumimoji="0" lang="ru-RU" sz="2000" b="0" i="0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2214554" y="5286380"/>
            <a:ext cx="3429024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1142984" y="5429256"/>
            <a:ext cx="5429288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Данное пособие просто в изготовлении, в использовании и хранении. С отдельными картинками-пиктограммами можно придумывать и составлять не только рассказы по лексическим темам, но и выстраивать свои высказывания по проектной деятельности или по различным направлениям в других образовательных областях. Особенно удачно такие схемы вписываются в структуру интегрированных занятий. </a:t>
            </a:r>
          </a:p>
        </p:txBody>
      </p:sp>
      <p:sp>
        <p:nvSpPr>
          <p:cNvPr id="11" name="Заголовок 6"/>
          <p:cNvSpPr txBox="1">
            <a:spLocks/>
          </p:cNvSpPr>
          <p:nvPr/>
        </p:nvSpPr>
        <p:spPr>
          <a:xfrm>
            <a:off x="1142984" y="4500562"/>
            <a:ext cx="5500726" cy="8572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Возможность использования в практической педагогической деятельности</a:t>
            </a:r>
            <a:endParaRPr kumimoji="0" lang="ru-RU" sz="2000" b="0" i="0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3071810" y="642910"/>
            <a:ext cx="1785950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5" name="Picture 2" descr="F:\Защита клумбы\фоны\sm_ful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12" y="7662863"/>
            <a:ext cx="4357718" cy="14811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2" y="-2"/>
            <a:ext cx="1000082" cy="9144003"/>
            <a:chOff x="2" y="-2"/>
            <a:chExt cx="1000082" cy="914400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7" name="Picture 5" descr="D:\РАБОЧАЯ\ЛОГОПЕД\рисунки\Рамки для фото и подложек\Рамки\ramk00.png"/>
            <p:cNvPicPr>
              <a:picLocks noChangeAspect="1" noChangeArrowheads="1"/>
            </p:cNvPicPr>
            <p:nvPr/>
          </p:nvPicPr>
          <p:blipFill>
            <a:blip r:embed="rId2" cstate="print"/>
            <a:srcRect b="93917"/>
            <a:stretch>
              <a:fillRect/>
            </a:stretch>
          </p:blipFill>
          <p:spPr bwMode="auto">
            <a:xfrm rot="16200000">
              <a:off x="-4321978" y="4321979"/>
              <a:ext cx="9144002" cy="500042"/>
            </a:xfrm>
            <a:prstGeom prst="rect">
              <a:avLst/>
            </a:prstGeom>
            <a:noFill/>
          </p:spPr>
        </p:pic>
        <p:pic>
          <p:nvPicPr>
            <p:cNvPr id="8" name="Picture 5" descr="D:\РАБОЧАЯ\ЛОГОПЕД\рисунки\Рамки для фото и подложек\Рамки\ramk00.png"/>
            <p:cNvPicPr>
              <a:picLocks noChangeAspect="1" noChangeArrowheads="1"/>
            </p:cNvPicPr>
            <p:nvPr/>
          </p:nvPicPr>
          <p:blipFill>
            <a:blip r:embed="rId2" cstate="print"/>
            <a:srcRect t="1738" b="93917"/>
            <a:stretch>
              <a:fillRect/>
            </a:stretch>
          </p:blipFill>
          <p:spPr bwMode="auto">
            <a:xfrm rot="16200000">
              <a:off x="-3750500" y="4393416"/>
              <a:ext cx="9144002" cy="357166"/>
            </a:xfrm>
            <a:prstGeom prst="rect">
              <a:avLst/>
            </a:prstGeom>
            <a:noFill/>
          </p:spPr>
        </p:pic>
      </p:grpSp>
      <p:pic>
        <p:nvPicPr>
          <p:cNvPr id="2" name="Picture 2" descr="D:\ceh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350" y="266699"/>
            <a:ext cx="5962650" cy="861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308567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416</TotalTime>
  <Words>361</Words>
  <Application>Microsoft Office PowerPoint</Application>
  <PresentationFormat>Экран (4:3)</PresentationFormat>
  <Paragraphs>44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СТРУКТУРНОЕ ПОДРАЗДЕЛЕНИЕ ДОШКОЛЬНОГО ОБРАЗОВАНИЯ №2  ГБОУ  «Школа №1015»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СТРУКТУРНОЕ ПОДРАЗДЕЛЕНИЕ ДОШКОЛЬНОГО ОБРАЗОВАНИЯ №2  ГБОУ СОШ №1015</dc:title>
  <dc:creator>Admin</dc:creator>
  <cp:lastModifiedBy>SAM</cp:lastModifiedBy>
  <cp:revision>41</cp:revision>
  <dcterms:created xsi:type="dcterms:W3CDTF">2013-12-16T07:27:51Z</dcterms:created>
  <dcterms:modified xsi:type="dcterms:W3CDTF">2018-06-18T17:45:59Z</dcterms:modified>
</cp:coreProperties>
</file>