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70" r:id="rId8"/>
    <p:sldId id="274" r:id="rId9"/>
    <p:sldId id="271" r:id="rId10"/>
    <p:sldId id="272" r:id="rId11"/>
    <p:sldId id="275" r:id="rId12"/>
    <p:sldId id="273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D0FBD"/>
    <a:srgbClr val="FF9900"/>
    <a:srgbClr val="66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8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12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6.jpeg"/><Relationship Id="rId5" Type="http://schemas.openxmlformats.org/officeDocument/2006/relationships/image" Target="../media/image11.jpeg"/><Relationship Id="rId10" Type="http://schemas.openxmlformats.org/officeDocument/2006/relationships/image" Target="../media/image15.jpeg"/><Relationship Id="rId4" Type="http://schemas.openxmlformats.org/officeDocument/2006/relationships/image" Target="../media/image10.pn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3D0FBD"/>
                </a:solidFill>
                <a:latin typeface="Monotype Corsiva" pitchFamily="66" charset="0"/>
              </a:rPr>
              <a:t>Фестиваль  педагогических  идей учителей  физической  культуры               Подмосковья</a:t>
            </a:r>
            <a:endParaRPr lang="ru-RU" b="1" dirty="0">
              <a:solidFill>
                <a:srgbClr val="3D0FBD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img_116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000240"/>
            <a:ext cx="6072230" cy="4143404"/>
          </a:xfrm>
          <a:prstGeom prst="rect">
            <a:avLst/>
          </a:prstGeom>
          <a:ln w="228600" cap="sq" cmpd="thickThin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929058" y="6273225"/>
            <a:ext cx="5214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    </a:t>
            </a:r>
            <a:r>
              <a:rPr lang="ru-RU" sz="3200" b="1" dirty="0" smtClean="0">
                <a:solidFill>
                  <a:srgbClr val="3D0FBD"/>
                </a:solidFill>
                <a:latin typeface="Monotype Corsiva" pitchFamily="66" charset="0"/>
              </a:rPr>
              <a:t>МБОУ Лицей №11 г. Химки</a:t>
            </a:r>
            <a:endParaRPr lang="ru-RU" sz="3200" b="1" dirty="0">
              <a:solidFill>
                <a:srgbClr val="3D0FBD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285728"/>
          <a:ext cx="8501122" cy="60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2896266"/>
                <a:gridCol w="1512912"/>
                <a:gridCol w="2377432"/>
              </a:tblGrid>
              <a:tr h="1482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8 станция –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«Планка».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Выполнение упражнения, стоя </a:t>
                      </a:r>
                      <a:r>
                        <a:rPr kumimoji="0" lang="ru-RU" sz="1400" b="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локтях.</a:t>
                      </a:r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станция –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«Передача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медбола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».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Передача мяча ногами, зажав мяч передней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частью стопы.</a:t>
                      </a: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станция – 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«Баскетбольный и          </a:t>
                      </a:r>
                    </a:p>
                    <a:p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теннисный мяч».</a:t>
                      </a: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Ведение баскетбольного мяча на месте одной рукой, другой рукой подбрасывать теннисный мяч ( если работает 2 человека на станции, то передача теннисного мяча в паре). </a:t>
                      </a: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После каждой станции, результаты записываются в личную карточку.</a:t>
                      </a:r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мин.</a:t>
                      </a: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мин. 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1мин.</a:t>
                      </a:r>
                      <a:endParaRPr kumimoji="0" lang="ru-RU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Рисунок 8" descr="IMG_71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428604"/>
            <a:ext cx="1928794" cy="1000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IMG_71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1643050"/>
            <a:ext cx="1214430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IMG_71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5140" y="3214686"/>
            <a:ext cx="2000264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IMG_71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43702" y="4929198"/>
            <a:ext cx="2071702" cy="128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285728"/>
          <a:ext cx="8501122" cy="627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2896266"/>
                <a:gridCol w="1512912"/>
                <a:gridCol w="2377432"/>
              </a:tblGrid>
              <a:tr h="1482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Подготовка площадки,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для 2-й части основной части урока.</a:t>
                      </a:r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Объяснение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задания второй половины урока, разделение класса на 2 группы ( девочки, мальчики).</a:t>
                      </a: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Игра «</a:t>
                      </a:r>
                      <a:r>
                        <a:rPr kumimoji="0" lang="ru-RU" sz="1400" b="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Вызов номеров»,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 координационным мячом «</a:t>
                      </a: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Mad Guy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Reaction Ball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».</a:t>
                      </a: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Играющие образуют круг, в центре водящий с мячом. Стоящие в кругу рассчитываются по номерам. Водящий удерживает мяч в вытянутой руке, в сторону. Выпуская мяч, называет номер. Задача игрока, которого назвали номер, успеть поймать мяч, после одного отскока мяча от пола.</a:t>
                      </a: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Прыжки через «длинную скакалку».</a:t>
                      </a: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Прыжки поочерёдно, друг за другом, -  впрыгивать справа от скакалки; - слева от скакалки; - парные прыжки; - групповые прыжки.</a:t>
                      </a:r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мин.</a:t>
                      </a: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мин. 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6 мин.</a:t>
                      </a: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6 мин.</a:t>
                      </a:r>
                      <a:endParaRPr kumimoji="0" lang="ru-RU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После прохождения последней станции,</a:t>
                      </a:r>
                      <a:r>
                        <a:rPr kumimoji="0" lang="ru-RU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убирается инвентарь последними учащимися на станции.</a:t>
                      </a:r>
                    </a:p>
                    <a:p>
                      <a:endParaRPr kumimoji="0" lang="ru-RU" sz="12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Каждая группа выполняет определённое задание, через определенное время -  смена.</a:t>
                      </a:r>
                    </a:p>
                    <a:p>
                      <a:endParaRPr kumimoji="0" lang="ru-RU" sz="12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Если игрок успевает поймать мяч, то встает на своё место и продолжает игру.</a:t>
                      </a:r>
                    </a:p>
                    <a:p>
                      <a:r>
                        <a:rPr kumimoji="0" lang="ru-RU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Если игрок не поймает мяч, то становится водящим, а водящий становится на место игрока под его номером.</a:t>
                      </a:r>
                      <a:endParaRPr lang="ru-RU" sz="1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6" name="Рисунок 15" descr="IMG_71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3357562"/>
            <a:ext cx="2000264" cy="128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IMG_71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4857760"/>
            <a:ext cx="2071702" cy="128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357166"/>
          <a:ext cx="8358247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5680"/>
                <a:gridCol w="2910461"/>
                <a:gridCol w="1492544"/>
                <a:gridCol w="2089562"/>
              </a:tblGrid>
              <a:tr h="1410674">
                <a:tc>
                  <a:txBody>
                    <a:bodyPr/>
                    <a:lstStyle/>
                    <a:p>
                      <a:pPr algn="ctr"/>
                      <a:endParaRPr lang="ru-RU" sz="1200" b="0" dirty="0" smtClean="0"/>
                    </a:p>
                    <a:p>
                      <a:pPr algn="ctr"/>
                      <a:endParaRPr lang="ru-RU" sz="1200" b="0" dirty="0" smtClean="0"/>
                    </a:p>
                    <a:p>
                      <a:pPr algn="ctr"/>
                      <a:endParaRPr lang="ru-RU" sz="1200" b="0" dirty="0" smtClean="0"/>
                    </a:p>
                    <a:p>
                      <a:pPr algn="ctr"/>
                      <a:endParaRPr lang="ru-RU" sz="1200" b="0" dirty="0" smtClean="0"/>
                    </a:p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Заключительная часть</a:t>
                      </a:r>
                    </a:p>
                    <a:p>
                      <a:pPr algn="l"/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3 – 4 мин.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Игра «Минутка»: по сигналу учителя, в ходьбе, каждый ученик начинает отсчёт времени. Ровно через минуту игроки должны остановиться (полагаются на собственное чувство времени).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Построение; подведение итогов урока; разбор ошибок, допущенных во время выполнения упражнений; домашнее задание.</a:t>
                      </a:r>
                      <a:endParaRPr kumimoji="0" lang="ru-RU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1,5 – 2 мин.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1,5 мин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Следить за секундомером и учащимися, определить, кто наиболее точно выполнил задание.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Отметить лучших учеников урока.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IMG_69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3500438"/>
            <a:ext cx="5286412" cy="3000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428604"/>
            <a:ext cx="842968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Урок  физической  культуры</a:t>
            </a:r>
          </a:p>
          <a:p>
            <a:pPr algn="ctr"/>
            <a:endParaRPr lang="ru-RU" sz="2800" b="1" dirty="0" smtClean="0"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«Развитие двигательных качеств 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в условиях ограниченного пространства».</a:t>
            </a:r>
          </a:p>
          <a:p>
            <a:pPr algn="ctr"/>
            <a:endParaRPr lang="ru-RU" sz="2800" b="1" dirty="0" smtClean="0">
              <a:latin typeface="Monotype Corsiva" pitchFamily="66" charset="0"/>
            </a:endParaRPr>
          </a:p>
          <a:p>
            <a:r>
              <a:rPr lang="ru-RU" sz="2800" b="1" dirty="0" smtClean="0">
                <a:latin typeface="Monotype Corsiva" pitchFamily="66" charset="0"/>
              </a:rPr>
              <a:t>Учитель физической культуры – </a:t>
            </a:r>
          </a:p>
          <a:p>
            <a:r>
              <a:rPr lang="ru-RU" sz="2800" b="1" dirty="0" smtClean="0">
                <a:latin typeface="Monotype Corsiva" pitchFamily="66" charset="0"/>
              </a:rPr>
              <a:t>                                    Марусяк  Лариса  Анатольевна  </a:t>
            </a:r>
          </a:p>
          <a:p>
            <a:endParaRPr lang="ru-RU" sz="2800" b="1" dirty="0" smtClean="0">
              <a:latin typeface="Monotype Corsiva" pitchFamily="66" charset="0"/>
            </a:endParaRPr>
          </a:p>
          <a:p>
            <a:pPr algn="r"/>
            <a:endParaRPr lang="ru-RU" sz="2400" b="1" dirty="0" smtClean="0">
              <a:latin typeface="Monotype Corsiva" pitchFamily="66" charset="0"/>
            </a:endParaRPr>
          </a:p>
          <a:p>
            <a:pPr algn="r"/>
            <a:endParaRPr lang="ru-RU" sz="2400" b="1" dirty="0" smtClean="0">
              <a:latin typeface="Monotype Corsiva" pitchFamily="66" charset="0"/>
            </a:endParaRPr>
          </a:p>
          <a:p>
            <a:pPr algn="r"/>
            <a:endParaRPr lang="ru-RU" sz="2400" b="1" dirty="0" smtClean="0">
              <a:latin typeface="Monotype Corsiva" pitchFamily="66" charset="0"/>
            </a:endParaRPr>
          </a:p>
          <a:p>
            <a:pPr algn="r"/>
            <a:endParaRPr lang="ru-RU" sz="2400" b="1" dirty="0" smtClean="0">
              <a:latin typeface="Monotype Corsiva" pitchFamily="66" charset="0"/>
            </a:endParaRPr>
          </a:p>
          <a:p>
            <a:pPr algn="r"/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1029" name="Picture 5" descr="C:\Documents and Settings\Ларисик\Рабочий стол\Картинки\Смайлики Смайлики-картинки - miranimashek·com (1)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786190"/>
            <a:ext cx="2309822" cy="19288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578645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Monotype Corsiva" pitchFamily="66" charset="0"/>
              </a:rPr>
              <a:t>« ЛЮБИТЕ  СПОРТ  и  БУДЬТЕ  ЗДОРОВЫ!»</a:t>
            </a:r>
            <a:endParaRPr lang="ru-RU" sz="28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3D0FBD"/>
                </a:solidFill>
                <a:latin typeface="Monotype Corsiva" pitchFamily="66" charset="0"/>
              </a:rPr>
              <a:t>Номинация </a:t>
            </a:r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«педагогический  опыт»</a:t>
            </a:r>
            <a:b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3D0FBD"/>
                </a:solidFill>
                <a:latin typeface="Monotype Corsiva" pitchFamily="66" charset="0"/>
              </a:rPr>
              <a:t>Учитель  физической  культуры </a:t>
            </a:r>
            <a:br>
              <a:rPr lang="ru-RU" sz="2800" b="1" dirty="0" smtClean="0">
                <a:solidFill>
                  <a:srgbClr val="3D0FBD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3D0FBD"/>
                </a:solidFill>
                <a:latin typeface="Monotype Corsiva" pitchFamily="66" charset="0"/>
              </a:rPr>
              <a:t>Марусяк     Лариса     </a:t>
            </a:r>
            <a:r>
              <a:rPr lang="ru-RU" b="1" dirty="0" err="1" smtClean="0">
                <a:solidFill>
                  <a:srgbClr val="3D0FBD"/>
                </a:solidFill>
                <a:latin typeface="Monotype Corsiva" pitchFamily="66" charset="0"/>
              </a:rPr>
              <a:t>анатольевна</a:t>
            </a:r>
            <a:endParaRPr lang="ru-RU" b="1" dirty="0">
              <a:solidFill>
                <a:srgbClr val="3D0FBD"/>
              </a:solidFill>
              <a:latin typeface="Monotype Corsiva" pitchFamily="66" charset="0"/>
            </a:endParaRPr>
          </a:p>
        </p:txBody>
      </p:sp>
      <p:pic>
        <p:nvPicPr>
          <p:cNvPr id="8" name="Содержимое 7" descr="IMG_0041-6 (2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499992" y="1800218"/>
            <a:ext cx="3467100" cy="45365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8" descr="http://kemshkola97.ru/wp-content/uploads/2015/11/logo1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397" y="2132856"/>
            <a:ext cx="3286148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116632"/>
            <a:ext cx="8686800" cy="9361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Тема    урока: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08720"/>
            <a:ext cx="856895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«Развитие двигательных качеств в условиях ограниченного пространства» .</a:t>
            </a:r>
          </a:p>
          <a:p>
            <a:r>
              <a:rPr lang="ru-RU" sz="2800" b="1" dirty="0" smtClean="0">
                <a:latin typeface="Monotype Corsiva" pitchFamily="66" charset="0"/>
              </a:rPr>
              <a:t>Актуальность:  </a:t>
            </a:r>
            <a:r>
              <a:rPr lang="ru-RU" sz="2400" dirty="0" smtClean="0">
                <a:latin typeface="Monotype Corsiva" pitchFamily="66" charset="0"/>
              </a:rPr>
              <a:t>актуальность выбранной темы обусловлена        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  сложившейся ситуацией: большая загруженность 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залов во время проведения уроков физической культуры.</a:t>
            </a:r>
            <a:endParaRPr lang="ru-RU" sz="2400" dirty="0">
              <a:latin typeface="Monotype Corsiva" pitchFamily="66" charset="0"/>
            </a:endParaRPr>
          </a:p>
          <a:p>
            <a:r>
              <a:rPr lang="ru-RU" sz="2400" b="1" dirty="0" smtClean="0">
                <a:latin typeface="Monotype Corsiva" pitchFamily="66" charset="0"/>
              </a:rPr>
              <a:t>           </a:t>
            </a:r>
          </a:p>
          <a:p>
            <a:r>
              <a:rPr lang="ru-RU" sz="2400" b="1" dirty="0">
                <a:latin typeface="Monotype Corsiva" pitchFamily="66" charset="0"/>
              </a:rPr>
              <a:t> </a:t>
            </a:r>
            <a:r>
              <a:rPr lang="ru-RU" sz="2400" b="1" dirty="0" smtClean="0">
                <a:latin typeface="Monotype Corsiva" pitchFamily="66" charset="0"/>
              </a:rPr>
              <a:t>    </a:t>
            </a:r>
            <a:r>
              <a:rPr lang="ru-RU" sz="2800" b="1" dirty="0" smtClean="0">
                <a:latin typeface="Monotype Corsiva" pitchFamily="66" charset="0"/>
              </a:rPr>
              <a:t>Цель урока : </a:t>
            </a:r>
            <a:r>
              <a:rPr lang="ru-RU" sz="2400" dirty="0" smtClean="0">
                <a:latin typeface="Monotype Corsiva" pitchFamily="66" charset="0"/>
              </a:rPr>
              <a:t>овладение способами оздоровления и укрепления   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 организма учащихся посредством метода  «круговая   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 тренировка», используя личностно-ориентированный     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 подход.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endParaRPr lang="ru-RU" sz="2400" b="1" dirty="0" smtClean="0">
              <a:latin typeface="Monotype Corsiva" pitchFamily="66" charset="0"/>
            </a:endParaRPr>
          </a:p>
          <a:p>
            <a:endParaRPr lang="ru-RU" sz="2400" b="1" dirty="0" smtClean="0">
              <a:latin typeface="Monotype Corsiva" pitchFamily="66" charset="0"/>
            </a:endParaRPr>
          </a:p>
          <a:p>
            <a:endParaRPr lang="ru-RU" sz="2400" b="1" dirty="0" smtClean="0">
              <a:latin typeface="Monotype Corsiva" pitchFamily="66" charset="0"/>
            </a:endParaRPr>
          </a:p>
          <a:p>
            <a:endParaRPr lang="ru-RU" sz="2400" b="1" dirty="0" smtClean="0">
              <a:latin typeface="Monotype Corsiva" pitchFamily="66" charset="0"/>
            </a:endParaRPr>
          </a:p>
        </p:txBody>
      </p:sp>
      <p:pic>
        <p:nvPicPr>
          <p:cNvPr id="1026" name="Picture 2" descr="C:\Users\licey11-sz1\Desktop\Картинки\Картинки\отжимание анимация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941168"/>
            <a:ext cx="396044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285728"/>
            <a:ext cx="867876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Задачи урока:</a:t>
            </a:r>
          </a:p>
          <a:p>
            <a:pPr marL="457200" lvl="0" indent="-457200">
              <a:buAutoNum type="arabicPeriod"/>
            </a:pPr>
            <a:r>
              <a:rPr lang="ru-RU" sz="2400" b="1" u="sng" dirty="0" smtClean="0">
                <a:latin typeface="Monotype Corsiva" pitchFamily="66" charset="0"/>
              </a:rPr>
              <a:t>Образовательная</a:t>
            </a:r>
            <a:r>
              <a:rPr lang="ru-RU" sz="2400" dirty="0" smtClean="0">
                <a:latin typeface="Monotype Corsiva" pitchFamily="66" charset="0"/>
              </a:rPr>
              <a:t>:</a:t>
            </a:r>
            <a:r>
              <a:rPr lang="en-US" sz="2400" dirty="0" smtClean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    </a:t>
            </a:r>
            <a:r>
              <a:rPr lang="ru-RU" sz="2400" dirty="0" smtClean="0">
                <a:solidFill>
                  <a:prstClr val="black"/>
                </a:solidFill>
                <a:latin typeface="Monotype Corsiva" pitchFamily="66" charset="0"/>
              </a:rPr>
              <a:t>Совершенствование </a:t>
            </a:r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двигательных  </a:t>
            </a:r>
            <a:r>
              <a:rPr lang="ru-RU" sz="2400" dirty="0" smtClean="0">
                <a:solidFill>
                  <a:prstClr val="black"/>
                </a:solidFill>
                <a:latin typeface="Monotype Corsiva" pitchFamily="66" charset="0"/>
              </a:rPr>
              <a:t>умений </a:t>
            </a:r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и </a:t>
            </a:r>
            <a:r>
              <a:rPr lang="ru-RU" sz="2400" dirty="0" smtClean="0">
                <a:solidFill>
                  <a:prstClr val="black"/>
                </a:solidFill>
                <a:latin typeface="Monotype Corsiva" pitchFamily="66" charset="0"/>
              </a:rPr>
              <a:t>  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Monotype Corsiva" pitchFamily="66" charset="0"/>
              </a:rPr>
              <a:t>       навыков; </a:t>
            </a:r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развитие </a:t>
            </a:r>
            <a:r>
              <a:rPr lang="ru-RU" sz="2400" dirty="0" smtClean="0">
                <a:solidFill>
                  <a:prstClr val="black"/>
                </a:solidFill>
                <a:latin typeface="Monotype Corsiva" pitchFamily="66" charset="0"/>
              </a:rPr>
              <a:t>скоростно-силовых качеств</a:t>
            </a:r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,</a:t>
            </a:r>
            <a:r>
              <a:rPr lang="ru-RU" sz="2400" dirty="0" smtClean="0">
                <a:solidFill>
                  <a:prstClr val="black"/>
                </a:solidFill>
                <a:latin typeface="Monotype Corsiva" pitchFamily="66" charset="0"/>
              </a:rPr>
              <a:t> ловкости,  </a:t>
            </a:r>
            <a:r>
              <a:rPr lang="ru-RU" sz="2400" dirty="0" err="1" smtClean="0">
                <a:solidFill>
                  <a:prstClr val="black"/>
                </a:solidFill>
                <a:latin typeface="Monotype Corsiva" pitchFamily="66" charset="0"/>
              </a:rPr>
              <a:t>коорди</a:t>
            </a:r>
            <a:r>
              <a:rPr lang="ru-RU" sz="2400" dirty="0" smtClean="0">
                <a:solidFill>
                  <a:prstClr val="black"/>
                </a:solidFill>
                <a:latin typeface="Monotype Corsiva" pitchFamily="66" charset="0"/>
              </a:rPr>
              <a:t>-     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Monotype Corsiva" pitchFamily="66" charset="0"/>
              </a:rPr>
              <a:t>        </a:t>
            </a:r>
            <a:r>
              <a:rPr lang="ru-RU" sz="2400" dirty="0" err="1" smtClean="0">
                <a:solidFill>
                  <a:prstClr val="black"/>
                </a:solidFill>
                <a:latin typeface="Monotype Corsiva" pitchFamily="66" charset="0"/>
              </a:rPr>
              <a:t>национных</a:t>
            </a:r>
            <a:r>
              <a:rPr lang="ru-RU" sz="2400" dirty="0" smtClean="0">
                <a:solidFill>
                  <a:prstClr val="black"/>
                </a:solidFill>
                <a:latin typeface="Monotype Corsiva" pitchFamily="66" charset="0"/>
              </a:rPr>
              <a:t> способностей, выносливости.</a:t>
            </a:r>
            <a:endParaRPr lang="ru-RU" sz="2400" dirty="0">
              <a:solidFill>
                <a:prstClr val="black"/>
              </a:solidFill>
              <a:latin typeface="Monotype Corsiva" pitchFamily="66" charset="0"/>
            </a:endParaRPr>
          </a:p>
          <a:p>
            <a:pPr marL="457200" lvl="0" indent="-457200">
              <a:buAutoNum type="arabicPeriod" startAt="2"/>
            </a:pPr>
            <a:r>
              <a:rPr lang="ru-RU" sz="2400" b="1" u="sng" dirty="0" smtClean="0">
                <a:latin typeface="Monotype Corsiva" pitchFamily="66" charset="0"/>
              </a:rPr>
              <a:t>Оздоровительная: </a:t>
            </a:r>
            <a:r>
              <a:rPr lang="ru-RU" sz="2400" dirty="0" smtClean="0">
                <a:latin typeface="Monotype Corsiva" pitchFamily="66" charset="0"/>
              </a:rPr>
              <a:t>Развитие функциональных возможностей   </a:t>
            </a:r>
          </a:p>
          <a:p>
            <a:pPr lvl="0"/>
            <a:r>
              <a:rPr lang="ru-RU" sz="2400" dirty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      организма; обучение самоконтролю за физической нагрузкой;    </a:t>
            </a:r>
          </a:p>
          <a:p>
            <a:pPr lvl="0"/>
            <a:r>
              <a:rPr lang="ru-RU" sz="2400" dirty="0" smtClean="0">
                <a:latin typeface="Monotype Corsiva" pitchFamily="66" charset="0"/>
              </a:rPr>
              <a:t>       улучшение таких необходимых качеств, как психологическая </a:t>
            </a:r>
          </a:p>
          <a:p>
            <a:pPr lvl="0"/>
            <a:r>
              <a:rPr lang="ru-RU" sz="2400" dirty="0" smtClean="0">
                <a:latin typeface="Monotype Corsiva" pitchFamily="66" charset="0"/>
              </a:rPr>
              <a:t>       уравновешенность, сосредоточенность, внимательность, хорошая  </a:t>
            </a:r>
          </a:p>
          <a:p>
            <a:pPr lvl="0"/>
            <a:r>
              <a:rPr lang="ru-RU" sz="2400" dirty="0" smtClean="0">
                <a:latin typeface="Monotype Corsiva" pitchFamily="66" charset="0"/>
              </a:rPr>
              <a:t>       память, мыслительные способности.</a:t>
            </a:r>
          </a:p>
          <a:p>
            <a:pPr marL="457200" lvl="0" indent="-457200">
              <a:buAutoNum type="arabicPeriod" startAt="3"/>
            </a:pPr>
            <a:r>
              <a:rPr lang="ru-RU" sz="2400" b="1" u="sng" dirty="0" smtClean="0">
                <a:latin typeface="Monotype Corsiva" pitchFamily="66" charset="0"/>
              </a:rPr>
              <a:t>Воспитательная: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Monotype Corsiva" pitchFamily="66" charset="0"/>
              </a:rPr>
              <a:t>Воспитание потребности в систематических </a:t>
            </a:r>
          </a:p>
          <a:p>
            <a:pPr marL="457200" lvl="0" indent="-457200"/>
            <a:r>
              <a:rPr lang="ru-RU" sz="2400" dirty="0" smtClean="0">
                <a:latin typeface="Monotype Corsiva" pitchFamily="66" charset="0"/>
              </a:rPr>
              <a:t>      занятиях двигательной   деятельностью; воспитание моральных и волевых качеств; понимание ценности и важности поддержания организма в здоровом состоянии; внимательного отношения к товарищам.</a:t>
            </a:r>
          </a:p>
          <a:p>
            <a:pPr marL="457200" indent="-457200"/>
            <a:endParaRPr lang="ru-RU" sz="2400" b="1" u="sng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083707"/>
            <a:ext cx="1440160" cy="15737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080120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i="1" cap="none" dirty="0">
                <a:solidFill>
                  <a:srgbClr val="4E3B30"/>
                </a:solidFill>
                <a:effectLst/>
                <a:latin typeface="Monotype Corsiva" pitchFamily="66" charset="0"/>
                <a:ea typeface="+mn-ea"/>
                <a:cs typeface="+mn-cs"/>
              </a:rPr>
              <a:t>Место проведения:</a:t>
            </a:r>
            <a:r>
              <a:rPr lang="ru-RU" sz="3200" b="1" i="1" cap="none" dirty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  <a:t> </a:t>
            </a:r>
            <a:r>
              <a:rPr lang="ru-RU" sz="3200" i="1" u="sng" cap="none" dirty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  <a:t> </a:t>
            </a:r>
            <a:r>
              <a:rPr lang="ru-RU" sz="2800" b="1" i="1" u="sng" cap="none" dirty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  <a:t>спортивный </a:t>
            </a:r>
            <a:r>
              <a:rPr lang="ru-RU" sz="2800" b="1" i="1" u="sng" cap="none" dirty="0" smtClean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  <a:t>зал  (1/2 зала);</a:t>
            </a:r>
            <a:r>
              <a:rPr lang="ru-RU" sz="2800" b="1" i="1" u="sng" cap="none" dirty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  <a:t/>
            </a:r>
            <a:br>
              <a:rPr lang="ru-RU" sz="2800" b="1" i="1" u="sng" cap="none" dirty="0">
                <a:solidFill>
                  <a:srgbClr val="4E3B30"/>
                </a:solidFill>
                <a:effectLst/>
                <a:latin typeface="Franklin Gothic Book"/>
                <a:ea typeface="+mn-ea"/>
                <a:cs typeface="+mn-cs"/>
              </a:rPr>
            </a:b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20688"/>
            <a:ext cx="8686800" cy="5459437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Monotype Corsiva" pitchFamily="66" charset="0"/>
              </a:rPr>
              <a:t>Спортивный инвентарь: </a:t>
            </a:r>
            <a:r>
              <a:rPr lang="ru-RU" sz="2400" i="1" u="sng" dirty="0" smtClean="0">
                <a:latin typeface="+mj-lt"/>
              </a:rPr>
              <a:t>гимнастическая скамейка; </a:t>
            </a:r>
            <a:r>
              <a:rPr lang="ru-RU" sz="2400" i="1" u="sng" dirty="0" err="1" smtClean="0">
                <a:latin typeface="+mj-lt"/>
              </a:rPr>
              <a:t>медболы</a:t>
            </a:r>
            <a:r>
              <a:rPr lang="ru-RU" sz="2400" i="1" u="sng" dirty="0" smtClean="0">
                <a:latin typeface="+mj-lt"/>
              </a:rPr>
              <a:t>; баскетбольные мячи; степ-платформа; теннисный мяч; скакалка ( короткая + длинная); гимнастический коврик; эспандер; «скоростная лестница»; координационный</a:t>
            </a:r>
          </a:p>
          <a:p>
            <a:r>
              <a:rPr lang="ru-RU" sz="2400" i="1" dirty="0">
                <a:latin typeface="+mj-lt"/>
              </a:rPr>
              <a:t> </a:t>
            </a:r>
            <a:r>
              <a:rPr lang="ru-RU" sz="2400" i="1" dirty="0" smtClean="0">
                <a:latin typeface="+mj-lt"/>
              </a:rPr>
              <a:t>            </a:t>
            </a:r>
            <a:r>
              <a:rPr lang="ru-RU" sz="2400" i="1" u="sng" dirty="0" smtClean="0">
                <a:latin typeface="+mj-lt"/>
              </a:rPr>
              <a:t>мяч; свисток; секундомер.</a:t>
            </a:r>
          </a:p>
          <a:p>
            <a:endParaRPr lang="ru-RU" sz="2400" i="1" dirty="0">
              <a:latin typeface="Monotype Corsiva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7218" y="-25148"/>
            <a:ext cx="1296144" cy="11607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0044" y="3300647"/>
            <a:ext cx="1584176" cy="1728192"/>
          </a:xfrm>
          <a:prstGeom prst="rect">
            <a:avLst/>
          </a:prstGeom>
        </p:spPr>
      </p:pic>
      <p:pic>
        <p:nvPicPr>
          <p:cNvPr id="1026" name="Picture 2" descr="F:\Картинки\Координационный мяч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78" t="6136" r="7313" b="7521"/>
          <a:stretch/>
        </p:blipFill>
        <p:spPr bwMode="auto">
          <a:xfrm>
            <a:off x="286046" y="5076542"/>
            <a:ext cx="1083075" cy="122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379" b="35311"/>
          <a:stretch/>
        </p:blipFill>
        <p:spPr>
          <a:xfrm>
            <a:off x="1935316" y="5028840"/>
            <a:ext cx="1998475" cy="12734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520" t="12264" r="24520" b="19496"/>
          <a:stretch/>
        </p:blipFill>
        <p:spPr>
          <a:xfrm>
            <a:off x="2843808" y="3229235"/>
            <a:ext cx="864096" cy="935508"/>
          </a:xfrm>
          <a:prstGeom prst="rect">
            <a:avLst/>
          </a:prstGeom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33792" y="3160466"/>
            <a:ext cx="1543050" cy="1543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719" b="25043"/>
          <a:stretch/>
        </p:blipFill>
        <p:spPr>
          <a:xfrm>
            <a:off x="7380312" y="3764131"/>
            <a:ext cx="1543050" cy="698045"/>
          </a:xfrm>
          <a:prstGeom prst="rect">
            <a:avLst/>
          </a:prstGeom>
        </p:spPr>
      </p:pic>
      <p:pic>
        <p:nvPicPr>
          <p:cNvPr id="1027" name="Picture 3" descr="C:\Users\licey11-sz1\AppData\Local\Microsoft\Windows\Temporary Internet Files\Content.IE5\APHSAPIG\200px-Jump_rope_for_children[1]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391873"/>
            <a:ext cx="1656184" cy="126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104" r="13668"/>
          <a:stretch/>
        </p:blipFill>
        <p:spPr>
          <a:xfrm>
            <a:off x="5796136" y="4164743"/>
            <a:ext cx="1129937" cy="11906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46" t="8118" b="15154"/>
          <a:stretch/>
        </p:blipFill>
        <p:spPr>
          <a:xfrm>
            <a:off x="7092280" y="5187667"/>
            <a:ext cx="1824123" cy="146169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85850" y="5245087"/>
            <a:ext cx="1690559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/>
          <a:lstStyle/>
          <a:p>
            <a:pPr algn="ctr"/>
            <a:r>
              <a:rPr lang="ru-RU" b="1" i="1" dirty="0" smtClean="0">
                <a:latin typeface="Monotype Corsiva" pitchFamily="66" charset="0"/>
              </a:rPr>
              <a:t>План   урока: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15000"/>
              </a:lnSpc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70602840"/>
              </p:ext>
            </p:extLst>
          </p:nvPr>
        </p:nvGraphicFramePr>
        <p:xfrm>
          <a:off x="214282" y="1071546"/>
          <a:ext cx="8715437" cy="5661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8020"/>
                <a:gridCol w="2819698"/>
                <a:gridCol w="1281683"/>
                <a:gridCol w="3076036"/>
              </a:tblGrid>
              <a:tr h="8759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Части</a:t>
                      </a:r>
                      <a:br>
                        <a:rPr lang="ru-RU" sz="1800" dirty="0" smtClean="0">
                          <a:effectLst/>
                        </a:rPr>
                      </a:br>
                      <a:r>
                        <a:rPr lang="ru-RU" sz="1800" dirty="0" smtClean="0">
                          <a:effectLst/>
                        </a:rPr>
                        <a:t>урока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Содержание урока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Дозировка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Методические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указания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7676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dirty="0" smtClean="0">
                          <a:effectLst/>
                        </a:rPr>
                        <a:t>Подготовительная часть</a:t>
                      </a: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200" dirty="0" smtClean="0">
                          <a:effectLst/>
                        </a:rPr>
                        <a:t>7 – 8 мин.</a:t>
                      </a:r>
                    </a:p>
                    <a:p>
                      <a:endParaRPr lang="ru-RU" sz="1800" dirty="0" smtClean="0">
                        <a:effectLst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Построение, приветствие, сообщение задач урока. Инструктаж по технике безопасности.</a:t>
                      </a: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Ходьба: - обычная; - на носках; - на пятках; - перекатным шагом.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Бег: - обычный;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скрестным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шагом ( правым,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левым боком);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   с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высоким подниманием бедра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- захлёстыванием голени.  </a:t>
                      </a: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мин.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мин.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1,5 – 2 мин.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0760" y="2039547"/>
            <a:ext cx="1450990" cy="10322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6296" y="2780928"/>
            <a:ext cx="1584176" cy="1008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0760" y="3573016"/>
            <a:ext cx="1667584" cy="1008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66872" y="4365104"/>
            <a:ext cx="1553599" cy="1008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2198" y="5143512"/>
            <a:ext cx="1571636" cy="10699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43834" y="5661624"/>
            <a:ext cx="1083058" cy="1079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80077268"/>
              </p:ext>
            </p:extLst>
          </p:nvPr>
        </p:nvGraphicFramePr>
        <p:xfrm>
          <a:off x="428596" y="142852"/>
          <a:ext cx="8501122" cy="6500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378"/>
                <a:gridCol w="3178680"/>
                <a:gridCol w="1404533"/>
                <a:gridCol w="2365531"/>
              </a:tblGrid>
              <a:tr h="650085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ОРУ на месте ( по периметру площадки):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Рывки руками в стороны; вверх;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Повороты туловища;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Наклоны туловища в сторону;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«Мельница»;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Наклоны вперёд;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Упор присед, упор стоя согнувшись;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Выпады;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Приседания;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Прыжки на двух: - ноги вместе, ноги врозь, - нога вперёд - назад.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3,5 – 4 мин.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– 8  раз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каждой рукой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5 раз в каждую сторону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8 -10 раз 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каждой рукой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6 раз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6 раз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4 - 5 раз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каждом направлении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10-12 раз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серии по 12 прыжков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0232" y="404664"/>
            <a:ext cx="1296144" cy="815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86112" y="1052736"/>
            <a:ext cx="1241884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70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15272" y="2143116"/>
            <a:ext cx="1214414" cy="833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702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43702" y="1643050"/>
            <a:ext cx="1285884" cy="785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G_705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3143248"/>
            <a:ext cx="1357290" cy="833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IMG_705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72396" y="4214818"/>
            <a:ext cx="1357322" cy="904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IMG_705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43702" y="3786190"/>
            <a:ext cx="1285884" cy="833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IMG_706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72396" y="5715016"/>
            <a:ext cx="1357290" cy="904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MG_704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643702" y="2643182"/>
            <a:ext cx="1285852" cy="833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IMG_7058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643702" y="4857760"/>
            <a:ext cx="1357290" cy="1000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357166"/>
          <a:ext cx="8501122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378"/>
                <a:gridCol w="3178680"/>
                <a:gridCol w="1404533"/>
                <a:gridCol w="2365531"/>
              </a:tblGrid>
              <a:tr h="614366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Основная часть</a:t>
                      </a:r>
                    </a:p>
                    <a:p>
                      <a:pPr algn="ctr"/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34 мин.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«Круговая тренировка»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работа по станциям</a:t>
                      </a:r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 кол-во</a:t>
                      </a:r>
                      <a:r>
                        <a:rPr kumimoji="0" lang="en-US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человек  на станции,  в зависимости от кол-ва занимающихся на уроке):</a:t>
                      </a:r>
                    </a:p>
                    <a:p>
                      <a:pPr algn="l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станция –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«Скамейка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».</a:t>
                      </a:r>
                    </a:p>
                    <a:p>
                      <a:pPr algn="l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Прыжки со сменой ног, с опорой одной ноги на скамейку.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l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станция –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«Пресс»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 на косые мышцы живота).</a:t>
                      </a:r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И.п. – сед на линии, ноги согнуты в коленных суставах, в руках </a:t>
                      </a:r>
                      <a:r>
                        <a:rPr kumimoji="0" lang="ru-RU" sz="1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медбол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Поворот туловища, касаясь мячом за линию.</a:t>
                      </a:r>
                    </a:p>
                    <a:p>
                      <a:pPr algn="l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станция – 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«Скоростная лестница». 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Чередование беговых (шаг в «клетку», два шага в «клетку») и прыжковых упражнений  (толчком двух ног сбоку от «лестницы»).</a:t>
                      </a:r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мин.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мин.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мин.</a:t>
                      </a: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мин.</a:t>
                      </a:r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" name="Рисунок 11" descr="IMG_69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571480"/>
            <a:ext cx="1857356" cy="128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IMG_71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2071678"/>
            <a:ext cx="1857388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IMG_70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3500438"/>
            <a:ext cx="1928826" cy="114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IMG_709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16" y="5000636"/>
            <a:ext cx="1928794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58920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6" y="285727"/>
          <a:ext cx="8429688" cy="5974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6"/>
                <a:gridCol w="2928958"/>
                <a:gridCol w="1428760"/>
                <a:gridCol w="2428894"/>
              </a:tblGrid>
              <a:tr h="59740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станция -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«Жимы».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Используя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эспандер, выполняются упражнения на верхний плечевой пояс ( при выполнении </a:t>
                      </a:r>
                      <a:r>
                        <a:rPr kumimoji="0" lang="ru-RU" sz="14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упражне-ний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угол  между руками и </a:t>
                      </a:r>
                      <a:r>
                        <a:rPr kumimoji="0" lang="ru-RU" sz="14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тулови-щем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90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⁰).</a:t>
                      </a: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5 станция – 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«Скакалка»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.</a:t>
                      </a: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Прыжки через скакалку с </a:t>
                      </a:r>
                      <a:r>
                        <a:rPr kumimoji="0" lang="ru-RU" sz="14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макси-мальной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 скоростью.</a:t>
                      </a: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6 станция 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– «Сгибание и разгибание рук в упоре лёжа».</a:t>
                      </a: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Вариант: руки на набивных мячах (у юношей).</a:t>
                      </a: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  <a:p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7 станция – 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«Степ-платформа».</a:t>
                      </a:r>
                    </a:p>
                    <a:p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/>
                        </a:rPr>
                        <a:t>Поочерёдное выполнение шагов на платформу лицом и боком ( правым, левым).</a:t>
                      </a:r>
                    </a:p>
                    <a:p>
                      <a:endParaRPr kumimoji="0" lang="ru-RU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мин. 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мин.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мин.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мин.</a:t>
                      </a:r>
                      <a:endParaRPr kumimoji="0" lang="ru-RU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" name="Рисунок 9" descr="IMG_71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357166"/>
            <a:ext cx="1928826" cy="1047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IMG_71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1500174"/>
            <a:ext cx="1214430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IMG_71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3071810"/>
            <a:ext cx="2071702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IMG_714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2264" y="4786322"/>
            <a:ext cx="2071670" cy="114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2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6C781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1687</TotalTime>
  <Words>551</Words>
  <Application>Microsoft Office PowerPoint</Application>
  <PresentationFormat>Экран (4:3)</PresentationFormat>
  <Paragraphs>344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Фестиваль  педагогических  идей учителей  физической  культуры               Подмосковья</vt:lpstr>
      <vt:lpstr>Номинация «педагогический  опыт» Учитель  физической  культуры  Марусяк     Лариса     анатольевна</vt:lpstr>
      <vt:lpstr>Тема    урока:</vt:lpstr>
      <vt:lpstr>Слайд 4</vt:lpstr>
      <vt:lpstr>Место проведения:  спортивный зал  (1/2 зала); </vt:lpstr>
      <vt:lpstr>План   урока: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Ларисик</cp:lastModifiedBy>
  <cp:revision>116</cp:revision>
  <dcterms:modified xsi:type="dcterms:W3CDTF">2018-03-23T16:24:30Z</dcterms:modified>
</cp:coreProperties>
</file>