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9" r:id="rId3"/>
    <p:sldId id="261" r:id="rId4"/>
    <p:sldId id="256" r:id="rId5"/>
    <p:sldId id="262" r:id="rId6"/>
    <p:sldId id="263" r:id="rId7"/>
    <p:sldId id="265" r:id="rId8"/>
    <p:sldId id="267" r:id="rId9"/>
    <p:sldId id="260" r:id="rId10"/>
    <p:sldId id="268" r:id="rId11"/>
    <p:sldId id="271" r:id="rId12"/>
    <p:sldId id="270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32" autoAdjust="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19119F6-6462-4882-85A5-EF24A4601AC0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029784-D337-4D9E-BF6B-43AE587BB1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59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8344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Перевернутое занятие\small_information_items_23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5"/>
            <a:ext cx="8352928" cy="563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544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260648"/>
            <a:ext cx="8629650" cy="5892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321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089/00036be8-7fec6c3d/1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037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997224" cy="7921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Преимущества метода </a:t>
            </a:r>
          </a:p>
          <a:p>
            <a:pPr algn="ctr"/>
            <a:r>
              <a:rPr lang="ru-RU" dirty="0" smtClean="0"/>
              <a:t>«Перевёрнутое занятие»:</a:t>
            </a:r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95536" y="1124744"/>
            <a:ext cx="8352928" cy="4968552"/>
          </a:xfrm>
        </p:spPr>
        <p:txBody>
          <a:bodyPr>
            <a:noAutofit/>
          </a:bodyPr>
          <a:lstStyle/>
          <a:p>
            <a:r>
              <a:rPr lang="ru-RU" sz="1400" dirty="0" smtClean="0"/>
              <a:t>индивидуальный </a:t>
            </a:r>
            <a:r>
              <a:rPr lang="ru-RU" sz="1400" dirty="0"/>
              <a:t>подход;</a:t>
            </a:r>
          </a:p>
          <a:p>
            <a:pPr lvl="0"/>
            <a:r>
              <a:rPr lang="ru-RU" sz="1400" dirty="0"/>
              <a:t>вовлеченность детей;</a:t>
            </a:r>
          </a:p>
          <a:p>
            <a:pPr lvl="0"/>
            <a:r>
              <a:rPr lang="ru-RU" sz="1400" dirty="0"/>
              <a:t>навыки для взрослой жизни;</a:t>
            </a:r>
          </a:p>
          <a:p>
            <a:pPr lvl="0"/>
            <a:r>
              <a:rPr lang="ru-RU" sz="1400" dirty="0"/>
              <a:t>обучение вне </a:t>
            </a:r>
            <a:r>
              <a:rPr lang="ru-RU" sz="1400" dirty="0" smtClean="0"/>
              <a:t>кабинета;</a:t>
            </a:r>
            <a:endParaRPr lang="ru-RU" sz="1400" dirty="0"/>
          </a:p>
          <a:p>
            <a:pPr lvl="0"/>
            <a:r>
              <a:rPr lang="ru-RU" sz="1400" dirty="0"/>
              <a:t>заинтересованные обучающиеся работают друг с другом, а образовательный процесс организуется с учетом потребностей обучающихся;</a:t>
            </a:r>
          </a:p>
          <a:p>
            <a:pPr lvl="0"/>
            <a:r>
              <a:rPr lang="ru-RU" sz="1400" dirty="0"/>
              <a:t>увеличивается время на индивидуальное обучение;</a:t>
            </a:r>
          </a:p>
          <a:p>
            <a:pPr lvl="0"/>
            <a:r>
              <a:rPr lang="ru-RU" sz="1400" dirty="0"/>
              <a:t>общение обучающегося и педагога выходит на новый качественный и количественный уровень;</a:t>
            </a:r>
          </a:p>
          <a:p>
            <a:pPr lvl="0"/>
            <a:r>
              <a:rPr lang="ru-RU" sz="1400" dirty="0"/>
              <a:t>хорошо успевающие ребята могут углублять свои знания, а отстающие получают гораздо больше возможностей наверстать упущенное;</a:t>
            </a:r>
          </a:p>
          <a:p>
            <a:pPr lvl="0"/>
            <a:r>
              <a:rPr lang="ru-RU" sz="1400" dirty="0"/>
              <a:t>родители гораздо глубже вовлечены в образовательный процесс;</a:t>
            </a:r>
          </a:p>
          <a:p>
            <a:pPr lvl="0"/>
            <a:r>
              <a:rPr lang="ru-RU" sz="1400" dirty="0" smtClean="0"/>
              <a:t>обучающиеся </a:t>
            </a:r>
            <a:r>
              <a:rPr lang="ru-RU" sz="1400" dirty="0"/>
              <a:t>получают в качестве домашнего задания учебное видео или адрес электронного образовательного ресурса для изучения </a:t>
            </a:r>
            <a:r>
              <a:rPr lang="ru-RU" sz="1400" b="1" dirty="0"/>
              <a:t>нового материала</a:t>
            </a:r>
            <a:r>
              <a:rPr lang="ru-RU" sz="1400" dirty="0"/>
              <a:t> к </a:t>
            </a:r>
            <a:r>
              <a:rPr lang="ru-RU" sz="1400"/>
              <a:t>следующему </a:t>
            </a:r>
            <a:r>
              <a:rPr lang="ru-RU" sz="1400" smtClean="0"/>
              <a:t>занятию. </a:t>
            </a:r>
            <a:r>
              <a:rPr lang="ru-RU" sz="1400" dirty="0"/>
              <a:t>Это можно сделать в любое удобное время, в удобном месте, просмотреть несколько раз сложные теоретические блоки;</a:t>
            </a:r>
          </a:p>
          <a:p>
            <a:pPr lvl="0"/>
            <a:r>
              <a:rPr lang="ru-RU" sz="1400" dirty="0"/>
              <a:t>п</a:t>
            </a:r>
            <a:r>
              <a:rPr lang="ru-RU" sz="1400" dirty="0" smtClean="0"/>
              <a:t>едагог один </a:t>
            </a:r>
            <a:r>
              <a:rPr lang="ru-RU" sz="1400" dirty="0"/>
              <a:t>раз готовит собственный учебный </a:t>
            </a:r>
            <a:r>
              <a:rPr lang="ru-RU" sz="1400" dirty="0" err="1"/>
              <a:t>видеоурок</a:t>
            </a:r>
            <a:r>
              <a:rPr lang="ru-RU" sz="1400" dirty="0"/>
              <a:t> или имеет электронные ресурсы авторитетных коллег;</a:t>
            </a:r>
          </a:p>
          <a:p>
            <a:pPr lvl="0"/>
            <a:r>
              <a:rPr lang="ru-RU" sz="1400" dirty="0" smtClean="0"/>
              <a:t>Педагог на занятии качественно </a:t>
            </a:r>
            <a:r>
              <a:rPr lang="ru-RU" sz="1400" dirty="0"/>
              <a:t>организует учебную деятельность </a:t>
            </a:r>
            <a:r>
              <a:rPr lang="ru-RU" sz="1400" dirty="0" smtClean="0"/>
              <a:t>обучающихся </a:t>
            </a:r>
            <a:r>
              <a:rPr lang="ru-RU" sz="1400" dirty="0"/>
              <a:t>по проработке изученного материала.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654241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343089"/>
              </p:ext>
            </p:extLst>
          </p:nvPr>
        </p:nvGraphicFramePr>
        <p:xfrm>
          <a:off x="29496" y="81931"/>
          <a:ext cx="8934990" cy="64864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0957"/>
                <a:gridCol w="3059238"/>
                <a:gridCol w="4034795"/>
              </a:tblGrid>
              <a:tr h="47922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Традиционный подход	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«Перевернутое</a:t>
                      </a:r>
                      <a:r>
                        <a:rPr lang="ru-RU" sz="1400" baseline="0" dirty="0" smtClean="0">
                          <a:effectLst/>
                        </a:rPr>
                        <a:t> занятие»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</a:tr>
              <a:tr h="143767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Обучающийся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Пассивность, отсутствие инициативы и желания в самостоятельной учебной деятельности. Работа по схеме “послушай, запомни, воспроизведи”.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Вовлеченность </a:t>
                      </a:r>
                      <a:r>
                        <a:rPr lang="ru-RU" sz="1400" dirty="0" smtClean="0">
                          <a:effectLst/>
                        </a:rPr>
                        <a:t>обучающихся </a:t>
                      </a:r>
                      <a:r>
                        <a:rPr lang="ru-RU" sz="1400" dirty="0">
                          <a:effectLst/>
                        </a:rPr>
                        <a:t>в учебный процесс. Ответственность за свое обучение. Взаимодействие со всеми участниками учебного процесса. Осмысленное обучение.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</a:tr>
              <a:tr h="95845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Педагог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Передача знаний, удержание дисциплины и порядка в классе, контроль знаний </a:t>
                      </a:r>
                      <a:r>
                        <a:rPr lang="ru-RU" sz="1400" dirty="0" smtClean="0">
                          <a:effectLst/>
                        </a:rPr>
                        <a:t>обучающихся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Конструирование учебной ситуации, формирование у </a:t>
                      </a:r>
                      <a:r>
                        <a:rPr lang="ru-RU" sz="1400" dirty="0" smtClean="0">
                          <a:effectLst/>
                        </a:rPr>
                        <a:t>обучающихся </a:t>
                      </a:r>
                      <a:r>
                        <a:rPr lang="ru-RU" sz="1400" dirty="0">
                          <a:effectLst/>
                        </a:rPr>
                        <a:t>ответственности за обучение, доверительное отношение.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</a:tr>
              <a:tr h="7188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ИКТ	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Использование технологий и веб-инструментов в обучении.	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Изменение методов и форм работы посредством ИКТ.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</a:tr>
              <a:tr h="108247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Методы	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Пассивные методы подачи учебного материала, при котором информация идет от </a:t>
                      </a:r>
                      <a:r>
                        <a:rPr lang="ru-RU" sz="1400" dirty="0" smtClean="0">
                          <a:effectLst/>
                        </a:rPr>
                        <a:t>педагога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к </a:t>
                      </a:r>
                      <a:r>
                        <a:rPr lang="ru-RU" sz="1400" dirty="0">
                          <a:effectLst/>
                        </a:rPr>
                        <a:t>ребёнку.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Активные и интерактивные методы обучения. Личностно-ориентированный подход.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</a:tr>
              <a:tr h="177505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Построение</a:t>
                      </a:r>
                      <a:r>
                        <a:rPr lang="ru-RU" sz="1400" baseline="0" dirty="0" smtClean="0">
                          <a:effectLst/>
                        </a:rPr>
                        <a:t> занятия</a:t>
                      </a:r>
                      <a:endParaRPr lang="ru-RU" sz="1400" dirty="0">
                        <a:effectLst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На занятиях обучающиеся </a:t>
                      </a:r>
                      <a:r>
                        <a:rPr lang="ru-RU" sz="1400" dirty="0">
                          <a:effectLst/>
                        </a:rPr>
                        <a:t>слушают объяснения </a:t>
                      </a:r>
                      <a:r>
                        <a:rPr lang="ru-RU" sz="1400" dirty="0" smtClean="0">
                          <a:effectLst/>
                        </a:rPr>
                        <a:t>педагога. </a:t>
                      </a:r>
                      <a:r>
                        <a:rPr lang="ru-RU" sz="1400" dirty="0">
                          <a:effectLst/>
                        </a:rPr>
                        <a:t>Приходя домой после </a:t>
                      </a:r>
                      <a:r>
                        <a:rPr lang="ru-RU" sz="1400" dirty="0" smtClean="0">
                          <a:effectLst/>
                        </a:rPr>
                        <a:t>ЦДТ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выполняют </a:t>
                      </a:r>
                      <a:r>
                        <a:rPr lang="ru-RU" sz="1400" dirty="0">
                          <a:effectLst/>
                        </a:rPr>
                        <a:t>домашнее задание, зачастую неудачно и без возможности спросить, получить подсказку.	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Дома просмотр видео с объяснениями по новой теме, а </a:t>
                      </a:r>
                      <a:r>
                        <a:rPr lang="ru-RU" sz="1400" dirty="0" smtClean="0">
                          <a:effectLst/>
                        </a:rPr>
                        <a:t>на</a:t>
                      </a:r>
                      <a:r>
                        <a:rPr lang="ru-RU" sz="1400" baseline="0" dirty="0" smtClean="0">
                          <a:effectLst/>
                        </a:rPr>
                        <a:t> занятии </a:t>
                      </a:r>
                      <a:r>
                        <a:rPr lang="ru-RU" sz="1400" dirty="0" smtClean="0">
                          <a:effectLst/>
                        </a:rPr>
                        <a:t>решение </a:t>
                      </a:r>
                      <a:r>
                        <a:rPr lang="ru-RU" sz="1400" dirty="0">
                          <a:effectLst/>
                        </a:rPr>
                        <a:t>проблем домашней работы.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70" marR="3547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6473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Перевернутое занятие\prezentaciya_fond_sodeystviya_innovaciyam_bobrinev_13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7" cy="635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19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06489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«Чему учить» = «как учить»: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насколько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учитывает требования будущего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можем научить людей быть творческими, давая им стандартные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Мы не можем научить людей сотрудничать и работать в команде, если в течение всей учебы они выступают как одиночки, которые соревнуются друг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другом;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можем сформировать у людей способность непрерывно учиться, если мы с первых дней учебы лишаем их самостоятельности в выборе своей траектории развития, и если мы ругаем и наказываем их 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можем научить людей сопереживанию и не сформируем их эмоциональный интеллект, если эмоциональная сфера исключена из образования, а процесс обучения фокусируется только на когнитивных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способностях;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можем научить людей грамотно обращаться с новой информационной средой и информационными технологиями, если мы убираем их из учебного процесса и школьной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можем научить людей быть осознанными, если мы сами не являемся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осознанными.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3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302433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«Перевернутое занятие»: инновационная форма обучения или псевдоноваторский приём? </a:t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Documents and Settings\Admin\Рабочий стол\Перевернутое занятие\flipped-classroom-720x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73016"/>
            <a:ext cx="68580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397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Перевернутое занятие\khan-b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5" y="332656"/>
            <a:ext cx="8613079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434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Перевернутое занятие\Salman-Khan-KhanAcademy-750x3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568952" cy="414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Admin\Рабочий стол\Перевернутое занятие\hq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63" y="1438762"/>
            <a:ext cx="5112568" cy="412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347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effectLst/>
              </a:rPr>
              <a:t>Аарон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effectLst/>
              </a:rPr>
              <a:t>Самс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/>
              </a:rPr>
              <a:t> 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Джонатан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Бергманн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C:\Documents and Settings\Admin\Рабочий стол\Перевернутое занятие\20150715_1000182-e1437581970187-900x5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3"/>
            <a:ext cx="8352928" cy="4464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630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fontScale="92500"/>
          </a:bodyPr>
          <a:lstStyle/>
          <a:p>
            <a:pPr marL="0" lv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Факторы, способствующие перевороту занятия:</a:t>
            </a:r>
          </a:p>
          <a:p>
            <a:pPr marL="0" lvl="0" indent="0" algn="ctr">
              <a:buNone/>
            </a:pPr>
            <a:endParaRPr lang="ru-RU" sz="3200" b="1" dirty="0" smtClean="0">
              <a:solidFill>
                <a:srgbClr val="0070C0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sz="3200" dirty="0" smtClean="0"/>
              <a:t>пассивность </a:t>
            </a:r>
            <a:r>
              <a:rPr lang="ru-RU" sz="3200" dirty="0" err="1" smtClean="0"/>
              <a:t>обучащихся</a:t>
            </a:r>
            <a:r>
              <a:rPr lang="ru-RU" sz="3200" dirty="0" smtClean="0"/>
              <a:t>;</a:t>
            </a:r>
            <a:endParaRPr lang="ru-RU" sz="3200" dirty="0"/>
          </a:p>
          <a:p>
            <a:pPr lvl="0">
              <a:lnSpc>
                <a:spcPct val="150000"/>
              </a:lnSpc>
            </a:pPr>
            <a:r>
              <a:rPr lang="ru-RU" sz="3200" dirty="0"/>
              <a:t>роль </a:t>
            </a:r>
            <a:r>
              <a:rPr lang="ru-RU" sz="3200" dirty="0" smtClean="0"/>
              <a:t>педагога</a:t>
            </a:r>
            <a:r>
              <a:rPr lang="ru-RU" sz="3200" dirty="0" smtClean="0"/>
              <a:t>;</a:t>
            </a:r>
            <a:endParaRPr lang="ru-RU" sz="3200" dirty="0"/>
          </a:p>
          <a:p>
            <a:pPr lvl="0">
              <a:lnSpc>
                <a:spcPct val="150000"/>
              </a:lnSpc>
            </a:pPr>
            <a:r>
              <a:rPr lang="ru-RU" sz="3200" dirty="0" smtClean="0"/>
              <a:t>наличие </a:t>
            </a:r>
            <a:r>
              <a:rPr lang="ru-RU" sz="3200" dirty="0"/>
              <a:t>технологий и средств </a:t>
            </a:r>
            <a:r>
              <a:rPr lang="ru-RU" sz="3200" dirty="0" smtClean="0"/>
              <a:t>ИКТ;</a:t>
            </a:r>
            <a:endParaRPr lang="ru-RU" sz="3200" dirty="0" smtClean="0"/>
          </a:p>
          <a:p>
            <a:pPr>
              <a:lnSpc>
                <a:spcPct val="150000"/>
              </a:lnSpc>
            </a:pPr>
            <a:r>
              <a:rPr lang="ru-RU" sz="3200" dirty="0"/>
              <a:t>качества и умения 21 </a:t>
            </a:r>
            <a:r>
              <a:rPr lang="ru-RU" sz="3200" dirty="0" smtClean="0"/>
              <a:t>века. 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418836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7"/>
            <a:ext cx="83529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</a:t>
            </a:r>
            <a:r>
              <a:rPr lang="ru-RU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авыки 21 века: </a:t>
            </a: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268760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подход и новаторство;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и способность решать проблемы;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коммуникабельность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сотрудничество;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ИКТ;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способность к адаптации;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самостоятельность;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вовлеченность;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лидерство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ответственность.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14011143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</TotalTime>
  <Words>510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Презентация PowerPoint</vt:lpstr>
      <vt:lpstr>Презентация PowerPoint</vt:lpstr>
      <vt:lpstr>Презентация PowerPoint</vt:lpstr>
      <vt:lpstr>«Перевернутое занятие»: инновационная форма обучения или псевдоноваторский приём?  </vt:lpstr>
      <vt:lpstr>Презентация PowerPoint</vt:lpstr>
      <vt:lpstr>Презентация PowerPoint</vt:lpstr>
      <vt:lpstr>Аарон Самс и  Джонатан Бергманн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PavilionG6</cp:lastModifiedBy>
  <cp:revision>27</cp:revision>
  <dcterms:created xsi:type="dcterms:W3CDTF">2016-09-19T05:35:35Z</dcterms:created>
  <dcterms:modified xsi:type="dcterms:W3CDTF">2018-04-09T18:54:32Z</dcterms:modified>
</cp:coreProperties>
</file>