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6" r:id="rId1"/>
  </p:sldMasterIdLst>
  <p:notesMasterIdLst>
    <p:notesMasterId r:id="rId16"/>
  </p:notesMasterIdLst>
  <p:sldIdLst>
    <p:sldId id="285" r:id="rId2"/>
    <p:sldId id="258" r:id="rId3"/>
    <p:sldId id="267" r:id="rId4"/>
    <p:sldId id="274" r:id="rId5"/>
    <p:sldId id="261" r:id="rId6"/>
    <p:sldId id="275" r:id="rId7"/>
    <p:sldId id="276" r:id="rId8"/>
    <p:sldId id="265" r:id="rId9"/>
    <p:sldId id="272" r:id="rId10"/>
    <p:sldId id="279" r:id="rId11"/>
    <p:sldId id="280" r:id="rId12"/>
    <p:sldId id="262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F9ADB-7B79-4DCC-8894-AB210C0B83E7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F36AB-66D4-459C-BC71-E1B339DAF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307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F36AB-66D4-459C-BC71-E1B339DAFD8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7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B122CD-C832-4B9D-A50B-2AA99AE8BEB1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75B99-FA9F-4BF9-A5D5-883C117ECC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anparty.ru/fanclubs/larissa-udovichenko/gallery/866781_larissa_udovich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832648" cy="5530626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МБДОУ «Детский сад № 72»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Энгельсского муниципального  района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Саратовской области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solidFill>
                  <a:srgbClr val="6633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Построение работы над звуковой культурой речи по возрастам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Подготовила: ВОСПИТАТЕЛЬ 1 КАТЕГОРИИ АРЕФЬЕВА и.в.</a:t>
            </a:r>
            <a:r>
              <a:rPr lang="ru-RU" sz="16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08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1d3/000ccf8a-bfc10dbb/hello_html_7ad185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3"/>
            <a:ext cx="9144000" cy="686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908719"/>
            <a:ext cx="4536504" cy="472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СТАРШИЙ ДОШКОЛЬНЫЙ ВОЗРАСТ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600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Шестой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год жизни. - совершенствовать слуховое восприятие, правильное произношение, интонационную выразительность речи; - учить различать смешиваемые звуки на слух (твердые и мягкие согласные, свистящие и шипящие, звонкие и глухие согласные, звуки [ Л ] и [ Р ]); - побуждать правильно произносить слова, шутки-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чистоговорки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скороговорки, содержащие смешиваемые звуки (Шла Саша по шоссе и сосала сушку.), укреплять и развивать артикуляционный и голосовой аппараты (учить четко и внятно произносить слова и фразы (совершенствовать дикцию); - тренировать в произношении слов и предложений в разном темпе, с разной силой голоса, интонацией.</a:t>
            </a:r>
          </a:p>
        </p:txBody>
      </p:sp>
    </p:spTree>
    <p:extLst>
      <p:ext uri="{BB962C8B-B14F-4D97-AF65-F5344CB8AC3E}">
        <p14:creationId xmlns:p14="http://schemas.microsoft.com/office/powerpoint/2010/main" val="24115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Игра </a:t>
            </a:r>
            <a:r>
              <a:rPr lang="ru-RU" sz="1200" b="1" i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«Придумай слово»</a:t>
            </a:r>
            <a:endParaRPr lang="ru-RU" sz="1200" b="1" dirty="0" smtClean="0">
              <a:solidFill>
                <a:srgbClr val="663300"/>
              </a:solidFill>
              <a:effectLst/>
              <a:latin typeface="Times New Roman"/>
              <a:ea typeface="Times New Roman"/>
            </a:endParaRPr>
          </a:p>
          <a:p>
            <a:pPr indent="228600"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В ходе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игры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 ребенок придумывает слово по </a:t>
            </a: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заданию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: с заданным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звуком в начале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, середине, конце слова, с заданным количеством слогов, по схеме и т. д. Например, взрослый </a:t>
            </a: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говорит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: «Дети, у меня волшебный сундучок. Но чтобы его открыть, нужно сказать слово-пароль. А слово-пароль сегодня у нас начинается со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звука [р] или [р']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.». И дети будут стараться придумывать нужное слово. Если кто-то из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детей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 не может придумать слово, то нужно ненавязчиво помочь этому ребенку, а лучше, если это сделают дети с которыми проводите эту игру.</a:t>
            </a: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Игра «Кузовок»</a:t>
            </a:r>
            <a:endParaRPr lang="ru-RU" sz="1200" b="1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Детям раздаются цветные фишки, или другие предметы, которые потом могут использоваться как «залог». Игра проводится в кругу. Первому ребёнку дается в руки корзинка. Он держит ее, а дети в это время говорят </a:t>
            </a: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слова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Вот тебе кузовок,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Клади в него, что на -</a:t>
            </a:r>
            <a:r>
              <a:rPr lang="ru-RU" sz="1200" dirty="0" err="1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ок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 (-</a:t>
            </a:r>
            <a:r>
              <a:rPr lang="ru-RU" sz="1200" dirty="0" err="1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ик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).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Обмолвишься — отдашь залог.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Ребенок отвечает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: «Я положу в кузовок.» и называет нужное слово (замок, сучок, коробок, сапожок, башмачок, чулок, гребешок и т. д.) Так игра продолжается, пока все дети не подержат кузовок. Тот, кто ошибается, кладет в корзину залог. После того, как все дети приняли участие, разыгрываются </a:t>
            </a: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залоги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: корзинка накрывается платком, а кто-то из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детей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 вынимает залоги по - одному, перед этим </a:t>
            </a:r>
            <a:r>
              <a:rPr lang="ru-RU" sz="1200" u="sng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спрашивая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: «Что делать тому, чей залог выну?» Дети под контролем взрослого придумывают каждому залогу выкуп — какое-то задание (назвать слово на заданный </a:t>
            </a: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звук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, сказать скороговорку, разделить слово на слоги и т. д.)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“Найди звук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”</a:t>
            </a:r>
            <a:endParaRPr lang="ru-RU" sz="1200" dirty="0">
              <a:solidFill>
                <a:srgbClr val="6633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Цель: находить слова с одним и двумя слогами.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Найди слова с одним и двумя слогами. Сколько слогов в слове “цыпленок”? (Слово “жук” состоит из одного слога, “шуба”, “шапка”, “жаба”, “забор”, “цапля” -- из двух, “цыпленок” -- из трех.)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-- Какие слова начинаются с одинакового звука? Назови эти звуки.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(Слова “шапка” и “шуба” начинаются со звука “Ш”, слова “жук” и “жаба” -- со звука “Ж”, слова “забор”, “замок” -- со звука “З”, слова “цыпленок”, “цапля” -- со звука “Ц”.)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-- Назови овощи, фрукты и ягоды со звуками “Р” (морковь, виноград, груша, персик, гранат, смородина), “РЬ” (перец, репа, редька, мандарин, черешня, абрикос), “Л” (баклажан, яблоко, кизил), “ЛЬ” (малина, лимон, апельсин, слива).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«Пословицы, поговорки, скороговорки»</a:t>
            </a:r>
            <a:endParaRPr lang="ru-RU" sz="1200" dirty="0">
              <a:solidFill>
                <a:srgbClr val="6633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Ребёнок должен объяснить значение, смысл пословицы, поговорки и произнести её выразительно: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- Скучен день до вечера, коли делать нечего.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Аккуратность человека красит.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— Маленькое дело лучше всякого безделья.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</a:rPr>
              <a:t>— За двумя зайцами погонишься – ни одного не поймаешь</a:t>
            </a:r>
            <a:endParaRPr lang="ru-RU" sz="1200" dirty="0">
              <a:solidFill>
                <a:srgbClr val="6633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6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humbs.dreamstime.com/z/framing-misc-usage-people-different-age-small-teenage-children-290864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9"/>
          <a:stretch/>
        </p:blipFill>
        <p:spPr bwMode="auto">
          <a:xfrm>
            <a:off x="7334" y="0"/>
            <a:ext cx="91366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908720"/>
            <a:ext cx="5022304" cy="5011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Седьмой год жизни.</a:t>
            </a:r>
            <a:r>
              <a:rPr lang="ru-RU" sz="1600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600" i="1" dirty="0" smtClean="0">
              <a:solidFill>
                <a:srgbClr val="6633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совершенствовать все стороны звуковой культуры речи (фонематическое восприятие, звукопроизношение и дикцию, интонационную сторону речи); - упражнять в дифференциации звуков на слух и в произношении (твердых и мягких согласных, свистящих и шипящих, звонких и глухих согласных, звуков [ Л ] и [ Р ]); - устранять ошибки звукопроизношения, учить произносить слова согласно нормам литературного языка, укреплять и развивать артикуляционный и голосовой аппараты (четко и внятно произносить слова и фразы (совершенствовать дикцию)); - развивать речевое дыхание, формировать умение менять силу и высоту голоса, темп речи в соответствии с конкретными условиями речевого общения, учить правильно пользоваться интонационными средствами выразительности.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0826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568952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«Нужные знаки»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Развивать речевой аппарат детей, отрабатывать дикцию, закреплять способы обозначения предложений.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Ход: Воспитатель называет предложение. Дети определяют, с какой интонацией оно было произнесено, в соответствии с этим поднимают карточку с нужным знаком.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1200" b="1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«Назови слова, в которых второй звук</a:t>
            </a: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гласный (согласный) ».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Закреплять навыки звукового анализа слова, упражнять в различении гласных и согласных звуков, активизировать словарь.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Ход: Педагог предлагает детям вспомнить слова, у которых второй звук гласный или согласный. Дети соревнуются по рядам. Выигрывает тот ряд, который больше придумал слов.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ru-RU" sz="1200" b="1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«Волшебные кубики»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Закреплять умение детей определять место звука в слове, производит фонематический анализ и синтез слова, развивать слуховую и зрительную память, а также зрительное восприятие.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Материал: Кубики на каждой грани которых изображены знакомые детям предметы.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Ход: Ребенку предлагают собрать какое – ни будь слово например «слон». Обращают внимание на первые звуки слов – названий предметов. Ребенок сначала находит кубик, на одной из граней которого изображен предмет, чье название начинается со звука [с]. Затем ищет на гранях следующего кубика изображение предмета, в названии которого первый звук - [л], [о], [н].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ru-RU" sz="1200" b="1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«Веселый поезд»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Совершенствовать навык звукового анализа, закреплять умение детей определять количество звуков в слове.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Материал: У каждого ребенка в руках предметная картинка – билет.</a:t>
            </a:r>
            <a: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0" i="0" dirty="0" smtClean="0">
                <a:solidFill>
                  <a:srgbClr val="663300"/>
                </a:solidFill>
                <a:effectLst/>
                <a:latin typeface="Times New Roman" pitchFamily="18" charset="0"/>
                <a:cs typeface="Times New Roman" pitchFamily="18" charset="0"/>
              </a:rPr>
              <a:t>Ход: Воспитатель каждому ребенку предлагает определить количество звуков в его слове и положить картинку в нужный вагон, соответствующий количеству звуков в слове (сколько окошечек, столько звуков)</a:t>
            </a:r>
          </a:p>
          <a:p>
            <a:pPr>
              <a:spcAft>
                <a:spcPts val="0"/>
              </a:spcAft>
            </a:pPr>
            <a:endParaRPr lang="ru-RU" sz="1200" dirty="0" smtClean="0">
              <a:solidFill>
                <a:srgbClr val="6633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Игра «Найди пару» 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Цель: Упражнять детей в подборе слов, отличающихся друг от друга одним звуком, развивать фонематический слух. Взрослый помещает в верхнюю часть часов картинки. Остальные картинки раскладывает на столе и сообщает детям: - Сегодня мы будем играть в игру «Найди пару». Наши часы поделены на две части. В верхней части размещены картинки. Одна стрелка указывает на картинку, а другая - на пустой кружок внизу. На этот кружок нужно поместить картинку, которая звучит сходно с названием предмета, на который указывает верхняя стрелка. Взрослый указывает стрелкой на картинку, ребёнок проговаривает это слово и подбирает сходное по звучанию из предложенных картинок. (Мишка – миска, коза – коса ….) </a:t>
            </a:r>
          </a:p>
          <a:p>
            <a:pPr>
              <a:spcAft>
                <a:spcPts val="0"/>
              </a:spcAft>
            </a:pP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Calibri"/>
              </a:rPr>
              <a:t>                                                                                                    Игра «Подружи картинки» </a:t>
            </a: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</a:rPr>
              <a:t>Цель: автоматизировать звук Ш, развивать логическое мышление. Взрослый предлагает детям рассмотреть и назвать картинки. - Сегодня мы подружим картинки из верхней и из нижней части часов. Называйте картинку и подбирайте для неё пару, например, «Шиповник и шмель». Дети проговаривают словосочетания, выделяя звук Ш. Шиповник и шмель. Бабушка и дедушка. Лягушка и камыши. Клюшка и шайба. Мышка и кошка.</a:t>
            </a:r>
            <a:endParaRPr lang="ru-RU" sz="12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5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9428" y="2780928"/>
            <a:ext cx="5382852" cy="818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>
              <a:lnSpc>
                <a:spcPts val="135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1600" dirty="0">
                <a:solidFill>
                  <a:srgbClr val="663300"/>
                </a:solidFill>
                <a:latin typeface="Times New Roman"/>
                <a:ea typeface="Times New Roman"/>
                <a:cs typeface="Times New Roman"/>
              </a:rPr>
              <a:t>В работе по воспитанию звуковой культуры речи у детей педагог должен учитывать возрастные особенности детей, особенности речи каждого ребенка.  Использовать помощь родителей, поддерживать связь с логопедом. </a:t>
            </a:r>
            <a:endParaRPr lang="ru-RU" sz="1600" dirty="0">
              <a:solidFill>
                <a:srgbClr val="6633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://stendall.com/images/super/9-1_1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4"/>
          <a:stretch/>
        </p:blipFill>
        <p:spPr bwMode="auto">
          <a:xfrm>
            <a:off x="323528" y="4365104"/>
            <a:ext cx="3487823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kyzyl39.tuvasadik.ru/files/2017/03/P-768x57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86" r="62981" b="25855"/>
          <a:stretch/>
        </p:blipFill>
        <p:spPr bwMode="auto">
          <a:xfrm>
            <a:off x="5971592" y="4356995"/>
            <a:ext cx="2915816" cy="2348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korkinodetsad.ru/i/img/3710a5d0bd2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88640"/>
            <a:ext cx="3172408" cy="2376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s32.omsk.obr55.ru/files/2015/01/%D0%BF%D0%BE%D1%87%D0%B5%D0%BC%D1%83%D1%87%D0%BA%D0%B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771800" cy="22768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23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1051/00073c40-ae88b4c3/hello_html_m291e355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3"/>
          <a:stretch/>
        </p:blipFill>
        <p:spPr bwMode="auto">
          <a:xfrm>
            <a:off x="21120" y="0"/>
            <a:ext cx="9122879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908720"/>
            <a:ext cx="5184576" cy="3816424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Воспитание звуковой речи у дошкольников </a:t>
            </a:r>
            <a:r>
              <a:rPr lang="ru-RU" sz="1400" b="1" i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Звуковая </a:t>
            </a:r>
            <a:r>
              <a:rPr lang="ru-RU" sz="14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культура речи включает в себя правильную дикцию, звукопроизношение, интонацию, темп, жесты, мимику, тональность речи, позу, двигательные навыки во время разговора ребенка. Если систематически заниматься воспитанием произношения звуков, дошкольнику будет проще учиться в дальнейшем. </a:t>
            </a:r>
            <a:r>
              <a:rPr lang="ru-RU" sz="14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Именно </a:t>
            </a: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поэтому </a:t>
            </a:r>
            <a:r>
              <a:rPr lang="ru-RU" sz="1400" b="1" i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важно правильно подойти к построению работы над звуковой культурой речи по возрастам.</a:t>
            </a:r>
            <a: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400" b="1" i="1" dirty="0">
                <a:solidFill>
                  <a:srgbClr val="66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1400" b="1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4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1d3/000ccf8a-bfc10dbb/hello_html_7ad185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3"/>
            <a:ext cx="9144000" cy="686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196752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РАННИЙ ВОЗРАСТ (третий год жизни)</a:t>
            </a:r>
            <a:br>
              <a:rPr lang="ru-RU" sz="16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6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учить говорить внятно, не торопясь, достаточно громко, развивать речевой слух; - упражнять в правильном произношении гласных и простых согласных (кроме шипящих и сонорных); - поддерживать игры со звуками в звукоподражательных словах и при разнообразном звуковом сопровождении игровых действий; - учить узнавать персонажи по звукоподражанию («ко-ко», «</a:t>
            </a:r>
            <a:r>
              <a:rPr lang="ru-RU" sz="1600" dirty="0" err="1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му-му</a:t>
            </a:r>
            <a:r>
              <a:rPr lang="ru-RU" sz="16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», «ку-ка-ре-ку»); - учить производить выдох через рот плавно и протяжно (дуновением приводить в движение султанчики, лодочки на воде, шарики из ваты).</a:t>
            </a:r>
            <a:endParaRPr lang="ru-RU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9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«Отзовись»</a:t>
            </a: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Закреплять правильное произношение звуков. Развивать интонационную выразительность.</a:t>
            </a: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Ход: Воспитатель: Это коза (показ картинки). Она как кричит? Кто у нее детеныш? Как он кричит? Это овца (показ картинки). Как она блеет? А ее детеныш – ягненок как кричит? и </a:t>
            </a:r>
            <a:r>
              <a:rPr lang="ru-RU" sz="1200" dirty="0" err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 Картинки выставляются на фланелеграф.</a:t>
            </a: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Воспитатель раздает детям картинки с изображением животных и птиц. Детеныши гуляют (дети выходят из-за столов, травку щиплют, крошки щиплют. Чья мама или чей папа позовет детеныша. Тот должен покричать – ответить им – и побежать – поставить картинку рядом с ними.</a:t>
            </a: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Воспитатель произносит крик животного или птицы. Ребенок, у которого изображен детеныш произносит звуки и ставит картинку на фланелеграф.</a:t>
            </a:r>
          </a:p>
          <a:p>
            <a:pPr lvl="0" algn="ctr"/>
            <a:endParaRPr lang="ru-RU" sz="1200" b="1" dirty="0">
              <a:solidFill>
                <a:srgbClr val="663300"/>
              </a:solidFill>
              <a:latin typeface="Times New Roman"/>
              <a:ea typeface="Times New Roman"/>
            </a:endParaRPr>
          </a:p>
          <a:p>
            <a:pPr lvl="0" algn="ctr"/>
            <a:r>
              <a:rPr lang="ru-RU" sz="1200" b="1" dirty="0">
                <a:solidFill>
                  <a:srgbClr val="663300"/>
                </a:solidFill>
                <a:latin typeface="Times New Roman"/>
                <a:ea typeface="Times New Roman"/>
              </a:rPr>
              <a:t>Дидактическая игра «Узнай по голосу»</a:t>
            </a:r>
            <a:endParaRPr lang="ru-RU" sz="1200" dirty="0">
              <a:solidFill>
                <a:srgbClr val="66330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200" b="1" dirty="0">
                <a:solidFill>
                  <a:srgbClr val="663300"/>
                </a:solidFill>
                <a:latin typeface="Times New Roman"/>
                <a:ea typeface="Times New Roman"/>
              </a:rPr>
              <a:t> Цель: </a:t>
            </a:r>
            <a:r>
              <a:rPr lang="ru-RU" sz="1200" dirty="0">
                <a:solidFill>
                  <a:srgbClr val="663300"/>
                </a:solidFill>
                <a:latin typeface="Times New Roman"/>
                <a:ea typeface="Times New Roman"/>
              </a:rPr>
              <a:t>Уточнить и закреплять правильное произношение звуков.</a:t>
            </a: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Times New Roman"/>
              </a:rPr>
              <a:t> Ход: Воспитатель показывает игрушки и спрашивает кто это, просит произнести, как оно кричит. Закрывает ширму и одна подгруппа детей берет игрушки и поочередно говорит за своих животных. Другая группа отгадывает, кто кричал</a:t>
            </a:r>
            <a:r>
              <a:rPr lang="ru-RU" sz="1200" dirty="0" smtClean="0">
                <a:solidFill>
                  <a:srgbClr val="663300"/>
                </a:solidFill>
                <a:latin typeface="Times New Roman"/>
                <a:ea typeface="Times New Roman"/>
              </a:rPr>
              <a:t>.</a:t>
            </a:r>
          </a:p>
          <a:p>
            <a:pPr lvl="0"/>
            <a:endParaRPr lang="ru-RU" sz="1200" dirty="0">
              <a:solidFill>
                <a:srgbClr val="6633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dirty="0" smtClean="0">
                <a:solidFill>
                  <a:srgbClr val="663300"/>
                </a:solidFill>
                <a:ea typeface="Calibri"/>
                <a:cs typeface="Times New Roman"/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Дидактическая </a:t>
            </a: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«Научим зайку правильно говорить»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Цель: Развивать интонационную выразительность.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В: Зайчик принес с собой чудесный мешочек. В нем лежат разные картинки. Зайчик будет говорить. Что на них нарисовано. Если он скажет неверно, вы научите говорить его правильно.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Ишка – дети поправляют «мишка»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Елочка – белочка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Оник – слоник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(После «обучения» зайка начинает называть все предметы правильно.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                          Дидактическая </a:t>
            </a: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«Загадки»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В: Наша лягушка любит отгадывать загадки.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В-ль с помощью жестов, мимики, звуков изображают животное, дети отгадывают загадку. Воспитатель предлагает прочитать стихотворение об угаданном животном. (Зайку бросила хозяйка… Мишка косолапый… )</a:t>
            </a:r>
            <a:b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Далее загадки загадывают дети.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/>
            <a:endParaRPr lang="ru-RU" sz="1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17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eclipart.com/gimg/6506E5F01E01A14E/21394488-school-children-s-yellow-background-Place-for-text-Stock-V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7" y="1"/>
            <a:ext cx="91260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1988841"/>
            <a:ext cx="4320480" cy="3184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МЛАДШИЙ ДОШКОЛЬНЫЙ ВОЗРАСТ.</a:t>
            </a:r>
            <a:r>
              <a:rPr lang="ru-RU" sz="1600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Четвертый год жизни. - учить говорить громко, не торопясь, четко произносить слова; - формировать умение вслушиваться в звучание слов; - учить правильно и четко произносить все гласные звуки, простые согласные и свистящие, совершенствовать артикуляцию; - готовить к правильному произношению шипящих звуков; - побуждать правильно пользоваться интонацией, протяжно и плавно производить выдох через рот. </a:t>
            </a:r>
          </a:p>
        </p:txBody>
      </p:sp>
    </p:spTree>
    <p:extLst>
      <p:ext uri="{BB962C8B-B14F-4D97-AF65-F5344CB8AC3E}">
        <p14:creationId xmlns:p14="http://schemas.microsoft.com/office/powerpoint/2010/main" val="42209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496944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1200" b="1" dirty="0">
                <a:solidFill>
                  <a:srgbClr val="6633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Дидактическая игра «Какой звук пропущен?»</a:t>
            </a:r>
            <a:endParaRPr lang="ru-RU" sz="1200" dirty="0">
              <a:solidFill>
                <a:srgbClr val="6633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Развивать фонематический слух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Учить вслушиваться в звучание слов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Упражнять в выделении недостающего звука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Правила: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может проводиться как с одним ребёнком так и с подгруппой детей. Ведущий взрослый. Дети называют пропущенный звук, за правильно названный звук дети получают фишку.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Игровые действия: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Ведущий произносит слово звуком, а дети определяют какой звук пропущен.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Игровые атрибуты: фишки, предметные картинки.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Сюжет игры:</a:t>
            </a:r>
          </a:p>
          <a:p>
            <a:pPr lvl="0">
              <a:spcAft>
                <a:spcPts val="750"/>
              </a:spcAft>
            </a:pPr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Ведущий рассказывает что звуки потерялись и просит детей помочь их </a:t>
            </a:r>
            <a:r>
              <a:rPr lang="ru-RU" sz="1100" dirty="0" smtClean="0">
                <a:solidFill>
                  <a:srgbClr val="6633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найти.</a:t>
            </a:r>
          </a:p>
          <a:p>
            <a:pPr lvl="0">
              <a:spcAft>
                <a:spcPts val="750"/>
              </a:spcAft>
            </a:pPr>
            <a:r>
              <a:rPr lang="ru-RU" sz="1100" b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Дидактическая </a:t>
            </a:r>
            <a:r>
              <a:rPr lang="ru-RU" sz="1100" b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«Звуковые часы»</a:t>
            </a:r>
          </a:p>
          <a:p>
            <a:pPr lvl="0"/>
            <a:r>
              <a:rPr lang="ru-RU" sz="11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11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1.Закрепление </a:t>
            </a:r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действия интонационного выделения звука в слове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Развитие умения подбирать слова на заданный звук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Развитие умения определять первый звук в слове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Правила: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Игра может проводиться как с одним ребёнком так и с подгруппой детей.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определяют первый звук в слове, произнося его с интонационным выделением этого звука. За правильно названное слово дети получают фишку.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Игровые действия: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Дети отмечают стрелкой найденное слово на заданный звук.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Игровые атрибуты: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Пособие «Звуковые часы», фишки.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Сюжет игры:</a:t>
            </a:r>
          </a:p>
          <a:p>
            <a:pPr lvl="0"/>
            <a:r>
              <a:rPr lang="ru-RU" sz="11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Предложить детям «отремонтировать» «Звуковые часы» - показать с помощью стрелки слово на заданный звук</a:t>
            </a:r>
            <a:r>
              <a:rPr lang="ru-RU" sz="11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05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6262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Дидактическая игра «Построим дом»</a:t>
            </a:r>
            <a:endParaRPr lang="ru-RU" sz="1200" b="1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Задачи: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1. Освоение действий интонационного выделения звук в слове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2. Развитие представления о твердых и мягких согласных звуках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3. Закрепление умения подбирать слова на заданный звук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Правила: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Игра может проводиться как с одним ребёнком так и с подгруппой детей. Дети называют слова с заданным звуком («Р» или «РЬ» . За правильно названное слово ребенок получает фишку.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Игровые действия: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Дети ищут картинку с заданным звуком, называют слово интонационно выделяя заданный звук.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Игровые атрибуты: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Фишки, предметные картинки на тему «Стройка» со звуками «Р», «РЬ»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Сюжет игры: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Ведущий предлагает построить дам – назвать слова со звуками «Р», «РЬ»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r>
              <a:rPr lang="ru-RU" sz="1200" dirty="0">
                <a:solidFill>
                  <a:srgbClr val="6633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algn="ctr">
              <a:spcAft>
                <a:spcPts val="750"/>
              </a:spcAft>
            </a:pPr>
            <a:r>
              <a:rPr lang="ru-RU" sz="1200" b="1" dirty="0" smtClean="0">
                <a:solidFill>
                  <a:srgbClr val="663300"/>
                </a:solidFill>
                <a:effectLst/>
                <a:latin typeface="Times New Roman"/>
                <a:ea typeface="Times New Roman"/>
              </a:rPr>
              <a:t>Дидактическая игра « Назови слова»</a:t>
            </a:r>
            <a:endParaRPr lang="ru-RU" sz="1200" dirty="0" smtClean="0">
              <a:solidFill>
                <a:srgbClr val="663300"/>
              </a:solidFill>
              <a:effectLst/>
              <a:latin typeface="Times New Roman"/>
              <a:ea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Задачи: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1. Освоение действий интонационного выделения звука в слове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2. Развитие представления о твердом и мягком согласных звуках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3. Развитие умения подбирать слова на заданный звук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Правила: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Игра может проводиться как с одним ребёнком так и с подгруппой детей. За правильно названное слово ребенок получает фишку.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Игровые действия: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Дети ищут картинку с заданным звуком, называют слово интонационно выделяя заданный звук, и раскладывают предметные картинки для «старшего братца» (твердый звук) и «младшего братца» (мягкий звук)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Игровые атрибуты: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Картинки с изображением «старшего» и «младшего братца», предметные картинки с на звуки с-</a:t>
            </a:r>
            <a:r>
              <a:rPr lang="ru-RU" sz="1200" dirty="0" err="1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сь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, к-</a:t>
            </a:r>
            <a:r>
              <a:rPr lang="ru-RU" sz="1200" dirty="0" err="1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кь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, м-</a:t>
            </a:r>
            <a:r>
              <a:rPr lang="ru-RU" sz="1200" dirty="0" err="1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мь</a:t>
            </a:r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Сюжет игры:</a:t>
            </a:r>
            <a:endParaRPr lang="ru-RU" sz="1200" dirty="0">
              <a:solidFill>
                <a:srgbClr val="663300"/>
              </a:solidFill>
              <a:ea typeface="Calibri"/>
              <a:cs typeface="Times New Roman"/>
            </a:endParaRPr>
          </a:p>
          <a:p>
            <a:r>
              <a:rPr lang="ru-RU" sz="110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Предложить детям найти картинки для старшего и младшего братца.</a:t>
            </a:r>
            <a:endParaRPr lang="ru-RU" sz="105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050" dirty="0" smtClean="0">
                <a:solidFill>
                  <a:srgbClr val="6633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050" dirty="0">
              <a:solidFill>
                <a:srgbClr val="663300"/>
              </a:solidFill>
              <a:ea typeface="Calibri"/>
              <a:cs typeface="Times New Roman"/>
            </a:endParaRPr>
          </a:p>
          <a:p>
            <a:pPr lvl="0"/>
            <a:endParaRPr lang="ru-RU" sz="11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07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1d3/000ccf8a-bfc10dbb/hello_html_7ad185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03"/>
            <a:ext cx="9144000" cy="686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692696"/>
            <a:ext cx="4824536" cy="5317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i="1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Пятый год </a:t>
            </a:r>
            <a:r>
              <a:rPr lang="ru-RU" sz="1600" b="1" i="1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жизни</a:t>
            </a:r>
            <a:endParaRPr lang="ru-RU" sz="1600" i="1" dirty="0">
              <a:solidFill>
                <a:srgbClr val="6633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совершенствовать </a:t>
            </a:r>
            <a:r>
              <a:rPr lang="ru-RU" sz="1600" dirty="0">
                <a:solidFill>
                  <a:srgbClr val="6633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восприятие речи и ее произносительную сторону в тесной взаимосвязи с развитием общения, стремления ребенка быть услышанным и понятым; - совершенствовать речевой слух, фонематическое восприятие (умение слышать одинаковые звуки в ряду из 3-4 слов, подбирать 2-3 слова с заданным звуком, слышать выделенный звук); - уточнять и закреплять правильное произношение гласных и согласных звуков, добиваться правильного произношения звуков родного языка (включая свистящие, шипящие и сонорные); - совершенствовать дикцию (отчетливое произнесение слов и словосочетаний); - развивать голосовой аппарат, интонационную выразительность речи, учить произвольно регулировать темп речи, силу голоса, речевое дыхание. </a:t>
            </a:r>
          </a:p>
        </p:txBody>
      </p:sp>
    </p:spTree>
    <p:extLst>
      <p:ext uri="{BB962C8B-B14F-4D97-AF65-F5344CB8AC3E}">
        <p14:creationId xmlns:p14="http://schemas.microsoft.com/office/powerpoint/2010/main" val="34212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3"/>
            <a:ext cx="80648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Игра на развитие речи «Поймай слог»</a:t>
            </a:r>
            <a:endParaRPr lang="ru-RU" sz="1200" b="1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Цель — развитие слухового внимания и его быстроты.</a:t>
            </a:r>
            <a:endParaRPr lang="ru-RU" sz="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Воспитатель «бросает» детям слог, а дети должны «превратить» его в слово.</a:t>
            </a:r>
            <a:endParaRPr lang="ru-RU" sz="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Например: ПА — папа, ма — мама, ку — кукла, ар — арбуз и т.д.</a:t>
            </a:r>
            <a:endParaRPr lang="ru-RU" sz="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Игровое упражнение «Раздели правильно»</a:t>
            </a:r>
            <a:endParaRPr lang="ru-RU" sz="1200" b="1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i="1" dirty="0" smtClean="0">
                <a:effectLst/>
                <a:latin typeface="Times New Roman"/>
                <a:ea typeface="Calibri"/>
                <a:cs typeface="Times New Roman"/>
              </a:rPr>
              <a:t>Цель — развитие умения делить слова на слоги.</a:t>
            </a:r>
            <a:endParaRPr lang="ru-RU" sz="12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Воспитатель говорит детям, что сейчас мы разделим слово на слоги. Для этого наши руки превратятся на время в «топорики». Далее нужно произнести слово правильно, при этом хлопая в ладошки и считая, сколько раз хлопнули, столько в слове и слогов.</a:t>
            </a:r>
            <a:endParaRPr lang="ru-RU" sz="1200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Упражнение "Хлоп-хлоп" (обучение звуковому анализу слова)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Это упражнение также имеет несколько вариантов задания.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1. "Сейчас я буду называть тебе слова, а ты, как только услышишь слово, которое начинается со звука С (В,О, Г, Д, Ш и т.д.), сразу хлопнешь в ладоши".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Вариант: ребенок должен "поймать" звук, на который слово заканчивается, или звук в середине слова.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Дача, кошка, шапка, лиса, дорога, жук, окно, ком, тарелка, хлеб, дождь, липа, лампа, речка, волосы и т.д.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2. "Сейчас я буду называть тебе слова, а ты, как только услышишь слово, в котором есть звук К, хлопни в ладоши 1 раз. Если услышишь в слове звук Г - хлопни 2 раза".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Лучше начинать упражнение в медленном темпе, постепенно увеличивая скорость.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Корова, кисель, гора, норка, гитара, сапог, сук, рука, догнал, толкнул и т.д.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Это упражнение заодно поможет вам проверить, как у ребенка обстоят дела с реакцией.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/>
                <a:ea typeface="Calibri"/>
                <a:cs typeface="Times New Roman"/>
              </a:rPr>
              <a:t>Упражнение "Играем со словом" (обучение звуковому облику слова).</a:t>
            </a:r>
          </a:p>
          <a:p>
            <a:pPr algn="ctr">
              <a:spcAft>
                <a:spcPts val="0"/>
              </a:spcAft>
            </a:pPr>
            <a:endParaRPr lang="ru-RU" sz="1200" b="1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"Придумай слово, которое начинается / оканчивается на такой же звук, как и в слове "лягушка", "флаг", "стол" и т.д.".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"Назови, какой звук первый / последний в слове "луч", "сила", "диван" и т.д.".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"Назови все звуки по порядку в слове "небо", "туча", "крыша" и т.д.".</a:t>
            </a:r>
          </a:p>
          <a:p>
            <a:pPr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"Какой звук в слове "рыбка" стоит вторым, четвертым, первым, третьим? (стул, ковер, ракушка, туча) и т.д.".</a:t>
            </a:r>
          </a:p>
          <a:p>
            <a:pPr>
              <a:spcAft>
                <a:spcPts val="0"/>
              </a:spcAft>
            </a:pPr>
            <a:endParaRPr lang="ru-RU" sz="12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724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2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539</TotalTime>
  <Words>857</Words>
  <Application>Microsoft Office PowerPoint</Application>
  <PresentationFormat>Экран (4:3)</PresentationFormat>
  <Paragraphs>132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МБДОУ «Детский сад № 72» Энгельсского муниципального  района Саратовской области       Построение работы над звуковой культурой речи по возрастам       Подготовила: ВОСПИТАТЕЛЬ 1 КАТЕГОРИИ АРЕФЬЕВА и.в.   </vt:lpstr>
      <vt:lpstr>Воспитание звуковой речи у дошкольников   Звуковая культура речи включает в себя правильную дикцию, звукопроизношение, интонацию, темп, жесты, мимику, тональность речи, позу, двигательные навыки во время разговора ребенка. Если систематически заниматься воспитанием произношения звуков, дошкольнику будет проще учиться в дальнейшем.   Именно поэтому важно правильно подойти к построению работы над звуковой культурой речи по возрастам.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2018-01-24T12:09:03Z</dcterms:created>
  <dcterms:modified xsi:type="dcterms:W3CDTF">2018-02-21T10:42:12Z</dcterms:modified>
</cp:coreProperties>
</file>