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56" r:id="rId2"/>
    <p:sldId id="257" r:id="rId3"/>
    <p:sldId id="268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5715000" type="screen16x10"/>
  <p:notesSz cx="6858000" cy="9144000"/>
  <p:defaultTextStyle>
    <a:defPPr>
      <a:defRPr lang="ru-RU"/>
    </a:defPPr>
    <a:lvl1pPr marL="0" algn="l" defTabSz="9297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4873" algn="l" defTabSz="9297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29746" algn="l" defTabSz="9297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4618" algn="l" defTabSz="9297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59490" algn="l" defTabSz="9297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24363" algn="l" defTabSz="9297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89236" algn="l" defTabSz="9297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54108" algn="l" defTabSz="9297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18981" algn="l" defTabSz="9297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612" y="-102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6436" y="1270000"/>
            <a:ext cx="6631128" cy="2667000"/>
          </a:xfrm>
        </p:spPr>
        <p:txBody>
          <a:bodyPr rtlCol="0">
            <a:noAutofit/>
          </a:bodyPr>
          <a:lstStyle>
            <a:lvl1pPr algn="l" rtl="0">
              <a:defRPr sz="4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6437" y="4064000"/>
            <a:ext cx="5373499" cy="825500"/>
          </a:xfrm>
        </p:spPr>
        <p:txBody>
          <a:bodyPr lIns="71332"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 cap="all" spc="195" baseline="0">
                <a:solidFill>
                  <a:schemeClr val="bg2">
                    <a:lumMod val="75000"/>
                  </a:schemeClr>
                </a:solidFill>
              </a:defRPr>
            </a:lvl1pPr>
            <a:lvl2pPr marL="356662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332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9985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266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83309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3997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96632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53294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88707708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Альтернативный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046082" y="0"/>
            <a:ext cx="5097917" cy="5715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32" tIns="35666" rIns="71332" bIns="35666" rtlCol="0" anchor="ctr"/>
          <a:lstStyle/>
          <a:p>
            <a:pPr lvl="0" algn="ctr" rtl="0"/>
            <a:endParaRPr/>
          </a:p>
        </p:txBody>
      </p:sp>
      <p:sp>
        <p:nvSpPr>
          <p:cNvPr id="11" name="Прямоугольник 10"/>
          <p:cNvSpPr/>
          <p:nvPr/>
        </p:nvSpPr>
        <p:spPr>
          <a:xfrm>
            <a:off x="4114680" y="0"/>
            <a:ext cx="5029319" cy="5715000"/>
          </a:xfrm>
          <a:prstGeom prst="rect">
            <a:avLst/>
          </a:prstGeom>
          <a:solidFill>
            <a:schemeClr val="accent2">
              <a:lumMod val="7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32" tIns="35666" rIns="71332" bIns="35666" rtlCol="0" anchor="ctr"/>
          <a:lstStyle/>
          <a:p>
            <a:pPr lvl="0"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128" y="571500"/>
            <a:ext cx="3201234" cy="3238500"/>
          </a:xfrm>
        </p:spPr>
        <p:txBody>
          <a:bodyPr rtlCol="0" anchor="b">
            <a:noAutofit/>
          </a:bodyPr>
          <a:lstStyle>
            <a:lvl1pPr algn="l" rtl="0">
              <a:defRPr sz="3100" b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6128" y="3937000"/>
            <a:ext cx="3201234" cy="12065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936"/>
              </a:spcBef>
              <a:buNone/>
              <a:defRPr sz="1600"/>
            </a:lvl1pPr>
            <a:lvl2pPr marL="356662" indent="0" algn="l" rtl="0">
              <a:buNone/>
              <a:defRPr sz="900"/>
            </a:lvl2pPr>
            <a:lvl3pPr marL="713323" indent="0" algn="l" rtl="0">
              <a:buNone/>
              <a:defRPr sz="800"/>
            </a:lvl3pPr>
            <a:lvl4pPr marL="1069985" indent="0" algn="l" rtl="0">
              <a:buNone/>
              <a:defRPr sz="700"/>
            </a:lvl4pPr>
            <a:lvl5pPr marL="1426647" indent="0" algn="l" rtl="0">
              <a:buNone/>
              <a:defRPr sz="700"/>
            </a:lvl5pPr>
            <a:lvl6pPr marL="1783309" indent="0" algn="l" rtl="0">
              <a:buNone/>
              <a:defRPr sz="700"/>
            </a:lvl6pPr>
            <a:lvl7pPr marL="2139970" indent="0" algn="l" rtl="0">
              <a:buNone/>
              <a:defRPr sz="700"/>
            </a:lvl7pPr>
            <a:lvl8pPr marL="2496632" indent="0" algn="l" rtl="0">
              <a:buNone/>
              <a:defRPr sz="700"/>
            </a:lvl8pPr>
            <a:lvl9pPr marL="2853294" indent="0" algn="l" rtl="0">
              <a:buNone/>
              <a:defRPr sz="7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&#10;"/>
          <p:cNvSpPr>
            <a:spLocks noGrp="1"/>
          </p:cNvSpPr>
          <p:nvPr>
            <p:ph type="pic" idx="1"/>
          </p:nvPr>
        </p:nvSpPr>
        <p:spPr>
          <a:xfrm>
            <a:off x="4572000" y="571500"/>
            <a:ext cx="4115872" cy="4572000"/>
          </a:xfrm>
          <a:solidFill>
            <a:schemeClr val="tx2">
              <a:lumMod val="10000"/>
            </a:schemeClr>
          </a:solidFill>
          <a:ln w="50800">
            <a:solidFill>
              <a:schemeClr val="tx1"/>
            </a:solidFill>
            <a:miter lim="800000"/>
          </a:ln>
          <a:effectLst>
            <a:outerShdw blurRad="19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 algn="ctr" rtl="0">
              <a:buNone/>
              <a:defRPr sz="1900"/>
            </a:lvl1pPr>
            <a:lvl2pPr marL="356662" indent="0" algn="l" rtl="0">
              <a:buNone/>
              <a:defRPr sz="2200"/>
            </a:lvl2pPr>
            <a:lvl3pPr marL="713323" indent="0" algn="l" rtl="0">
              <a:buNone/>
              <a:defRPr sz="1900"/>
            </a:lvl3pPr>
            <a:lvl4pPr marL="1069985" indent="0" algn="l" rtl="0">
              <a:buNone/>
              <a:defRPr sz="1600"/>
            </a:lvl4pPr>
            <a:lvl5pPr marL="1426647" indent="0" algn="l" rtl="0">
              <a:buNone/>
              <a:defRPr sz="1600"/>
            </a:lvl5pPr>
            <a:lvl6pPr marL="1783309" indent="0" algn="l" rtl="0">
              <a:buNone/>
              <a:defRPr sz="1600"/>
            </a:lvl6pPr>
            <a:lvl7pPr marL="2139970" indent="0" algn="l" rtl="0">
              <a:buNone/>
              <a:defRPr sz="1600"/>
            </a:lvl7pPr>
            <a:lvl8pPr marL="2496632" indent="0" algn="l" rtl="0">
              <a:buNone/>
              <a:defRPr sz="1600"/>
            </a:lvl8pPr>
            <a:lvl9pPr marL="2853294" indent="0" algn="l" rtl="0">
              <a:buNone/>
              <a:defRPr sz="16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4AA2372D-2DD0-4D5C-BFAF-F65017D31EB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B99E5EBF-5901-4C35-9D84-4DE9991C3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536954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4AA2372D-2DD0-4D5C-BFAF-F65017D31EB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B99E5EBF-5901-4C35-9D84-4DE9991C3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99604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58750" y="571501"/>
            <a:ext cx="914639" cy="45720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70613" y="571500"/>
            <a:ext cx="6116642" cy="4572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4AA2372D-2DD0-4D5C-BFAF-F65017D31EB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B99E5EBF-5901-4C35-9D84-4DE9991C3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202115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4AA2372D-2DD0-4D5C-BFAF-F65017D31EB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B99E5EBF-5901-4C35-9D84-4DE9991C3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086934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0613" y="2857500"/>
            <a:ext cx="7202776" cy="1905000"/>
          </a:xfrm>
        </p:spPr>
        <p:txBody>
          <a:bodyPr rtlCol="0" anchor="b">
            <a:normAutofit/>
          </a:bodyPr>
          <a:lstStyle>
            <a:lvl1pPr algn="l" rtl="0">
              <a:defRPr sz="37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0612" y="571500"/>
            <a:ext cx="5659324" cy="889000"/>
          </a:xfrm>
        </p:spPr>
        <p:txBody>
          <a:bodyPr lIns="71332" rtlCol="0" anchor="t"/>
          <a:lstStyle>
            <a:lvl1pPr marL="0" indent="0" algn="l" rtl="0">
              <a:spcBef>
                <a:spcPts val="0"/>
              </a:spcBef>
              <a:buNone/>
              <a:defRPr sz="1600" cap="all" spc="195" baseline="0">
                <a:solidFill>
                  <a:schemeClr val="bg2"/>
                </a:solidFill>
              </a:defRPr>
            </a:lvl1pPr>
            <a:lvl2pPr marL="356662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13323" indent="0" algn="l" rtl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69985" indent="0" algn="l" rtl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26647" indent="0" algn="l" rtl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83309" indent="0" algn="l" rtl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39970" indent="0" algn="l" rtl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96632" indent="0" algn="l" rtl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53294" indent="0" algn="l" rtl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4AA2372D-2DD0-4D5C-BFAF-F65017D31EB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B99E5EBF-5901-4C35-9D84-4DE9991C3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889115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70613" y="1524000"/>
            <a:ext cx="3487057" cy="3619500"/>
          </a:xfrm>
        </p:spPr>
        <p:txBody>
          <a:bodyPr rtlCol="0">
            <a:normAutofit/>
          </a:bodyPr>
          <a:lstStyle>
            <a:lvl1pPr algn="l" rtl="0">
              <a:defRPr sz="1900"/>
            </a:lvl1pPr>
            <a:lvl2pPr algn="l" rtl="0">
              <a:defRPr sz="1600"/>
            </a:lvl2pPr>
            <a:lvl3pPr algn="l" rtl="0">
              <a:defRPr sz="1400"/>
            </a:lvl3pPr>
            <a:lvl4pPr algn="l" rtl="0">
              <a:defRPr sz="1200"/>
            </a:lvl4pPr>
            <a:lvl5pPr algn="l" rtl="0">
              <a:defRPr sz="1200"/>
            </a:lvl5pPr>
            <a:lvl6pPr algn="l" rtl="0">
              <a:defRPr sz="1200"/>
            </a:lvl6pPr>
            <a:lvl7pPr algn="l" rtl="0">
              <a:defRPr sz="1200"/>
            </a:lvl7pPr>
            <a:lvl8pPr algn="l" rtl="0">
              <a:defRPr sz="1200"/>
            </a:lvl8pPr>
            <a:lvl9pPr algn="l" rtl="0"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86329" y="1524001"/>
            <a:ext cx="3487060" cy="3619500"/>
          </a:xfrm>
        </p:spPr>
        <p:txBody>
          <a:bodyPr rtlCol="0">
            <a:normAutofit/>
          </a:bodyPr>
          <a:lstStyle>
            <a:lvl1pPr algn="l" rtl="0">
              <a:defRPr sz="1900"/>
            </a:lvl1pPr>
            <a:lvl2pPr algn="l" rtl="0">
              <a:defRPr sz="1600"/>
            </a:lvl2pPr>
            <a:lvl3pPr algn="l" rtl="0">
              <a:defRPr sz="1400"/>
            </a:lvl3pPr>
            <a:lvl4pPr algn="l" rtl="0">
              <a:defRPr sz="1200"/>
            </a:lvl4pPr>
            <a:lvl5pPr algn="l" rtl="0">
              <a:defRPr sz="1200"/>
            </a:lvl5pPr>
            <a:lvl6pPr algn="l" rtl="0">
              <a:defRPr sz="1200"/>
            </a:lvl6pPr>
            <a:lvl7pPr algn="l" rtl="0">
              <a:defRPr sz="1200"/>
            </a:lvl7pPr>
            <a:lvl8pPr algn="l" rtl="0">
              <a:defRPr sz="1200"/>
            </a:lvl8pPr>
            <a:lvl9pPr algn="l" rtl="0"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4AA2372D-2DD0-4D5C-BFAF-F65017D31EB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B99E5EBF-5901-4C35-9D84-4DE9991C3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878386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0612" y="1397000"/>
            <a:ext cx="3485690" cy="635000"/>
          </a:xfrm>
        </p:spPr>
        <p:txBody>
          <a:bodyPr rtlCol="0" anchor="ctr"/>
          <a:lstStyle>
            <a:lvl1pPr marL="0" indent="0" algn="l" rtl="0">
              <a:spcBef>
                <a:spcPts val="0"/>
              </a:spcBef>
              <a:buNone/>
              <a:defRPr sz="1900" b="0"/>
            </a:lvl1pPr>
            <a:lvl2pPr marL="356662" indent="0" algn="l" rtl="0">
              <a:buNone/>
              <a:defRPr sz="1600" b="1"/>
            </a:lvl2pPr>
            <a:lvl3pPr marL="713323" indent="0" algn="l" rtl="0">
              <a:buNone/>
              <a:defRPr sz="1400" b="1"/>
            </a:lvl3pPr>
            <a:lvl4pPr marL="1069985" indent="0" algn="l" rtl="0">
              <a:buNone/>
              <a:defRPr sz="1200" b="1"/>
            </a:lvl4pPr>
            <a:lvl5pPr marL="1426647" indent="0" algn="l" rtl="0">
              <a:buNone/>
              <a:defRPr sz="1200" b="1"/>
            </a:lvl5pPr>
            <a:lvl6pPr marL="1783309" indent="0" algn="l" rtl="0">
              <a:buNone/>
              <a:defRPr sz="1200" b="1"/>
            </a:lvl6pPr>
            <a:lvl7pPr marL="2139970" indent="0" algn="l" rtl="0">
              <a:buNone/>
              <a:defRPr sz="1200" b="1"/>
            </a:lvl7pPr>
            <a:lvl8pPr marL="2496632" indent="0" algn="l" rtl="0">
              <a:buNone/>
              <a:defRPr sz="1200" b="1"/>
            </a:lvl8pPr>
            <a:lvl9pPr marL="2853294" indent="0" algn="l" rtl="0">
              <a:buNone/>
              <a:defRPr sz="12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70613" y="2032000"/>
            <a:ext cx="3487057" cy="3111500"/>
          </a:xfrm>
        </p:spPr>
        <p:txBody>
          <a:bodyPr rtlCol="0">
            <a:normAutofit/>
          </a:bodyPr>
          <a:lstStyle>
            <a:lvl1pPr algn="l" rtl="0">
              <a:defRPr sz="1600"/>
            </a:lvl1pPr>
            <a:lvl2pPr algn="l" rtl="0">
              <a:defRPr sz="1400"/>
            </a:lvl2pPr>
            <a:lvl3pPr algn="l" rtl="0">
              <a:defRPr sz="1200"/>
            </a:lvl3pPr>
            <a:lvl4pPr algn="l" rtl="0">
              <a:defRPr sz="1100"/>
            </a:lvl4pPr>
            <a:lvl5pPr algn="l" rtl="0">
              <a:defRPr sz="1100"/>
            </a:lvl5pPr>
            <a:lvl6pPr algn="l" rtl="0">
              <a:defRPr sz="1100"/>
            </a:lvl6pPr>
            <a:lvl7pPr algn="l" rtl="0">
              <a:defRPr sz="1100"/>
            </a:lvl7pPr>
            <a:lvl8pPr algn="l" rtl="0">
              <a:defRPr sz="1100"/>
            </a:lvl8pPr>
            <a:lvl9pPr algn="l" rtl="0">
              <a:defRPr sz="11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4686330" y="1397000"/>
            <a:ext cx="3487059" cy="635000"/>
          </a:xfrm>
        </p:spPr>
        <p:txBody>
          <a:bodyPr rtlCol="0" anchor="ctr"/>
          <a:lstStyle>
            <a:lvl1pPr marL="0" indent="0" algn="l" rtl="0">
              <a:spcBef>
                <a:spcPts val="0"/>
              </a:spcBef>
              <a:buNone/>
              <a:defRPr sz="1900" b="0"/>
            </a:lvl1pPr>
            <a:lvl2pPr marL="356662" indent="0" algn="l" rtl="0">
              <a:buNone/>
              <a:defRPr sz="1600" b="1"/>
            </a:lvl2pPr>
            <a:lvl3pPr marL="713323" indent="0" algn="l" rtl="0">
              <a:buNone/>
              <a:defRPr sz="1400" b="1"/>
            </a:lvl3pPr>
            <a:lvl4pPr marL="1069985" indent="0" algn="l" rtl="0">
              <a:buNone/>
              <a:defRPr sz="1200" b="1"/>
            </a:lvl4pPr>
            <a:lvl5pPr marL="1426647" indent="0" algn="l" rtl="0">
              <a:buNone/>
              <a:defRPr sz="1200" b="1"/>
            </a:lvl5pPr>
            <a:lvl6pPr marL="1783309" indent="0" algn="l" rtl="0">
              <a:buNone/>
              <a:defRPr sz="1200" b="1"/>
            </a:lvl6pPr>
            <a:lvl7pPr marL="2139970" indent="0" algn="l" rtl="0">
              <a:buNone/>
              <a:defRPr sz="1200" b="1"/>
            </a:lvl7pPr>
            <a:lvl8pPr marL="2496632" indent="0" algn="l" rtl="0">
              <a:buNone/>
              <a:defRPr sz="1200" b="1"/>
            </a:lvl8pPr>
            <a:lvl9pPr marL="2853294" indent="0" algn="l" rtl="0">
              <a:buNone/>
              <a:defRPr sz="12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86330" y="2032000"/>
            <a:ext cx="3487059" cy="3111500"/>
          </a:xfrm>
        </p:spPr>
        <p:txBody>
          <a:bodyPr rtlCol="0">
            <a:normAutofit/>
          </a:bodyPr>
          <a:lstStyle>
            <a:lvl1pPr algn="l" rtl="0">
              <a:defRPr sz="1600"/>
            </a:lvl1pPr>
            <a:lvl2pPr algn="l" rtl="0">
              <a:defRPr sz="1400"/>
            </a:lvl2pPr>
            <a:lvl3pPr algn="l" rtl="0">
              <a:defRPr sz="1200"/>
            </a:lvl3pPr>
            <a:lvl4pPr algn="l" rtl="0">
              <a:defRPr sz="1100"/>
            </a:lvl4pPr>
            <a:lvl5pPr algn="l" rtl="0">
              <a:defRPr sz="1100"/>
            </a:lvl5pPr>
            <a:lvl6pPr algn="l" rtl="0">
              <a:defRPr sz="1100"/>
            </a:lvl6pPr>
            <a:lvl7pPr algn="l" rtl="0">
              <a:defRPr sz="1100"/>
            </a:lvl7pPr>
            <a:lvl8pPr algn="l" rtl="0">
              <a:defRPr sz="1100"/>
            </a:lvl8pPr>
            <a:lvl9pPr algn="l" rtl="0">
              <a:defRPr sz="11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4AA2372D-2DD0-4D5C-BFAF-F65017D31EB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B99E5EBF-5901-4C35-9D84-4DE9991C3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692022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4AA2372D-2DD0-4D5C-BFAF-F65017D31EB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B99E5EBF-5901-4C35-9D84-4DE9991C3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311206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4AA2372D-2DD0-4D5C-BFAF-F65017D31EB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B99E5EBF-5901-4C35-9D84-4DE9991C3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631275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56128" y="0"/>
            <a:ext cx="3663626" cy="5715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32" tIns="35666" rIns="71332" bIns="35666" rtlCol="0" anchor="ctr"/>
          <a:lstStyle/>
          <a:p>
            <a:pPr lvl="0" algn="ctr" rtl="0"/>
            <a:endParaRPr/>
          </a:p>
        </p:txBody>
      </p:sp>
      <p:sp>
        <p:nvSpPr>
          <p:cNvPr id="11" name="Прямоугольник 10"/>
          <p:cNvSpPr/>
          <p:nvPr/>
        </p:nvSpPr>
        <p:spPr>
          <a:xfrm>
            <a:off x="524726" y="0"/>
            <a:ext cx="3526431" cy="5715000"/>
          </a:xfrm>
          <a:prstGeom prst="rect">
            <a:avLst/>
          </a:prstGeom>
          <a:solidFill>
            <a:schemeClr val="accent2">
              <a:lumMod val="7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32" tIns="35666" rIns="71332" bIns="35666" rtlCol="0" anchor="ctr"/>
          <a:lstStyle/>
          <a:p>
            <a:pPr lvl="0"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0612" y="571500"/>
            <a:ext cx="2686750" cy="3238500"/>
          </a:xfrm>
        </p:spPr>
        <p:txBody>
          <a:bodyPr rtlCol="0" anchor="b">
            <a:noAutofit/>
          </a:bodyPr>
          <a:lstStyle>
            <a:lvl1pPr algn="l" rtl="0">
              <a:defRPr sz="3100" b="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970612" y="3937000"/>
            <a:ext cx="2686750" cy="1168137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936"/>
              </a:spcBef>
              <a:buNone/>
              <a:defRPr sz="1600"/>
            </a:lvl1pPr>
            <a:lvl2pPr marL="356662" indent="0" algn="l" rtl="0">
              <a:buNone/>
              <a:defRPr sz="900"/>
            </a:lvl2pPr>
            <a:lvl3pPr marL="713323" indent="0" algn="l" rtl="0">
              <a:buNone/>
              <a:defRPr sz="800"/>
            </a:lvl3pPr>
            <a:lvl4pPr marL="1069985" indent="0" algn="l" rtl="0">
              <a:buNone/>
              <a:defRPr sz="700"/>
            </a:lvl4pPr>
            <a:lvl5pPr marL="1426647" indent="0" algn="l" rtl="0">
              <a:buNone/>
              <a:defRPr sz="700"/>
            </a:lvl5pPr>
            <a:lvl6pPr marL="1783309" indent="0" algn="l" rtl="0">
              <a:buNone/>
              <a:defRPr sz="700"/>
            </a:lvl6pPr>
            <a:lvl7pPr marL="2139970" indent="0" algn="l" rtl="0">
              <a:buNone/>
              <a:defRPr sz="700"/>
            </a:lvl7pPr>
            <a:lvl8pPr marL="2496632" indent="0" algn="l" rtl="0">
              <a:buNone/>
              <a:defRPr sz="700"/>
            </a:lvl8pPr>
            <a:lvl9pPr marL="2853294" indent="0" algn="l" rtl="0">
              <a:buNone/>
              <a:defRPr sz="7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571500"/>
            <a:ext cx="4114799" cy="4572000"/>
          </a:xfrm>
        </p:spPr>
        <p:txBody>
          <a:bodyPr rtlCol="0">
            <a:normAutofit/>
          </a:bodyPr>
          <a:lstStyle>
            <a:lvl1pPr algn="l" rtl="0">
              <a:defRPr sz="1900"/>
            </a:lvl1pPr>
            <a:lvl2pPr algn="l" rtl="0">
              <a:defRPr sz="1600"/>
            </a:lvl2pPr>
            <a:lvl3pPr algn="l" rtl="0">
              <a:defRPr sz="1400"/>
            </a:lvl3pPr>
            <a:lvl4pPr algn="l" rtl="0">
              <a:defRPr sz="1200"/>
            </a:lvl4pPr>
            <a:lvl5pPr algn="l" rtl="0">
              <a:defRPr sz="1200"/>
            </a:lvl5pPr>
            <a:lvl6pPr algn="l" rtl="0">
              <a:defRPr sz="1200"/>
            </a:lvl6pPr>
            <a:lvl7pPr algn="l" rtl="0">
              <a:defRPr sz="1200"/>
            </a:lvl7pPr>
            <a:lvl8pPr algn="l" rtl="0">
              <a:defRPr sz="1200"/>
            </a:lvl8pPr>
            <a:lvl9pPr algn="l" rtl="0"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4AA2372D-2DD0-4D5C-BFAF-F65017D31EB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B99E5EBF-5901-4C35-9D84-4DE9991C3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575847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56128" y="0"/>
            <a:ext cx="3663626" cy="5715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32" tIns="35666" rIns="71332" bIns="35666" rtlCol="0" anchor="ctr"/>
          <a:lstStyle/>
          <a:p>
            <a:pPr lvl="0" algn="ctr" rtl="0"/>
            <a:endParaRPr/>
          </a:p>
        </p:txBody>
      </p:sp>
      <p:sp>
        <p:nvSpPr>
          <p:cNvPr id="13" name="Прямоугольник 12"/>
          <p:cNvSpPr/>
          <p:nvPr/>
        </p:nvSpPr>
        <p:spPr>
          <a:xfrm>
            <a:off x="524726" y="0"/>
            <a:ext cx="3526431" cy="5715000"/>
          </a:xfrm>
          <a:prstGeom prst="rect">
            <a:avLst/>
          </a:prstGeom>
          <a:solidFill>
            <a:schemeClr val="accent2">
              <a:lumMod val="7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32" tIns="35666" rIns="71332" bIns="35666" rtlCol="0" anchor="ctr"/>
          <a:lstStyle/>
          <a:p>
            <a:pPr lvl="0"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0612" y="571500"/>
            <a:ext cx="2686750" cy="3238500"/>
          </a:xfrm>
        </p:spPr>
        <p:txBody>
          <a:bodyPr rtlCol="0" anchor="b">
            <a:noAutofit/>
          </a:bodyPr>
          <a:lstStyle>
            <a:lvl1pPr algn="l" rtl="0">
              <a:defRPr sz="3100" b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0612" y="3937000"/>
            <a:ext cx="2686750" cy="1168137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936"/>
              </a:spcBef>
              <a:buNone/>
              <a:defRPr sz="1600"/>
            </a:lvl1pPr>
            <a:lvl2pPr marL="356662" indent="0" algn="l" rtl="0">
              <a:buNone/>
              <a:defRPr sz="900"/>
            </a:lvl2pPr>
            <a:lvl3pPr marL="713323" indent="0" algn="l" rtl="0">
              <a:buNone/>
              <a:defRPr sz="800"/>
            </a:lvl3pPr>
            <a:lvl4pPr marL="1069985" indent="0" algn="l" rtl="0">
              <a:buNone/>
              <a:defRPr sz="700"/>
            </a:lvl4pPr>
            <a:lvl5pPr marL="1426647" indent="0" algn="l" rtl="0">
              <a:buNone/>
              <a:defRPr sz="700"/>
            </a:lvl5pPr>
            <a:lvl6pPr marL="1783309" indent="0" algn="l" rtl="0">
              <a:buNone/>
              <a:defRPr sz="700"/>
            </a:lvl6pPr>
            <a:lvl7pPr marL="2139970" indent="0" algn="l" rtl="0">
              <a:buNone/>
              <a:defRPr sz="700"/>
            </a:lvl7pPr>
            <a:lvl8pPr marL="2496632" indent="0" algn="l" rtl="0">
              <a:buNone/>
              <a:defRPr sz="700"/>
            </a:lvl8pPr>
            <a:lvl9pPr marL="2853294" indent="0" algn="l" rtl="0">
              <a:buNone/>
              <a:defRPr sz="7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&#10;"/>
          <p:cNvSpPr>
            <a:spLocks noGrp="1"/>
          </p:cNvSpPr>
          <p:nvPr>
            <p:ph type="pic" idx="1"/>
          </p:nvPr>
        </p:nvSpPr>
        <p:spPr>
          <a:xfrm>
            <a:off x="4572000" y="571500"/>
            <a:ext cx="4115872" cy="4572000"/>
          </a:xfrm>
          <a:solidFill>
            <a:schemeClr val="tx2">
              <a:lumMod val="10000"/>
            </a:schemeClr>
          </a:solidFill>
          <a:ln w="50800">
            <a:solidFill>
              <a:schemeClr val="tx1"/>
            </a:solidFill>
            <a:miter lim="800000"/>
          </a:ln>
          <a:effectLst>
            <a:outerShdw blurRad="19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 algn="ctr" rtl="0">
              <a:buNone/>
              <a:defRPr sz="1900"/>
            </a:lvl1pPr>
            <a:lvl2pPr marL="356662" indent="0" algn="l" rtl="0">
              <a:buNone/>
              <a:defRPr sz="2200"/>
            </a:lvl2pPr>
            <a:lvl3pPr marL="713323" indent="0" algn="l" rtl="0">
              <a:buNone/>
              <a:defRPr sz="1900"/>
            </a:lvl3pPr>
            <a:lvl4pPr marL="1069985" indent="0" algn="l" rtl="0">
              <a:buNone/>
              <a:defRPr sz="1600"/>
            </a:lvl4pPr>
            <a:lvl5pPr marL="1426647" indent="0" algn="l" rtl="0">
              <a:buNone/>
              <a:defRPr sz="1600"/>
            </a:lvl5pPr>
            <a:lvl6pPr marL="1783309" indent="0" algn="l" rtl="0">
              <a:buNone/>
              <a:defRPr sz="1600"/>
            </a:lvl6pPr>
            <a:lvl7pPr marL="2139970" indent="0" algn="l" rtl="0">
              <a:buNone/>
              <a:defRPr sz="1600"/>
            </a:lvl7pPr>
            <a:lvl8pPr marL="2496632" indent="0" algn="l" rtl="0">
              <a:buNone/>
              <a:defRPr sz="1600"/>
            </a:lvl8pPr>
            <a:lvl9pPr marL="2853294" indent="0" algn="l" rtl="0">
              <a:buNone/>
              <a:defRPr sz="16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4AA2372D-2DD0-4D5C-BFAF-F65017D31EB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900"/>
            </a:lvl1pPr>
          </a:lstStyle>
          <a:p>
            <a:fld id="{B99E5EBF-5901-4C35-9D84-4DE9991C3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934091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0612" y="317500"/>
            <a:ext cx="7202776" cy="952500"/>
          </a:xfrm>
          <a:prstGeom prst="rect">
            <a:avLst/>
          </a:prstGeom>
        </p:spPr>
        <p:txBody>
          <a:bodyPr vert="horz" lIns="71332" tIns="35666" rIns="71332" bIns="35666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970613" y="1524000"/>
            <a:ext cx="7202776" cy="3619500"/>
          </a:xfrm>
          <a:prstGeom prst="rect">
            <a:avLst/>
          </a:prstGeom>
        </p:spPr>
        <p:txBody>
          <a:bodyPr vert="horz" lIns="71332" tIns="35666" rIns="71332" bIns="35666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70613" y="5334001"/>
            <a:ext cx="4744685" cy="230188"/>
          </a:xfrm>
          <a:prstGeom prst="rect">
            <a:avLst/>
          </a:prstGeom>
        </p:spPr>
        <p:txBody>
          <a:bodyPr vert="horz" lIns="71332" tIns="35666" rIns="71332" bIns="35666" rtlCol="0" anchor="ctr"/>
          <a:lstStyle>
            <a:lvl1pPr algn="l" rtl="0">
              <a:defRPr sz="80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01122" y="5334001"/>
            <a:ext cx="990302" cy="230188"/>
          </a:xfrm>
          <a:prstGeom prst="rect">
            <a:avLst/>
          </a:prstGeom>
        </p:spPr>
        <p:txBody>
          <a:bodyPr vert="horz" lIns="71332" tIns="35666" rIns="71332" bIns="35666" rtlCol="0" anchor="ctr"/>
          <a:lstStyle>
            <a:lvl1pPr algn="l" rtl="0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2372D-2DD0-4D5C-BFAF-F65017D31EB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258749" y="5334001"/>
            <a:ext cx="914640" cy="230188"/>
          </a:xfrm>
          <a:prstGeom prst="rect">
            <a:avLst/>
          </a:prstGeom>
        </p:spPr>
        <p:txBody>
          <a:bodyPr vert="horz" lIns="71332" tIns="35666" rIns="71332" bIns="35666" rtlCol="0" anchor="ctr"/>
          <a:lstStyle>
            <a:lvl1pPr algn="l" rtl="0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E5EBF-5901-4C35-9D84-4DE9991C38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2099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transition spd="med">
    <p:fade/>
  </p:transition>
  <p:txStyles>
    <p:titleStyle>
      <a:lvl1pPr algn="l" defTabSz="713323" rtl="0" eaLnBrk="1" latinLnBrk="0" hangingPunct="1">
        <a:lnSpc>
          <a:spcPct val="80000"/>
        </a:lnSpc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8331" indent="-178331" algn="l" defTabSz="713323" rtl="0" eaLnBrk="1" latinLnBrk="0" hangingPunct="1">
        <a:lnSpc>
          <a:spcPct val="90000"/>
        </a:lnSpc>
        <a:spcBef>
          <a:spcPts val="1248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63660" indent="-178331" algn="l" defTabSz="713323" rtl="0" eaLnBrk="1" latinLnBrk="0" hangingPunct="1">
        <a:lnSpc>
          <a:spcPct val="90000"/>
        </a:lnSpc>
        <a:spcBef>
          <a:spcPts val="624"/>
        </a:spcBef>
        <a:buFont typeface="Century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48990" indent="-178331" algn="l" defTabSz="713323" rtl="0" eaLnBrk="1" latinLnBrk="0" hangingPunct="1">
        <a:lnSpc>
          <a:spcPct val="90000"/>
        </a:lnSpc>
        <a:spcBef>
          <a:spcPts val="468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34319" indent="-178331" algn="l" defTabSz="713323" rtl="0" eaLnBrk="1" latinLnBrk="0" hangingPunct="1">
        <a:lnSpc>
          <a:spcPct val="90000"/>
        </a:lnSpc>
        <a:spcBef>
          <a:spcPts val="468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19648" indent="-178331" algn="l" defTabSz="713323" rtl="0" eaLnBrk="1" latinLnBrk="0" hangingPunct="1">
        <a:lnSpc>
          <a:spcPct val="90000"/>
        </a:lnSpc>
        <a:spcBef>
          <a:spcPts val="468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4978" indent="-178331" algn="l" defTabSz="713323" rtl="0" eaLnBrk="1" latinLnBrk="0" hangingPunct="1">
        <a:spcBef>
          <a:spcPts val="468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90307" indent="-178331" algn="l" defTabSz="713323" rtl="0" eaLnBrk="1" latinLnBrk="0" hangingPunct="1">
        <a:spcBef>
          <a:spcPts val="468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75636" indent="-178331" algn="l" defTabSz="713323" rtl="0" eaLnBrk="1" latinLnBrk="0" hangingPunct="1">
        <a:spcBef>
          <a:spcPts val="468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60966" indent="-178331" algn="l" defTabSz="713323" rtl="0" eaLnBrk="1" latinLnBrk="0" hangingPunct="1">
        <a:spcBef>
          <a:spcPts val="468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71332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62" algn="l" defTabSz="71332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3323" algn="l" defTabSz="71332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9985" algn="l" defTabSz="71332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647" algn="l" defTabSz="71332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83309" algn="l" defTabSz="71332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9970" algn="l" defTabSz="71332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96632" algn="l" defTabSz="71332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53294" algn="l" defTabSz="71332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985292"/>
            <a:ext cx="8358246" cy="2880320"/>
          </a:xfrm>
        </p:spPr>
        <p:txBody>
          <a:bodyPr>
            <a:noAutofit/>
          </a:bodyPr>
          <a:lstStyle/>
          <a:p>
            <a:pPr algn="ctr"/>
            <a:r>
              <a:rPr lang="ru-RU" sz="3900" dirty="0" smtClean="0">
                <a:solidFill>
                  <a:schemeClr val="tx2">
                    <a:lumMod val="75000"/>
                  </a:schemeClr>
                </a:solidFill>
                <a:cs typeface="MV Boli" pitchFamily="2" charset="0"/>
              </a:rPr>
              <a:t>«Использование идиоматических выражений как элемента семантического обогащения речи </a:t>
            </a:r>
            <a:br>
              <a:rPr lang="ru-RU" sz="3900" dirty="0" smtClean="0">
                <a:solidFill>
                  <a:schemeClr val="tx2">
                    <a:lumMod val="75000"/>
                  </a:schemeClr>
                </a:solidFill>
                <a:cs typeface="MV Boli" pitchFamily="2" charset="0"/>
              </a:rPr>
            </a:br>
            <a:r>
              <a:rPr lang="ru-RU" sz="3900" dirty="0" smtClean="0">
                <a:solidFill>
                  <a:schemeClr val="tx2">
                    <a:lumMod val="75000"/>
                  </a:schemeClr>
                </a:solidFill>
                <a:cs typeface="MV Boli" pitchFamily="2" charset="0"/>
              </a:rPr>
              <a:t>(на примерах русского и английского языков)»</a:t>
            </a:r>
            <a:endParaRPr lang="ru-RU" sz="3900" dirty="0">
              <a:solidFill>
                <a:schemeClr val="tx2">
                  <a:lumMod val="75000"/>
                </a:schemeClr>
              </a:solidFill>
              <a:cs typeface="MV Boli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4153644"/>
            <a:ext cx="3643338" cy="1561356"/>
          </a:xfrm>
        </p:spPr>
        <p:txBody>
          <a:bodyPr numCol="1">
            <a:normAutofit/>
          </a:bodyPr>
          <a:lstStyle/>
          <a:p>
            <a:r>
              <a:rPr lang="ru-RU" sz="1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Автор: Яшина О.Ю.,                                                                                   </a:t>
            </a:r>
          </a:p>
          <a:p>
            <a:r>
              <a:rPr lang="ru-RU" sz="1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ученица 9 класса </a:t>
            </a:r>
          </a:p>
          <a:p>
            <a:endParaRPr lang="ru-RU" sz="14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Руководители: </a:t>
            </a:r>
          </a:p>
          <a:p>
            <a:r>
              <a:rPr lang="ru-RU" sz="1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Григорьева Ю.И</a:t>
            </a:r>
            <a:r>
              <a:rPr lang="ru-RU" sz="1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54" y="214294"/>
            <a:ext cx="83582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Муниципальное общеобразовательное учреждение </a:t>
            </a:r>
          </a:p>
          <a:p>
            <a:pPr algn="ctr"/>
            <a:r>
              <a:rPr lang="ru-RU" sz="16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«Средняя общеобразовательная школа № 9» города Тамбова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17500"/>
            <a:ext cx="7992888" cy="1099840"/>
          </a:xfrm>
        </p:spPr>
        <p:txBody>
          <a:bodyPr anchor="ctr"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bg2"/>
                </a:solidFill>
              </a:rPr>
              <a:t>Выводы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1214426"/>
            <a:ext cx="8858312" cy="428628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 Сущность понятия идиома кроется в ее целостности, устойчивости, наличии образно-переносного значения, экспрессивности.</a:t>
            </a:r>
          </a:p>
          <a:p>
            <a:r>
              <a:rPr lang="ru-RU" sz="2400" dirty="0" smtClean="0"/>
              <a:t> В идиомах английского и русского языков существует множество сходств.</a:t>
            </a:r>
          </a:p>
          <a:p>
            <a:r>
              <a:rPr lang="ru-RU" sz="2400" i="1" dirty="0" smtClean="0"/>
              <a:t> </a:t>
            </a:r>
            <a:r>
              <a:rPr lang="ru-RU" sz="2400" dirty="0" smtClean="0"/>
              <a:t>Изучение идиом русского и английского языков помогает глубже понять историю народа, традиции, освоить язык, а самое главное – обогатить речь человека.</a:t>
            </a:r>
          </a:p>
          <a:p>
            <a:endParaRPr lang="ru-RU" sz="2400" dirty="0" smtClean="0"/>
          </a:p>
          <a:p>
            <a:pPr algn="ctr">
              <a:buNone/>
            </a:pPr>
            <a:r>
              <a:rPr lang="ru-RU" sz="2400" i="1" dirty="0" smtClean="0"/>
              <a:t>Использование идиоматических выражений способствует семантическому обогащению речи.</a:t>
            </a:r>
            <a:r>
              <a:rPr lang="ru-RU" sz="24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30" y="0"/>
            <a:ext cx="8215370" cy="134533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2"/>
                </a:solidFill>
              </a:rPr>
              <a:t>Список использованной литературы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85292"/>
            <a:ext cx="8286808" cy="4536504"/>
          </a:xfrm>
        </p:spPr>
        <p:txBody>
          <a:bodyPr>
            <a:normAutofit lnSpcReduction="10000"/>
          </a:bodyPr>
          <a:lstStyle/>
          <a:p>
            <a:pPr marL="457200" lvl="2" indent="-457200">
              <a:spcBef>
                <a:spcPts val="1248"/>
              </a:spcBef>
              <a:buFont typeface="+mj-lt"/>
              <a:buAutoNum type="arabicPeriod"/>
            </a:pPr>
            <a:r>
              <a:rPr lang="ru-RU" sz="2000" dirty="0" smtClean="0"/>
              <a:t>Амосова </a:t>
            </a:r>
            <a:r>
              <a:rPr lang="ru-RU" sz="2000" dirty="0"/>
              <a:t>Н. Н. Основы английской фразеологии. – Л., 1963. – 203 с.</a:t>
            </a:r>
          </a:p>
          <a:p>
            <a:pPr marL="457200" lvl="2" indent="-457200">
              <a:spcBef>
                <a:spcPts val="1248"/>
              </a:spcBef>
              <a:buFont typeface="+mj-lt"/>
              <a:buAutoNum type="arabicPeriod"/>
            </a:pPr>
            <a:r>
              <a:rPr lang="ru-RU" sz="2000" dirty="0" smtClean="0"/>
              <a:t>Аничков </a:t>
            </a:r>
            <a:r>
              <a:rPr lang="ru-RU" sz="2000" dirty="0"/>
              <a:t>И. Е. Идиоматика и семантика // Вопросы языкознания. – 1992. – № 5. – С. 140–150.</a:t>
            </a:r>
          </a:p>
          <a:p>
            <a:pPr marL="457200" lvl="2" indent="-457200">
              <a:spcBef>
                <a:spcPts val="1248"/>
              </a:spcBef>
              <a:buFont typeface="+mj-lt"/>
              <a:buAutoNum type="arabicPeriod"/>
            </a:pPr>
            <a:r>
              <a:rPr lang="ru-RU" sz="2000" dirty="0" err="1" smtClean="0"/>
              <a:t>Кунин</a:t>
            </a:r>
            <a:r>
              <a:rPr lang="ru-RU" sz="2000" dirty="0" smtClean="0"/>
              <a:t> </a:t>
            </a:r>
            <a:r>
              <a:rPr lang="ru-RU" sz="2000" dirty="0"/>
              <a:t>А. В. Курс фразеологии современного английского </a:t>
            </a:r>
            <a:r>
              <a:rPr lang="ru-RU" sz="2000" dirty="0" smtClean="0"/>
              <a:t>языка: М.: Высшая школа, Дубна: Изд. центр «Феникс», </a:t>
            </a:r>
            <a:r>
              <a:rPr lang="ru-RU" sz="2000" dirty="0"/>
              <a:t>1996. – 381 с.</a:t>
            </a:r>
          </a:p>
          <a:p>
            <a:pPr marL="457200" lvl="2" indent="-457200">
              <a:spcBef>
                <a:spcPts val="1248"/>
              </a:spcBef>
              <a:buFont typeface="+mj-lt"/>
              <a:buAutoNum type="arabicPeriod"/>
            </a:pPr>
            <a:r>
              <a:rPr lang="ru-RU" sz="2000" dirty="0" smtClean="0"/>
              <a:t>Смирницкий </a:t>
            </a:r>
            <a:r>
              <a:rPr lang="ru-RU" sz="2000" dirty="0"/>
              <a:t>А. И. Лексикология английского языка. – М.: Наука, 1956. – 245 с. </a:t>
            </a:r>
          </a:p>
          <a:p>
            <a:pPr marL="457200" lvl="2" indent="-457200">
              <a:spcBef>
                <a:spcPts val="1248"/>
              </a:spcBef>
              <a:buFont typeface="+mj-lt"/>
              <a:buAutoNum type="arabicPeriod"/>
            </a:pPr>
            <a:r>
              <a:rPr lang="ru-RU" sz="2000" dirty="0" err="1" smtClean="0"/>
              <a:t>Фелицына</a:t>
            </a:r>
            <a:r>
              <a:rPr lang="ru-RU" sz="2000" dirty="0" smtClean="0"/>
              <a:t> </a:t>
            </a:r>
            <a:r>
              <a:rPr lang="ru-RU" sz="2000" dirty="0"/>
              <a:t>В.П., Мокиенко В.М. Русский фразеологический словарь. - М.: </a:t>
            </a:r>
            <a:r>
              <a:rPr lang="ru-RU" sz="2000" dirty="0" err="1"/>
              <a:t>Эксмо</a:t>
            </a:r>
            <a:r>
              <a:rPr lang="ru-RU" sz="2000" dirty="0"/>
              <a:t>-Пресс, 1999. - 400 с.</a:t>
            </a:r>
          </a:p>
          <a:p>
            <a:pPr marL="457200" lvl="2" indent="-457200">
              <a:spcBef>
                <a:spcPts val="1248"/>
              </a:spcBef>
              <a:buFont typeface="+mj-lt"/>
              <a:buAutoNum type="arabicPeriod"/>
            </a:pPr>
            <a:r>
              <a:rPr lang="ru-RU" sz="2000" dirty="0" smtClean="0"/>
              <a:t>Фразеологический </a:t>
            </a:r>
            <a:r>
              <a:rPr lang="ru-RU" sz="2000" dirty="0"/>
              <a:t>словарь русского языка/Под ред.  А.И. </a:t>
            </a:r>
            <a:r>
              <a:rPr lang="ru-RU" sz="2000" dirty="0" err="1"/>
              <a:t>Молоткова</a:t>
            </a:r>
            <a:r>
              <a:rPr lang="ru-RU" sz="2000" dirty="0"/>
              <a:t>. – М.: Апрель, 2001. – 512 с.</a:t>
            </a:r>
          </a:p>
          <a:p>
            <a:pPr marL="457200" lvl="2" indent="-457200">
              <a:spcBef>
                <a:spcPts val="1248"/>
              </a:spcBef>
              <a:buFont typeface="+mj-lt"/>
              <a:buAutoNum type="arabicPeriod"/>
            </a:pPr>
            <a:r>
              <a:rPr lang="ru-RU" sz="2000" dirty="0" err="1" smtClean="0"/>
              <a:t>Шафрин</a:t>
            </a:r>
            <a:r>
              <a:rPr lang="ru-RU" sz="2000" dirty="0" smtClean="0"/>
              <a:t> </a:t>
            </a:r>
            <a:r>
              <a:rPr lang="ru-RU" sz="2000" dirty="0"/>
              <a:t>Ю. Д. Идиомы английского языка. - М.: БИНОМ. Лаборатория знаний, 2003. - 558 с.</a:t>
            </a:r>
          </a:p>
          <a:p>
            <a:pPr marL="0" lvl="2" indent="0">
              <a:spcBef>
                <a:spcPts val="1248"/>
              </a:spcBef>
              <a:buNone/>
            </a:pPr>
            <a:endParaRPr lang="ru-RU" sz="200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14294"/>
            <a:ext cx="8496944" cy="5500706"/>
          </a:xfrm>
        </p:spPr>
        <p:txBody>
          <a:bodyPr anchor="ctr">
            <a:normAutofit/>
          </a:bodyPr>
          <a:lstStyle/>
          <a:p>
            <a:r>
              <a:rPr lang="ru-RU" sz="2900" b="1" dirty="0" smtClean="0">
                <a:solidFill>
                  <a:schemeClr val="bg2"/>
                </a:solidFill>
              </a:rPr>
              <a:t>Актуальность</a:t>
            </a:r>
            <a:r>
              <a:rPr lang="ru-RU" dirty="0" smtClean="0">
                <a:solidFill>
                  <a:schemeClr val="bg2"/>
                </a:solidFill>
              </a:rPr>
              <a:t> </a:t>
            </a:r>
            <a:r>
              <a:rPr lang="ru-RU" sz="2900" dirty="0" smtClean="0">
                <a:solidFill>
                  <a:schemeClr val="bg2"/>
                </a:solidFill>
              </a:rPr>
              <a:t>исследования:</a:t>
            </a:r>
            <a:r>
              <a:rPr lang="ru-RU" dirty="0" smtClean="0">
                <a:solidFill>
                  <a:schemeClr val="bg2"/>
                </a:solidFill>
              </a:rPr>
              <a:t> </a:t>
            </a:r>
            <a:r>
              <a:rPr lang="ru-RU" sz="2000" dirty="0" smtClean="0"/>
              <a:t>обусловлена тем</a:t>
            </a:r>
            <a:r>
              <a:rPr lang="ru-RU" sz="2000" dirty="0"/>
              <a:t>, что сегодня существует проблема </a:t>
            </a:r>
            <a:r>
              <a:rPr lang="ru-RU" sz="2000" dirty="0" smtClean="0"/>
              <a:t>семантической </a:t>
            </a:r>
            <a:r>
              <a:rPr lang="ru-RU" sz="2000" dirty="0"/>
              <a:t>бедности речи</a:t>
            </a:r>
            <a:r>
              <a:rPr lang="ru-RU" sz="2000" dirty="0" smtClean="0"/>
              <a:t>, </a:t>
            </a:r>
            <a:r>
              <a:rPr lang="ru-RU" sz="2000" dirty="0"/>
              <a:t>поэтому необходимо искать разнообразные пути пополнения словарного запаса.</a:t>
            </a:r>
          </a:p>
          <a:p>
            <a:r>
              <a:rPr lang="ru-RU" sz="2900" b="1" dirty="0" smtClean="0">
                <a:solidFill>
                  <a:schemeClr val="bg2"/>
                </a:solidFill>
              </a:rPr>
              <a:t>Цель</a:t>
            </a:r>
            <a:r>
              <a:rPr lang="ru-RU" sz="2900" dirty="0" smtClean="0">
                <a:solidFill>
                  <a:schemeClr val="bg2"/>
                </a:solidFill>
              </a:rPr>
              <a:t> исследования</a:t>
            </a:r>
            <a:r>
              <a:rPr lang="ru-RU" sz="2000" dirty="0" smtClean="0">
                <a:solidFill>
                  <a:schemeClr val="bg2"/>
                </a:solidFill>
              </a:rPr>
              <a:t>:</a:t>
            </a:r>
            <a:r>
              <a:rPr lang="ru-RU" sz="2000" dirty="0" smtClean="0"/>
              <a:t> рассмотрение идиом английского и русского языков как средства семантического обогащения речи.</a:t>
            </a:r>
          </a:p>
          <a:p>
            <a:r>
              <a:rPr lang="ru-RU" sz="2900" b="1" dirty="0" smtClean="0">
                <a:solidFill>
                  <a:schemeClr val="bg2"/>
                </a:solidFill>
              </a:rPr>
              <a:t>Объект </a:t>
            </a:r>
            <a:r>
              <a:rPr lang="ru-RU" sz="2900" dirty="0" smtClean="0">
                <a:solidFill>
                  <a:schemeClr val="bg2"/>
                </a:solidFill>
              </a:rPr>
              <a:t>исследования: </a:t>
            </a:r>
            <a:r>
              <a:rPr lang="ru-RU" sz="2000" dirty="0" smtClean="0"/>
              <a:t>идиоматические выражения английского и русского языков.</a:t>
            </a:r>
          </a:p>
          <a:p>
            <a:r>
              <a:rPr lang="ru-RU" sz="2900" b="1" dirty="0" smtClean="0">
                <a:solidFill>
                  <a:schemeClr val="bg2"/>
                </a:solidFill>
              </a:rPr>
              <a:t>Предмет </a:t>
            </a:r>
            <a:r>
              <a:rPr lang="ru-RU" sz="2900" dirty="0" smtClean="0">
                <a:solidFill>
                  <a:schemeClr val="bg2"/>
                </a:solidFill>
              </a:rPr>
              <a:t>исследования:</a:t>
            </a:r>
            <a:r>
              <a:rPr lang="ru-RU" sz="2000" dirty="0" smtClean="0"/>
              <a:t> сходство и различие образов в идиомах русского и английского языков.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09228"/>
            <a:ext cx="8072494" cy="4734272"/>
          </a:xfrm>
        </p:spPr>
        <p:txBody>
          <a:bodyPr anchor="ctr">
            <a:normAutofit fontScale="85000" lnSpcReduction="20000"/>
          </a:bodyPr>
          <a:lstStyle/>
          <a:p>
            <a:endParaRPr lang="ru-RU" sz="2800" b="1" dirty="0" smtClean="0">
              <a:solidFill>
                <a:schemeClr val="bg2"/>
              </a:solidFill>
            </a:endParaRPr>
          </a:p>
          <a:p>
            <a:r>
              <a:rPr lang="ru-RU" sz="3100" b="1" dirty="0" smtClean="0">
                <a:solidFill>
                  <a:schemeClr val="bg2"/>
                </a:solidFill>
              </a:rPr>
              <a:t>Гипотеза: </a:t>
            </a:r>
            <a:r>
              <a:rPr lang="ru-RU" sz="2800" dirty="0" smtClean="0"/>
              <a:t>использование идиоматических выражений способствует семантическому обогащению речи говорящего.</a:t>
            </a:r>
            <a:endParaRPr lang="ru-RU" sz="2800" b="1" dirty="0" smtClean="0">
              <a:solidFill>
                <a:schemeClr val="bg2"/>
              </a:solidFill>
            </a:endParaRPr>
          </a:p>
          <a:p>
            <a:r>
              <a:rPr lang="ru-RU" sz="3100" b="1" dirty="0" smtClean="0">
                <a:solidFill>
                  <a:schemeClr val="bg2"/>
                </a:solidFill>
              </a:rPr>
              <a:t>Задачи </a:t>
            </a:r>
            <a:r>
              <a:rPr lang="ru-RU" sz="3100" dirty="0" smtClean="0">
                <a:solidFill>
                  <a:schemeClr val="bg2"/>
                </a:solidFill>
              </a:rPr>
              <a:t>исследования: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 определить сущность понятия идиома;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2800" dirty="0" smtClean="0"/>
              <a:t> описать основные лексико-грамматические характеристики идиом;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2800" dirty="0" smtClean="0"/>
              <a:t> изучить историю происхождения определенных идиом английского и русского языков;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2800" dirty="0" smtClean="0"/>
              <a:t> рассмотреть сходства  идиом английского и русского языков;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2800" dirty="0" smtClean="0"/>
              <a:t> определить роль идиом в развитии речи человека.</a:t>
            </a:r>
          </a:p>
          <a:p>
            <a:pPr fontAlgn="base">
              <a:buFont typeface="Wingdings" pitchFamily="2" charset="2"/>
              <a:buChar char="ü"/>
            </a:pP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00046"/>
            <a:ext cx="8064896" cy="4662264"/>
          </a:xfrm>
        </p:spPr>
        <p:txBody>
          <a:bodyPr anchor="ctr">
            <a:normAutofit/>
          </a:bodyPr>
          <a:lstStyle/>
          <a:p>
            <a:pPr indent="0" algn="ctr">
              <a:buNone/>
            </a:pPr>
            <a:r>
              <a:rPr lang="ru-RU" sz="2800" dirty="0" smtClean="0"/>
              <a:t>«Идиома (от греч. </a:t>
            </a:r>
            <a:r>
              <a:rPr lang="ru-RU" sz="2800" dirty="0" err="1" smtClean="0"/>
              <a:t>idioma</a:t>
            </a:r>
            <a:r>
              <a:rPr lang="ru-RU" sz="2800" dirty="0" smtClean="0"/>
              <a:t> — своеобразное выражение) представляет собой неразложимое словосочетание, устойчивый оборот речи, свойственный только данному языку, значение которого не определяется значением входящих в его состав слов» </a:t>
            </a:r>
          </a:p>
          <a:p>
            <a:pPr indent="0" algn="ctr">
              <a:buNone/>
            </a:pPr>
            <a:r>
              <a:rPr lang="ru-RU" sz="2800" i="1" dirty="0" smtClean="0"/>
              <a:t>                                                  А.А. Реформатский.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-814908"/>
            <a:ext cx="8568952" cy="6264696"/>
          </a:xfrm>
        </p:spPr>
        <p:txBody>
          <a:bodyPr anchor="ctr"/>
          <a:lstStyle/>
          <a:p>
            <a:pPr indent="0" algn="ctr">
              <a:buNone/>
            </a:pPr>
            <a:r>
              <a:rPr lang="ru-RU" sz="2800" b="1" dirty="0" smtClean="0">
                <a:solidFill>
                  <a:schemeClr val="bg2"/>
                </a:solidFill>
              </a:rPr>
              <a:t>Отличительные особенности фразеологического значения от лексического:</a:t>
            </a:r>
          </a:p>
          <a:p>
            <a:r>
              <a:rPr lang="ru-RU" sz="2800" dirty="0" smtClean="0"/>
              <a:t> </a:t>
            </a:r>
            <a:r>
              <a:rPr lang="ru-RU" sz="2400" dirty="0" smtClean="0"/>
              <a:t>целостность;</a:t>
            </a:r>
          </a:p>
          <a:p>
            <a:r>
              <a:rPr lang="ru-RU" sz="2400" dirty="0" smtClean="0"/>
              <a:t> эмоциональная </a:t>
            </a:r>
            <a:r>
              <a:rPr lang="ru-RU" sz="2400" dirty="0" err="1" smtClean="0"/>
              <a:t>оценочность</a:t>
            </a:r>
            <a:r>
              <a:rPr lang="ru-RU" sz="2400" dirty="0" smtClean="0"/>
              <a:t>, экспрессивность;</a:t>
            </a:r>
          </a:p>
          <a:p>
            <a:r>
              <a:rPr lang="ru-RU" sz="2400" dirty="0" smtClean="0"/>
              <a:t> раздельно </a:t>
            </a:r>
            <a:r>
              <a:rPr lang="ru-RU" sz="2400" dirty="0" err="1" smtClean="0"/>
              <a:t>оформленность</a:t>
            </a:r>
            <a:r>
              <a:rPr lang="ru-RU" sz="2400" dirty="0" smtClean="0"/>
              <a:t> плана выражения;</a:t>
            </a:r>
          </a:p>
          <a:p>
            <a:r>
              <a:rPr lang="ru-RU" sz="2400" dirty="0" smtClean="0"/>
              <a:t> устойчивость;</a:t>
            </a:r>
          </a:p>
          <a:p>
            <a:r>
              <a:rPr lang="ru-RU" sz="2400" dirty="0" smtClean="0"/>
              <a:t> наличие образно-переносного значения.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-526876"/>
            <a:ext cx="8678198" cy="5976664"/>
          </a:xfrm>
        </p:spPr>
        <p:txBody>
          <a:bodyPr anchor="ctr">
            <a:normAutofit/>
          </a:bodyPr>
          <a:lstStyle/>
          <a:p>
            <a:pPr indent="0" fontAlgn="base">
              <a:buNone/>
            </a:pPr>
            <a:r>
              <a:rPr lang="ru-RU" sz="2800" b="1" dirty="0" smtClean="0">
                <a:solidFill>
                  <a:schemeClr val="bg2"/>
                </a:solidFill>
              </a:rPr>
              <a:t>Лексико-грамматическая характеристика идиом:</a:t>
            </a:r>
          </a:p>
          <a:p>
            <a:pPr lvl="0" fontAlgn="base"/>
            <a:r>
              <a:rPr lang="ru-RU" sz="2400" dirty="0" err="1" smtClean="0"/>
              <a:t>прилаг</a:t>
            </a:r>
            <a:r>
              <a:rPr lang="ru-RU" sz="2400" dirty="0" smtClean="0"/>
              <a:t>. + сущ. </a:t>
            </a:r>
            <a:r>
              <a:rPr lang="ru-RU" sz="2400" i="1" dirty="0" smtClean="0"/>
              <a:t>(белая ворона);  </a:t>
            </a:r>
            <a:endParaRPr lang="ru-RU" sz="2400" dirty="0" smtClean="0"/>
          </a:p>
          <a:p>
            <a:pPr lvl="0" fontAlgn="base"/>
            <a:r>
              <a:rPr lang="ru-RU" sz="2400" dirty="0" smtClean="0"/>
              <a:t>сущ. в Им. падеже + сущ. в Род. падеже (</a:t>
            </a:r>
            <a:r>
              <a:rPr lang="ru-RU" sz="2400" i="1" dirty="0" smtClean="0"/>
              <a:t>яблоко раздора);</a:t>
            </a:r>
            <a:endParaRPr lang="ru-RU" sz="2400" dirty="0" smtClean="0"/>
          </a:p>
          <a:p>
            <a:pPr lvl="0" fontAlgn="base"/>
            <a:r>
              <a:rPr lang="ru-RU" sz="2400" dirty="0" smtClean="0"/>
              <a:t>сущ. в Им. падеже + сущ. с предлогом (</a:t>
            </a:r>
            <a:r>
              <a:rPr lang="ru-RU" sz="2400" i="1" dirty="0" smtClean="0"/>
              <a:t>душа в душу);</a:t>
            </a:r>
            <a:endParaRPr lang="ru-RU" sz="2400" dirty="0" smtClean="0"/>
          </a:p>
          <a:p>
            <a:pPr lvl="0" fontAlgn="base"/>
            <a:r>
              <a:rPr lang="ru-RU" sz="2400" dirty="0" smtClean="0"/>
              <a:t>предлог + </a:t>
            </a:r>
            <a:r>
              <a:rPr lang="ru-RU" sz="2400" dirty="0" err="1" smtClean="0"/>
              <a:t>прилаг</a:t>
            </a:r>
            <a:r>
              <a:rPr lang="ru-RU" sz="2400" dirty="0" smtClean="0"/>
              <a:t>. + сущ. (</a:t>
            </a:r>
            <a:r>
              <a:rPr lang="ru-RU" sz="2400" i="1" dirty="0" smtClean="0"/>
              <a:t>по свежим следам); </a:t>
            </a:r>
            <a:endParaRPr lang="ru-RU" sz="2400" dirty="0" smtClean="0"/>
          </a:p>
          <a:p>
            <a:pPr lvl="0" fontAlgn="base"/>
            <a:r>
              <a:rPr lang="ru-RU" sz="2400" dirty="0" err="1" smtClean="0"/>
              <a:t>гл.+</a:t>
            </a:r>
            <a:r>
              <a:rPr lang="ru-RU" sz="2400" dirty="0" smtClean="0"/>
              <a:t> имя сущ. (с предлогом и без него) (</a:t>
            </a:r>
            <a:r>
              <a:rPr lang="ru-RU" sz="2400" i="1" dirty="0" smtClean="0"/>
              <a:t>водить за нос);</a:t>
            </a:r>
            <a:endParaRPr lang="ru-RU" sz="2400" dirty="0" smtClean="0"/>
          </a:p>
          <a:p>
            <a:pPr lvl="0" fontAlgn="base"/>
            <a:r>
              <a:rPr lang="ru-RU" sz="2400" dirty="0"/>
              <a:t>г</a:t>
            </a:r>
            <a:r>
              <a:rPr lang="ru-RU" sz="2400" dirty="0" smtClean="0"/>
              <a:t>л. + нареч. (</a:t>
            </a:r>
            <a:r>
              <a:rPr lang="ru-RU" sz="2400" i="1" dirty="0" smtClean="0"/>
              <a:t>попасть впросак);</a:t>
            </a:r>
            <a:endParaRPr lang="ru-RU" sz="2400" dirty="0" smtClean="0"/>
          </a:p>
          <a:p>
            <a:pPr lvl="0" fontAlgn="base"/>
            <a:r>
              <a:rPr lang="ru-RU" sz="2400" dirty="0" err="1" smtClean="0"/>
              <a:t>дееприч</a:t>
            </a:r>
            <a:r>
              <a:rPr lang="ru-RU" sz="2400" dirty="0" smtClean="0"/>
              <a:t>. + сущ. (или сущ. с </a:t>
            </a:r>
            <a:r>
              <a:rPr lang="ru-RU" sz="2400" dirty="0" err="1" smtClean="0"/>
              <a:t>предл</a:t>
            </a:r>
            <a:r>
              <a:rPr lang="ru-RU" sz="2400" dirty="0" smtClean="0"/>
              <a:t>.) (</a:t>
            </a:r>
            <a:r>
              <a:rPr lang="ru-RU" sz="2400" i="1" dirty="0" smtClean="0"/>
              <a:t>сломя голову). </a:t>
            </a:r>
            <a:endParaRPr lang="ru-RU" sz="240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Содержимое 16" descr="dymyne-vAHo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79512" y="337220"/>
            <a:ext cx="2511944" cy="2088232"/>
          </a:xfrm>
        </p:spPr>
      </p:pic>
      <p:pic>
        <p:nvPicPr>
          <p:cNvPr id="18" name="Содержимое 17" descr="sdy28rVzzmE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179512" y="2497460"/>
            <a:ext cx="2851079" cy="1872208"/>
          </a:xfrm>
        </p:spPr>
      </p:pic>
      <p:pic>
        <p:nvPicPr>
          <p:cNvPr id="19" name="Рисунок 18" descr="xJ4KMsjDUAg.jpg"/>
          <p:cNvPicPr>
            <a:picLocks noChangeAspect="1"/>
          </p:cNvPicPr>
          <p:nvPr/>
        </p:nvPicPr>
        <p:blipFill>
          <a:blip r:embed="rId4" cstate="print"/>
          <a:srcRect r="32675"/>
          <a:stretch>
            <a:fillRect/>
          </a:stretch>
        </p:blipFill>
        <p:spPr>
          <a:xfrm>
            <a:off x="2771800" y="265212"/>
            <a:ext cx="2224856" cy="2479923"/>
          </a:xfrm>
          <a:prstGeom prst="rect">
            <a:avLst/>
          </a:prstGeom>
        </p:spPr>
      </p:pic>
      <p:pic>
        <p:nvPicPr>
          <p:cNvPr id="20" name="Рисунок 19" descr="7zBCV4t_FC8.jpg"/>
          <p:cNvPicPr>
            <a:picLocks noChangeAspect="1"/>
          </p:cNvPicPr>
          <p:nvPr/>
        </p:nvPicPr>
        <p:blipFill>
          <a:blip r:embed="rId5" cstate="print"/>
          <a:srcRect l="12523"/>
          <a:stretch>
            <a:fillRect/>
          </a:stretch>
        </p:blipFill>
        <p:spPr>
          <a:xfrm>
            <a:off x="2771800" y="3615923"/>
            <a:ext cx="2448272" cy="2099077"/>
          </a:xfrm>
          <a:prstGeom prst="rect">
            <a:avLst/>
          </a:prstGeom>
        </p:spPr>
      </p:pic>
      <p:pic>
        <p:nvPicPr>
          <p:cNvPr id="25" name="Рисунок 24" descr="IvEJSXt5kp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55976" y="1705372"/>
            <a:ext cx="2198718" cy="1800200"/>
          </a:xfrm>
          <a:prstGeom prst="rect">
            <a:avLst/>
          </a:prstGeom>
        </p:spPr>
      </p:pic>
      <p:pic>
        <p:nvPicPr>
          <p:cNvPr id="24" name="Рисунок 23" descr="CWRRIJBZo2c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56176" y="193204"/>
            <a:ext cx="2304256" cy="1677694"/>
          </a:xfrm>
          <a:prstGeom prst="rect">
            <a:avLst/>
          </a:prstGeom>
        </p:spPr>
      </p:pic>
      <p:pic>
        <p:nvPicPr>
          <p:cNvPr id="23" name="Рисунок 22" descr="ALT9Y5Mmrt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44208" y="3649588"/>
            <a:ext cx="2513856" cy="1885392"/>
          </a:xfrm>
          <a:prstGeom prst="rect">
            <a:avLst/>
          </a:prstGeom>
        </p:spPr>
      </p:pic>
      <p:pic>
        <p:nvPicPr>
          <p:cNvPr id="21" name="Рисунок 20" descr="1kQDYdQBHrc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588224" y="2065412"/>
            <a:ext cx="2304256" cy="1728192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500430" y="2143120"/>
            <a:ext cx="2643206" cy="1643074"/>
          </a:xfrm>
          <a:prstGeom prst="ellipse">
            <a:avLst/>
          </a:prstGeom>
          <a:solidFill>
            <a:schemeClr val="bg2"/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Сходства русских и английских языков </a:t>
            </a:r>
            <a:endParaRPr lang="ru-RU" sz="24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 flipH="1" flipV="1">
            <a:off x="5143504" y="1857368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5214942" y="928674"/>
            <a:ext cx="221457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нет аналогов</a:t>
            </a:r>
          </a:p>
          <a:p>
            <a:pPr algn="ctr"/>
            <a:r>
              <a:rPr lang="ru-RU" sz="1600" i="1" dirty="0" smtClean="0"/>
              <a:t>(синий чулок, а Васька слушает да ест) </a:t>
            </a:r>
            <a:endParaRPr lang="ru-RU" sz="1600" i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 rot="16200000" flipV="1">
            <a:off x="3536149" y="1964525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285984" y="857236"/>
            <a:ext cx="2143140" cy="92869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из библии</a:t>
            </a:r>
          </a:p>
          <a:p>
            <a:pPr algn="ctr"/>
            <a:r>
              <a:rPr lang="ru-RU" sz="1600" i="1" dirty="0" smtClean="0"/>
              <a:t>(нести свой крест, слепой ведёт слепого)</a:t>
            </a:r>
            <a:endParaRPr lang="ru-RU" sz="1600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2428872"/>
            <a:ext cx="2786082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смена  образности</a:t>
            </a:r>
          </a:p>
          <a:p>
            <a:pPr algn="ctr"/>
            <a:r>
              <a:rPr lang="ru-RU" sz="1600" i="1" dirty="0" smtClean="0"/>
              <a:t>(купить кота в мешке – купить «поросёнка» в мешке)</a:t>
            </a:r>
            <a:endParaRPr lang="ru-RU" sz="1600" i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5321305" y="3822707"/>
            <a:ext cx="571504" cy="2127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1785918" y="4214822"/>
            <a:ext cx="278608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сходство по структуре</a:t>
            </a:r>
          </a:p>
          <a:p>
            <a:pPr algn="ctr"/>
            <a:r>
              <a:rPr lang="ru-RU" sz="1600" i="1" dirty="0" smtClean="0"/>
              <a:t>(жить как кошка с собакой, дела сердечные) </a:t>
            </a:r>
            <a:endParaRPr lang="ru-RU" sz="1600" i="1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>
            <a:off x="3857620" y="3857632"/>
            <a:ext cx="500066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5214942" y="4214822"/>
            <a:ext cx="271464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названия частей тела</a:t>
            </a:r>
          </a:p>
          <a:p>
            <a:pPr algn="ctr"/>
            <a:r>
              <a:rPr lang="ru-RU" sz="1600" i="1" dirty="0" smtClean="0"/>
              <a:t>(намылить шею, волосы дыбом встали)</a:t>
            </a:r>
            <a:endParaRPr lang="ru-RU" sz="1600" i="1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rot="10800000">
            <a:off x="3000364" y="2857500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6572264" y="2500310"/>
            <a:ext cx="257173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из  литературы </a:t>
            </a:r>
            <a:r>
              <a:rPr lang="ru-RU" sz="1600" i="1" dirty="0" smtClean="0"/>
              <a:t>(у разбитого корыта, скелет в шкафу)</a:t>
            </a:r>
            <a:endParaRPr lang="ru-RU" sz="1600" i="1" dirty="0"/>
          </a:p>
        </p:txBody>
      </p:sp>
      <p:cxnSp>
        <p:nvCxnSpPr>
          <p:cNvPr id="40" name="Прямая со стрелкой 39"/>
          <p:cNvCxnSpPr>
            <a:endCxn id="24" idx="1"/>
          </p:cNvCxnSpPr>
          <p:nvPr/>
        </p:nvCxnSpPr>
        <p:spPr>
          <a:xfrm>
            <a:off x="6143636" y="292893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6677523"/>
              </p:ext>
            </p:extLst>
          </p:nvPr>
        </p:nvGraphicFramePr>
        <p:xfrm>
          <a:off x="0" y="-1"/>
          <a:ext cx="9144000" cy="5715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60032"/>
                <a:gridCol w="1296144"/>
                <a:gridCol w="1152128"/>
                <a:gridCol w="1835696"/>
              </a:tblGrid>
              <a:tr h="79272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Вопросы</a:t>
                      </a:r>
                      <a:endParaRPr lang="ru-RU" sz="20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«Да»</a:t>
                      </a:r>
                      <a:endParaRPr lang="ru-RU" sz="20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«Нет»</a:t>
                      </a:r>
                      <a:endParaRPr lang="ru-RU" sz="20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«Затрудняюсь ответить»</a:t>
                      </a:r>
                      <a:endParaRPr lang="ru-RU" sz="20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792726">
                <a:tc>
                  <a:txBody>
                    <a:bodyPr/>
                    <a:lstStyle/>
                    <a:p>
                      <a:pPr algn="l"/>
                      <a:r>
                        <a:rPr lang="ru-RU" sz="16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Знаете ли Вы, что такое идиомы?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30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6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</a:t>
                      </a:r>
                      <a:endParaRPr lang="ru-RU" sz="2000" dirty="0"/>
                    </a:p>
                  </a:txBody>
                  <a:tcPr/>
                </a:tc>
              </a:tr>
              <a:tr h="792726">
                <a:tc>
                  <a:txBody>
                    <a:bodyPr/>
                    <a:lstStyle/>
                    <a:p>
                      <a:pPr algn="l"/>
                      <a:r>
                        <a:rPr lang="ru-RU" sz="16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Знакомы ли Вы с историей возникновения каких-либо идиом?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12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18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10</a:t>
                      </a:r>
                      <a:endParaRPr lang="ru-RU" sz="2000" dirty="0"/>
                    </a:p>
                  </a:txBody>
                  <a:tcPr/>
                </a:tc>
              </a:tr>
              <a:tr h="792726">
                <a:tc>
                  <a:txBody>
                    <a:bodyPr/>
                    <a:lstStyle/>
                    <a:p>
                      <a:pPr algn="l"/>
                      <a:r>
                        <a:rPr lang="ru-RU" sz="16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Употребляете ли Вы в собственной речи идиомы и идиоматические выражения?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29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9</a:t>
                      </a:r>
                      <a:endParaRPr lang="ru-RU" sz="2000" dirty="0"/>
                    </a:p>
                  </a:txBody>
                  <a:tcPr/>
                </a:tc>
              </a:tr>
              <a:tr h="792726">
                <a:tc>
                  <a:txBody>
                    <a:bodyPr/>
                    <a:lstStyle/>
                    <a:p>
                      <a:pPr algn="l"/>
                      <a:r>
                        <a:rPr lang="ru-RU" sz="16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Известны ли Вам английские идиомы?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12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19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9</a:t>
                      </a:r>
                      <a:endParaRPr lang="ru-RU" sz="2000" dirty="0"/>
                    </a:p>
                  </a:txBody>
                  <a:tcPr/>
                </a:tc>
              </a:tr>
              <a:tr h="875685">
                <a:tc>
                  <a:txBody>
                    <a:bodyPr/>
                    <a:lstStyle/>
                    <a:p>
                      <a:pPr algn="l"/>
                      <a:r>
                        <a:rPr lang="ru-RU" sz="16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Интересно ли Вам, к примеру, знать аналоги русских идиом на английском языке (и наоборот)?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26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5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9</a:t>
                      </a:r>
                      <a:endParaRPr lang="ru-RU" sz="2000" dirty="0"/>
                    </a:p>
                  </a:txBody>
                  <a:tcPr/>
                </a:tc>
              </a:tr>
              <a:tr h="875685">
                <a:tc>
                  <a:txBody>
                    <a:bodyPr/>
                    <a:lstStyle/>
                    <a:p>
                      <a:pPr algn="l"/>
                      <a:r>
                        <a:rPr lang="ru-RU" sz="16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Как Вы считаете, способствует ли использование идиоматических выражений обогащению речи?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26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5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9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кстура дерева 16 х 9">
  <a:themeElements>
    <a:clrScheme name="Woodgrain_16x9">
      <a:dk1>
        <a:sysClr val="windowText" lastClr="000000"/>
      </a:dk1>
      <a:lt1>
        <a:sysClr val="window" lastClr="FFFFFF"/>
      </a:lt1>
      <a:dk2>
        <a:srgbClr val="90B365"/>
      </a:dk2>
      <a:lt2>
        <a:srgbClr val="EEECE1"/>
      </a:lt2>
      <a:accent1>
        <a:srgbClr val="4283D2"/>
      </a:accent1>
      <a:accent2>
        <a:srgbClr val="6E9D35"/>
      </a:accent2>
      <a:accent3>
        <a:srgbClr val="DE6742"/>
      </a:accent3>
      <a:accent4>
        <a:srgbClr val="8F73DF"/>
      </a:accent4>
      <a:accent5>
        <a:srgbClr val="CB991B"/>
      </a:accent5>
      <a:accent6>
        <a:srgbClr val="7F7F7F"/>
      </a:accent6>
      <a:hlink>
        <a:srgbClr val="90B365"/>
      </a:hlink>
      <a:folHlink>
        <a:srgbClr val="7F7F7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F02801115" id="{6D802E96-7B24-457C-A326-69AF839D4486}" vid="{C3FFE3C6-9A62-4BEA-9FE0-A8BC12B9BCC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tf02801115</Template>
  <TotalTime>647</TotalTime>
  <Words>706</Words>
  <Application>Microsoft Office PowerPoint</Application>
  <PresentationFormat>Экран (16:10)</PresentationFormat>
  <Paragraphs>90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Текстура дерева 16 х 9</vt:lpstr>
      <vt:lpstr>«Использование идиоматических выражений как элемента семантического обогащения речи  (на примерах русского и английского языков)»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 </vt:lpstr>
      <vt:lpstr>Список использованной литературы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 Тужилин</dc:creator>
  <cp:lastModifiedBy>user</cp:lastModifiedBy>
  <cp:revision>45</cp:revision>
  <dcterms:created xsi:type="dcterms:W3CDTF">2018-03-25T16:53:58Z</dcterms:created>
  <dcterms:modified xsi:type="dcterms:W3CDTF">2018-06-17T21:18:14Z</dcterms:modified>
</cp:coreProperties>
</file>