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81" r:id="rId5"/>
    <p:sldId id="282" r:id="rId6"/>
    <p:sldId id="284" r:id="rId7"/>
    <p:sldId id="275" r:id="rId8"/>
    <p:sldId id="285" r:id="rId9"/>
    <p:sldId id="286" r:id="rId10"/>
    <p:sldId id="276" r:id="rId11"/>
    <p:sldId id="277" r:id="rId12"/>
    <p:sldId id="279" r:id="rId13"/>
    <p:sldId id="280" r:id="rId14"/>
    <p:sldId id="273" r:id="rId15"/>
    <p:sldId id="28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474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47D50-6527-4BCB-A197-D9A3509C5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455B4-D85B-48A0-B849-A568CACE5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1CC25-0F41-4981-BF8C-8E4C85AB2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83E6-7A17-4C8C-A877-9BDB29127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19E16-948E-4CA8-88D4-C42F22947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80F65-842F-4211-BE47-BFBB66C6D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1CE66-3A0A-4AB2-915F-8539144DD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3DDB1-86D3-4CD1-8D91-C3E0BE8A4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8083E-4777-409D-9CD5-D5B2172A2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8F03D-5E41-4615-9AF4-3E632F9AE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78DF3-7B98-4A55-981E-C47A5A7B9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FB8C2F51-649B-4364-B583-91BB5441E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371600"/>
          </a:xfrm>
        </p:spPr>
        <p:txBody>
          <a:bodyPr/>
          <a:lstStyle/>
          <a:p>
            <a:pPr lvl="0" eaLnBrk="1" hangingPunct="1">
              <a:defRPr/>
            </a:pPr>
            <a:r>
              <a:rPr lang="ru-RU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br>
              <a:rPr lang="ru-RU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    </a:t>
            </a:r>
            <a:endParaRPr lang="ru-RU" sz="2800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908720"/>
            <a:ext cx="8712968" cy="4114800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азгрузка позвоночника: создание благоприятных физиологических условий для нормального роста тел позвонков.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 организма, совершенствование механизма терморегуляции.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Улучшает работу всех систем организма: органов кровообращения и дыхания, сердечной деятельности, увеличивает жизненную емкость легких; повышает иммунологические свойства.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Укрепляет опорно-двигательный аппарат, правильно формирует позвоночник, вырабатывает хорошую осанку, предупреждает развитие плоскостопия.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Увеличивает работоспособность и силу мышц.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Гармонично развивает силу, быстроту, ловкость, гибкость, координацию движений, выносливость.</a:t>
            </a:r>
          </a:p>
          <a:p>
            <a:pPr marL="457200" lvl="0" indent="-457200" algn="just">
              <a:buFont typeface="+mj-lt"/>
              <a:buAutoNum type="arabicPeriod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720080"/>
          </a:xfrm>
        </p:spPr>
        <p:txBody>
          <a:bodyPr/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Круглая спина-сутулость.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268761"/>
            <a:ext cx="4041775" cy="648071"/>
          </a:xfrm>
        </p:spPr>
        <p:txBody>
          <a:bodyPr/>
          <a:lstStyle/>
          <a:p>
            <a:r>
              <a:rPr lang="ru-RU" sz="2000" dirty="0" smtClean="0"/>
              <a:t>      Кроль на спине.</a:t>
            </a:r>
            <a:endParaRPr lang="ru-RU" sz="2000" dirty="0"/>
          </a:p>
        </p:txBody>
      </p:sp>
      <p:pic>
        <p:nvPicPr>
          <p:cNvPr id="1026" name="Picture 2" descr="C:\Users\Дом\Desktop\методист ассоль\сутуласт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040188" cy="3528392"/>
          </a:xfrm>
          <a:prstGeom prst="rect">
            <a:avLst/>
          </a:prstGeom>
          <a:solidFill>
            <a:srgbClr val="002060">
              <a:alpha val="49000"/>
            </a:srgbClr>
          </a:solidFill>
          <a:ln w="25400" cmpd="sng">
            <a:solidFill>
              <a:srgbClr val="002060"/>
            </a:solidFill>
          </a:ln>
          <a:extLst/>
        </p:spPr>
      </p:pic>
      <p:pic>
        <p:nvPicPr>
          <p:cNvPr id="2" name="Picture 2" descr="C:\Users\MSI\Desktop\фото пед совет\фото\кроль на спине.gif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912" y="2348880"/>
            <a:ext cx="34625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3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Стили плавания для коррекции осанки.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6805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1124744"/>
            <a:ext cx="3008313" cy="98072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Кругло вогнутая спина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3563888" y="0"/>
            <a:ext cx="5328592" cy="6126163"/>
          </a:xfrm>
          <a:ln w="25400">
            <a:noFill/>
          </a:ln>
        </p:spPr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                                    </a:t>
            </a:r>
          </a:p>
          <a:p>
            <a:pPr marL="0" indent="0">
              <a:buNone/>
            </a:pPr>
            <a:r>
              <a:rPr lang="ru-RU" sz="2000" b="1" dirty="0" smtClean="0"/>
              <a:t>                                      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Кроль на груди                                     </a:t>
            </a:r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050" name="Picture 2" descr="C:\Users\Дом\Desktop\методист ассоль\Кругловогнутая спи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816424" cy="4248472"/>
          </a:xfrm>
          <a:prstGeom prst="rect">
            <a:avLst/>
          </a:prstGeom>
          <a:solidFill>
            <a:srgbClr val="002060"/>
          </a:solidFill>
          <a:ln w="28575" cmpd="sng">
            <a:solidFill>
              <a:srgbClr val="002060"/>
            </a:solidFill>
          </a:ln>
          <a:extLst/>
        </p:spPr>
      </p:pic>
      <p:pic>
        <p:nvPicPr>
          <p:cNvPr id="5" name="Picture 2" descr="C:\Users\MSI\Desktop\фото пед совет\фото\кроль на груди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3168352" cy="259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SI\Desktop\фото пед совет\фото\дельфин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30480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7584" y="260648"/>
            <a:ext cx="7574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Стили плавания для коррекции осанки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04248" y="1484784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ru-RU" b="1" dirty="0" smtClean="0"/>
              <a:t>баттерфляй</a:t>
            </a:r>
          </a:p>
        </p:txBody>
      </p:sp>
    </p:spTree>
    <p:extLst>
      <p:ext uri="{BB962C8B-B14F-4D97-AF65-F5344CB8AC3E}">
        <p14:creationId xmlns:p14="http://schemas.microsoft.com/office/powerpoint/2010/main" val="365667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кифоз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Брасс   </a:t>
            </a:r>
            <a:r>
              <a:rPr lang="ru-RU" sz="2000" dirty="0" smtClean="0"/>
              <a:t>                    </a:t>
            </a:r>
          </a:p>
          <a:p>
            <a:pPr marL="0" indent="0">
              <a:buNone/>
            </a:pPr>
            <a:r>
              <a:rPr lang="ru-RU" sz="2000" b="1" dirty="0" smtClean="0"/>
              <a:t>                                      кроль на спине</a:t>
            </a:r>
            <a:endParaRPr lang="ru-RU" sz="20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ом\Desktop\методист ассоль\кифоз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312367" cy="4396011"/>
          </a:xfrm>
          <a:prstGeom prst="rect">
            <a:avLst/>
          </a:prstGeom>
          <a:solidFill>
            <a:srgbClr val="002060">
              <a:alpha val="56000"/>
            </a:srgbClr>
          </a:solidFill>
          <a:ln w="28575" cmpd="sng">
            <a:solidFill>
              <a:srgbClr val="002060"/>
            </a:solidFill>
          </a:ln>
          <a:extLst/>
        </p:spPr>
      </p:pic>
      <p:pic>
        <p:nvPicPr>
          <p:cNvPr id="3074" name="Picture 2" descr="C:\Users\MSI\Desktop\фото пед совет\фото\брасс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72816"/>
            <a:ext cx="33123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SI\Desktop\фото пед совет\фото\кроль на спине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3180184" cy="273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7584" y="260648"/>
            <a:ext cx="7574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Стили плавания для коррекции осанки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616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сколиоз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                        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</a:t>
            </a:r>
            <a:r>
              <a:rPr lang="ru-RU" sz="2800" b="1" dirty="0" smtClean="0"/>
              <a:t>брасс</a:t>
            </a:r>
            <a:endParaRPr lang="ru-RU" sz="28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методист ассоль\колиоз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096344" cy="4680520"/>
          </a:xfrm>
          <a:prstGeom prst="rect">
            <a:avLst/>
          </a:prstGeom>
          <a:noFill/>
          <a:ln w="28575" cmpd="sng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MSI\Desktop\фото пед совет\фото\брасс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38884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7584" y="260648"/>
            <a:ext cx="7574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Стили плавания для коррекции осанки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705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Результаты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54562" y="1004887"/>
            <a:ext cx="5389438" cy="5853113"/>
          </a:xfrm>
        </p:spPr>
        <p:txBody>
          <a:bodyPr/>
          <a:lstStyle/>
          <a:p>
            <a:pPr lvl="0"/>
            <a:r>
              <a:rPr lang="ru-RU" sz="2400" dirty="0" smtClean="0">
                <a:effectLst/>
              </a:rPr>
              <a:t>укрепляется мышечный корсет;</a:t>
            </a:r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приобретаются и закрепляются </a:t>
            </a:r>
            <a:r>
              <a:rPr lang="ru-RU" sz="2400" dirty="0">
                <a:effectLst/>
              </a:rPr>
              <a:t>ранее </a:t>
            </a:r>
            <a:r>
              <a:rPr lang="ru-RU" sz="2400" dirty="0" smtClean="0">
                <a:effectLst/>
              </a:rPr>
              <a:t>полученные плавательные умения и навыки;</a:t>
            </a:r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вырабатывается правильная осанка;</a:t>
            </a:r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улучшается функция </a:t>
            </a:r>
            <a:r>
              <a:rPr lang="ru-RU" sz="2400" dirty="0">
                <a:effectLst/>
              </a:rPr>
              <a:t>дыхания и сердечно-сосудистой системы;</a:t>
            </a:r>
          </a:p>
          <a:p>
            <a:pPr lvl="0"/>
            <a:r>
              <a:rPr lang="ru-RU" sz="2400" dirty="0" smtClean="0">
                <a:effectLst/>
              </a:rPr>
              <a:t>улучшается </a:t>
            </a:r>
            <a:r>
              <a:rPr lang="ru-RU" sz="2400" dirty="0">
                <a:effectLst/>
              </a:rPr>
              <a:t>координации </a:t>
            </a:r>
            <a:r>
              <a:rPr lang="ru-RU" sz="2400" dirty="0" smtClean="0">
                <a:effectLst/>
              </a:rPr>
              <a:t>движений.</a:t>
            </a:r>
            <a:endParaRPr lang="ru-RU" sz="2400" dirty="0">
              <a:effectLst/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MSI\Desktop\фото пед совет\фото\стил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3312367" cy="4752528"/>
          </a:xfrm>
          <a:prstGeom prst="rect">
            <a:avLst/>
          </a:prstGeom>
          <a:solidFill>
            <a:srgbClr val="002060"/>
          </a:solidFill>
          <a:ln w="28575" cmpd="sng">
            <a:solidFill>
              <a:srgbClr val="002060"/>
            </a:solidFill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2952328"/>
          </a:xfrm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28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B0F0"/>
                </a:solidFill>
              </a:rPr>
              <a:t>Задачи </a:t>
            </a:r>
            <a:r>
              <a:rPr lang="ru-RU" sz="2800" dirty="0" smtClean="0">
                <a:ln>
                  <a:solidFill>
                    <a:schemeClr val="accent4">
                      <a:lumMod val="10000"/>
                      <a:alpha val="24000"/>
                    </a:schemeClr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профилактике и коррекции опорно-двигательного аппарата на занятиях по плаванию</a:t>
            </a:r>
            <a:r>
              <a:rPr lang="ru-RU" sz="2800" b="1" dirty="0" smtClean="0">
                <a:ln>
                  <a:solidFill>
                    <a:schemeClr val="accent4">
                      <a:lumMod val="10000"/>
                      <a:alpha val="24000"/>
                    </a:schemeClr>
                  </a:solidFill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 smtClean="0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60442"/>
            <a:ext cx="8748464" cy="5697558"/>
          </a:xfrm>
        </p:spPr>
        <p:txBody>
          <a:bodyPr/>
          <a:lstStyle/>
          <a:p>
            <a:pPr eaLnBrk="1" hangingPunct="1">
              <a:defRPr/>
            </a:pPr>
            <a:endParaRPr lang="en-US" sz="1800" dirty="0" smtClean="0"/>
          </a:p>
          <a:p>
            <a:pPr lvl="0"/>
            <a:r>
              <a:rPr lang="ru-RU" sz="2800" dirty="0" smtClean="0"/>
              <a:t>формирование правильной осанки;</a:t>
            </a:r>
          </a:p>
          <a:p>
            <a:pPr lvl="0"/>
            <a:r>
              <a:rPr lang="ru-RU" sz="2800" dirty="0" smtClean="0"/>
              <a:t>улучшение координации движений;</a:t>
            </a:r>
          </a:p>
          <a:p>
            <a:pPr lvl="0"/>
            <a:r>
              <a:rPr lang="ru-RU" sz="2800" dirty="0" smtClean="0"/>
              <a:t>увеличение силы и тонуса мышц;</a:t>
            </a:r>
          </a:p>
          <a:p>
            <a:pPr lvl="0"/>
            <a:r>
              <a:rPr lang="ru-RU" sz="2800" dirty="0" smtClean="0"/>
              <a:t>коррекция плоскостопия;</a:t>
            </a:r>
          </a:p>
          <a:p>
            <a:pPr lvl="0"/>
            <a:r>
              <a:rPr lang="ru-RU" sz="2800" dirty="0" smtClean="0"/>
              <a:t>постановка правильного дыхания;</a:t>
            </a:r>
          </a:p>
          <a:p>
            <a:pPr lvl="0"/>
            <a:r>
              <a:rPr lang="ru-RU" sz="2800" dirty="0" smtClean="0"/>
              <a:t>освоение навыков плавания;</a:t>
            </a:r>
          </a:p>
          <a:p>
            <a:pPr lvl="0"/>
            <a:r>
              <a:rPr lang="ru-RU" sz="2800" dirty="0" smtClean="0"/>
              <a:t>развитие физических и волевых качеств;</a:t>
            </a:r>
          </a:p>
          <a:p>
            <a:pPr lvl="0"/>
            <a:r>
              <a:rPr lang="ru-RU" sz="2800" dirty="0" smtClean="0"/>
              <a:t>эмоциональная разрядка.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998538"/>
          </a:xfrm>
        </p:spPr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</a:rPr>
              <a:t/>
            </a:r>
            <a:br>
              <a:rPr lang="ru-RU" sz="2800" dirty="0" smtClean="0">
                <a:solidFill>
                  <a:srgbClr val="00B0F0"/>
                </a:solidFill>
              </a:rPr>
            </a:br>
            <a:r>
              <a:rPr lang="ru-RU" sz="2800" dirty="0" smtClean="0">
                <a:solidFill>
                  <a:srgbClr val="00B0F0"/>
                </a:solidFill>
              </a:rPr>
              <a:t>Работа</a:t>
            </a:r>
            <a:r>
              <a:rPr lang="ru-RU" sz="2800" dirty="0" smtClean="0"/>
              <a:t> </a:t>
            </a:r>
            <a:r>
              <a:rPr lang="ru-RU" sz="2800" dirty="0">
                <a:solidFill>
                  <a:srgbClr val="00B0F0"/>
                </a:solidFill>
              </a:rPr>
              <a:t>по профилактике и коррекции опорно-двигательного аппарата на занятиях по плаванию</a:t>
            </a:r>
            <a:endParaRPr lang="ru-RU" sz="2800" dirty="0" smtClean="0">
              <a:solidFill>
                <a:srgbClr val="00B0F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712968" cy="51847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r>
              <a:rPr lang="ru-RU" sz="2800" dirty="0" smtClean="0"/>
              <a:t>дыхательные упражнения;</a:t>
            </a:r>
          </a:p>
          <a:p>
            <a:r>
              <a:rPr lang="ru-RU" sz="2800" dirty="0" smtClean="0"/>
              <a:t>упражнения, активно вытягивающие позвоночник;</a:t>
            </a:r>
          </a:p>
          <a:p>
            <a:r>
              <a:rPr lang="ru-RU" sz="2800" dirty="0" smtClean="0"/>
              <a:t>упражнение на расслабление;</a:t>
            </a:r>
          </a:p>
          <a:p>
            <a:r>
              <a:rPr lang="ru-RU" sz="2800" dirty="0" smtClean="0"/>
              <a:t>упражнения для коррекции плоскостопия;</a:t>
            </a:r>
          </a:p>
          <a:p>
            <a:r>
              <a:rPr lang="ru-RU" sz="2800" dirty="0" smtClean="0"/>
              <a:t>упражнения на развитие силы мышц;</a:t>
            </a:r>
          </a:p>
          <a:p>
            <a:r>
              <a:rPr lang="ru-RU" sz="2800" dirty="0" smtClean="0"/>
              <a:t>свободное плавание и игры.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Дыхательные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 месте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2132856"/>
            <a:ext cx="4041775" cy="639762"/>
          </a:xfrm>
        </p:spPr>
        <p:txBody>
          <a:bodyPr/>
          <a:lstStyle/>
          <a:p>
            <a:r>
              <a:rPr lang="ru-RU" dirty="0" smtClean="0"/>
              <a:t>В движении</a:t>
            </a:r>
            <a:endParaRPr lang="ru-RU" dirty="0"/>
          </a:p>
        </p:txBody>
      </p:sp>
      <p:pic>
        <p:nvPicPr>
          <p:cNvPr id="1026" name="Picture 2" descr="C:\Users\MSI\Desktop\фото пед совет\фото\дыхани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245868" cy="346934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SI\Desktop\фото пед совет\фото\дыхание в движение - копия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4221411" cy="3384376"/>
          </a:xfrm>
          <a:prstGeom prst="rect">
            <a:avLst/>
          </a:prstGeom>
          <a:noFill/>
          <a:ln w="38100" cmpd="sng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980728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Цель: развитие дыхательной мускулатуры.</a:t>
            </a:r>
            <a:endParaRPr lang="ru-RU" sz="2400" dirty="0"/>
          </a:p>
        </p:txBody>
      </p:sp>
      <p:sp>
        <p:nvSpPr>
          <p:cNvPr id="8" name="Текст 3"/>
          <p:cNvSpPr txBox="1">
            <a:spLocks/>
          </p:cNvSpPr>
          <p:nvPr/>
        </p:nvSpPr>
        <p:spPr bwMode="auto">
          <a:xfrm>
            <a:off x="2195736" y="1484784"/>
            <a:ext cx="404018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Упражнение «Пузыри»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FF66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Упражнения вытягивающие позвоночник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4176464" cy="936104"/>
          </a:xfrm>
        </p:spPr>
        <p:txBody>
          <a:bodyPr/>
          <a:lstStyle/>
          <a:p>
            <a:endParaRPr lang="ru-RU" b="0" dirty="0">
              <a:effectLst/>
            </a:endParaRPr>
          </a:p>
          <a:p>
            <a:endParaRPr lang="ru-RU" b="0" dirty="0" smtClean="0">
              <a:effectLst/>
            </a:endParaRPr>
          </a:p>
          <a:p>
            <a:pPr algn="ctr"/>
            <a:r>
              <a:rPr lang="ru-RU" sz="2000" dirty="0" smtClean="0">
                <a:solidFill>
                  <a:srgbClr val="FF66FF"/>
                </a:solidFill>
              </a:rPr>
              <a:t>«Стрелочка»</a:t>
            </a:r>
            <a:endParaRPr lang="ru-RU" sz="2000" dirty="0">
              <a:solidFill>
                <a:srgbClr val="FF66FF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53727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FF66FF"/>
                </a:solidFill>
              </a:rPr>
              <a:t>«Торпеда»</a:t>
            </a:r>
            <a:endParaRPr lang="ru-RU" sz="2000" dirty="0">
              <a:solidFill>
                <a:srgbClr val="FF66FF"/>
              </a:solidFill>
            </a:endParaRPr>
          </a:p>
        </p:txBody>
      </p:sp>
      <p:pic>
        <p:nvPicPr>
          <p:cNvPr id="2050" name="Picture 2" descr="C:\Users\MSI\Desktop\фото пед совет\фото\стрелоч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383740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SI\Desktop\фото пед совет\фото\торпед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77260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7544" y="90872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Цель: освоение свободного лежания на воде в движении и вытяжка позвоночника.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1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пражнения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профилактики плоскостопия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7504" y="1981200"/>
            <a:ext cx="7344816" cy="4114800"/>
          </a:xfrm>
        </p:spPr>
        <p:txBody>
          <a:bodyPr/>
          <a:lstStyle/>
          <a:p>
            <a:r>
              <a:rPr lang="ru-RU" sz="2800" b="1" dirty="0">
                <a:solidFill>
                  <a:srgbClr val="FF66FF"/>
                </a:solidFill>
              </a:rPr>
              <a:t>Ходьба по массажным </a:t>
            </a:r>
            <a:r>
              <a:rPr lang="ru-RU" sz="2800" b="1" dirty="0" smtClean="0">
                <a:solidFill>
                  <a:srgbClr val="FF66FF"/>
                </a:solidFill>
              </a:rPr>
              <a:t>коврикам и массаж стоп</a:t>
            </a:r>
            <a:endParaRPr lang="ru-RU" sz="2800" b="1" dirty="0">
              <a:solidFill>
                <a:srgbClr val="FF66FF"/>
              </a:solidFill>
            </a:endParaRP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7786688" cy="936625"/>
          </a:xfrm>
        </p:spPr>
        <p:txBody>
          <a:bodyPr/>
          <a:lstStyle/>
          <a:p>
            <a:r>
              <a:rPr lang="ru-RU" b="0" dirty="0" smtClean="0"/>
              <a:t>Цель: Форм</a:t>
            </a:r>
            <a:r>
              <a:rPr lang="ru-RU" b="0" i="1" dirty="0" smtClean="0"/>
              <a:t>ирова</a:t>
            </a:r>
            <a:r>
              <a:rPr lang="ru-RU" b="0" dirty="0" smtClean="0"/>
              <a:t>ние правильного свода стопы</a:t>
            </a:r>
          </a:p>
        </p:txBody>
      </p:sp>
      <p:pic>
        <p:nvPicPr>
          <p:cNvPr id="1032" name="Picture 8" descr="http://infoorto.ru/wp-content/uploads/2016/06/ploskostopie3-3-768x4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40968"/>
            <a:ext cx="5688632" cy="3384376"/>
          </a:xfrm>
          <a:prstGeom prst="rect">
            <a:avLst/>
          </a:prstGeom>
          <a:noFill/>
          <a:ln w="254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8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-243408"/>
            <a:ext cx="7772400" cy="2088232"/>
          </a:xfrm>
        </p:spPr>
        <p:txBody>
          <a:bodyPr/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Упражнения на расслабление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 sz="quarter" idx="1"/>
          </p:nvPr>
        </p:nvSpPr>
        <p:spPr>
          <a:xfrm>
            <a:off x="107504" y="1484784"/>
            <a:ext cx="5184576" cy="504056"/>
          </a:xfrm>
        </p:spPr>
        <p:txBody>
          <a:bodyPr/>
          <a:lstStyle/>
          <a:p>
            <a:r>
              <a:rPr lang="ru-RU" dirty="0" smtClean="0"/>
              <a:t>Цель </a:t>
            </a:r>
            <a:r>
              <a:rPr lang="ru-RU" b="0" dirty="0" smtClean="0"/>
              <a:t>Расслабление мышц</a:t>
            </a:r>
          </a:p>
          <a:p>
            <a:endParaRPr lang="ru-RU" b="0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107504" y="2204865"/>
            <a:ext cx="2448272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66FF"/>
                </a:solidFill>
              </a:rPr>
              <a:t>«Звездочка»</a:t>
            </a:r>
            <a:endParaRPr lang="ru-RU" sz="2800" dirty="0">
              <a:solidFill>
                <a:srgbClr val="FF66FF"/>
              </a:solidFill>
            </a:endParaRPr>
          </a:p>
        </p:txBody>
      </p:sp>
      <p:pic>
        <p:nvPicPr>
          <p:cNvPr id="4099" name="Picture 3" descr="C:\Users\MSI\Desktop\фото пед совет\фото\звездочка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29504"/>
            <a:ext cx="5040560" cy="3620224"/>
          </a:xfrm>
          <a:prstGeom prst="rect">
            <a:avLst/>
          </a:prstGeom>
          <a:noFill/>
          <a:ln w="22225" cmpd="sng"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пражнения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на развитие силы мышц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66FF"/>
                </a:solidFill>
              </a:rPr>
              <a:t>«лошадка»</a:t>
            </a:r>
            <a:endParaRPr lang="ru-RU" dirty="0">
              <a:solidFill>
                <a:srgbClr val="FF66FF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66FF"/>
                </a:solidFill>
              </a:rPr>
              <a:t>скоростное плавание</a:t>
            </a:r>
            <a:endParaRPr lang="ru-RU" dirty="0">
              <a:solidFill>
                <a:srgbClr val="FF66FF"/>
              </a:solidFill>
            </a:endParaRPr>
          </a:p>
        </p:txBody>
      </p:sp>
      <p:pic>
        <p:nvPicPr>
          <p:cNvPr id="5122" name="Picture 2" descr="C:\Users\MSI\Desktop\фото пед совет\фото\прыж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367240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I:\My\Foto\2015_Женя под водой\IMG_973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36747"/>
            <a:ext cx="4041775" cy="3627543"/>
          </a:xfrm>
          <a:prstGeom prst="rect">
            <a:avLst/>
          </a:prstGeom>
          <a:solidFill>
            <a:srgbClr val="002060"/>
          </a:solidFill>
          <a:ln w="28575" cmpd="sng">
            <a:solidFill>
              <a:srgbClr val="002060"/>
            </a:solidFill>
          </a:ln>
          <a:extLst/>
        </p:spPr>
      </p:pic>
      <p:sp>
        <p:nvSpPr>
          <p:cNvPr id="11" name="Прямоугольник 10"/>
          <p:cNvSpPr/>
          <p:nvPr/>
        </p:nvSpPr>
        <p:spPr>
          <a:xfrm>
            <a:off x="539552" y="1268760"/>
            <a:ext cx="5899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Цель: Развитие силы мышц ног и спины</a:t>
            </a:r>
          </a:p>
        </p:txBody>
      </p:sp>
    </p:spTree>
    <p:extLst>
      <p:ext uri="{BB962C8B-B14F-4D97-AF65-F5344CB8AC3E}">
        <p14:creationId xmlns:p14="http://schemas.microsoft.com/office/powerpoint/2010/main" val="309297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066130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Свободное плавание и игры.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tx2">
                    <a:lumMod val="50000"/>
                  </a:schemeClr>
                </a:solidFill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4040188" cy="360039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66FF"/>
                </a:solidFill>
              </a:rPr>
              <a:t>Стили плавания</a:t>
            </a:r>
            <a:endParaRPr lang="ru-RU" dirty="0">
              <a:solidFill>
                <a:srgbClr val="FF66FF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95536" y="1772816"/>
            <a:ext cx="4040188" cy="4641379"/>
          </a:xfrm>
        </p:spPr>
        <p:txBody>
          <a:bodyPr/>
          <a:lstStyle/>
          <a:p>
            <a:r>
              <a:rPr lang="ru-RU" dirty="0" smtClean="0"/>
              <a:t>Кроль на груди</a:t>
            </a:r>
          </a:p>
          <a:p>
            <a:r>
              <a:rPr lang="ru-RU" dirty="0" smtClean="0"/>
              <a:t>Кроль на спине</a:t>
            </a:r>
          </a:p>
          <a:p>
            <a:r>
              <a:rPr lang="ru-RU" dirty="0" smtClean="0"/>
              <a:t>Брасс</a:t>
            </a:r>
          </a:p>
          <a:p>
            <a:r>
              <a:rPr lang="ru-RU" dirty="0" smtClean="0"/>
              <a:t>Дельфин или баттерфляй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4807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66FF"/>
                </a:solidFill>
              </a:rPr>
              <a:t>Игры</a:t>
            </a:r>
            <a:endParaRPr lang="ru-RU" dirty="0">
              <a:solidFill>
                <a:srgbClr val="FF66FF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>
          <a:xfrm>
            <a:off x="3707904" y="1484784"/>
            <a:ext cx="5436096" cy="4968552"/>
          </a:xfrm>
        </p:spPr>
        <p:txBody>
          <a:bodyPr/>
          <a:lstStyle/>
          <a:p>
            <a:pPr algn="just"/>
            <a:r>
              <a:rPr lang="ru-RU" sz="2000" b="1" u="sng" dirty="0">
                <a:solidFill>
                  <a:srgbClr val="00B0F0"/>
                </a:solidFill>
                <a:effectLst/>
              </a:rPr>
              <a:t>П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ередвижение </a:t>
            </a:r>
            <a:r>
              <a:rPr lang="ru-RU" sz="2000" b="1" u="sng" dirty="0">
                <a:solidFill>
                  <a:srgbClr val="00B0F0"/>
                </a:solidFill>
                <a:effectLst/>
              </a:rPr>
              <a:t>по дну 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бассейна:</a:t>
            </a:r>
            <a:r>
              <a:rPr lang="ru-RU" sz="2000" dirty="0" smtClean="0">
                <a:effectLst/>
              </a:rPr>
              <a:t>«Крокодильчики, «</a:t>
            </a:r>
            <a:r>
              <a:rPr lang="ru-RU" sz="2000" dirty="0" err="1" smtClean="0">
                <a:effectLst/>
              </a:rPr>
              <a:t>Крабики</a:t>
            </a:r>
            <a:r>
              <a:rPr lang="ru-RU" sz="2000" dirty="0" smtClean="0">
                <a:effectLst/>
              </a:rPr>
              <a:t>»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effectLst/>
              </a:rPr>
              <a:t>П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ередвижение </a:t>
            </a:r>
            <a:r>
              <a:rPr lang="ru-RU" sz="2000" b="1" u="sng" dirty="0">
                <a:solidFill>
                  <a:srgbClr val="00B0F0"/>
                </a:solidFill>
                <a:effectLst/>
              </a:rPr>
              <a:t>по дну 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бассейна шагом</a:t>
            </a:r>
            <a:r>
              <a:rPr lang="ru-RU" sz="2000" dirty="0" smtClean="0">
                <a:effectLst/>
              </a:rPr>
              <a:t>, </a:t>
            </a:r>
            <a:r>
              <a:rPr lang="ru-RU" sz="2000" dirty="0">
                <a:effectLst/>
              </a:rPr>
              <a:t>при этом перевозя на </a:t>
            </a:r>
            <a:r>
              <a:rPr lang="ru-RU" sz="2000" dirty="0" smtClean="0">
                <a:effectLst/>
              </a:rPr>
              <a:t>плавательной </a:t>
            </a:r>
            <a:r>
              <a:rPr lang="ru-RU" sz="2000" dirty="0">
                <a:effectLst/>
              </a:rPr>
              <a:t>доске </a:t>
            </a:r>
            <a:r>
              <a:rPr lang="ru-RU" sz="2000" dirty="0" smtClean="0">
                <a:effectLst/>
              </a:rPr>
              <a:t>игрушку; </a:t>
            </a:r>
          </a:p>
          <a:p>
            <a:pPr algn="just"/>
            <a:r>
              <a:rPr lang="ru-RU" sz="2000" b="1" u="sng" dirty="0">
                <a:solidFill>
                  <a:srgbClr val="00B0F0"/>
                </a:solidFill>
                <a:effectLst/>
              </a:rPr>
              <a:t>П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ередвижение </a:t>
            </a:r>
            <a:r>
              <a:rPr lang="ru-RU" sz="2000" b="1" u="sng" dirty="0">
                <a:solidFill>
                  <a:srgbClr val="00B0F0"/>
                </a:solidFill>
                <a:effectLst/>
              </a:rPr>
              <a:t>по дну бегом и 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шагом: </a:t>
            </a:r>
            <a:r>
              <a:rPr lang="ru-RU" sz="2000" dirty="0" smtClean="0">
                <a:effectLst/>
              </a:rPr>
              <a:t>«</a:t>
            </a:r>
            <a:r>
              <a:rPr lang="ru-RU" sz="2000" dirty="0">
                <a:effectLst/>
              </a:rPr>
              <a:t>Кто </a:t>
            </a:r>
            <a:r>
              <a:rPr lang="ru-RU" sz="2000" dirty="0" smtClean="0">
                <a:effectLst/>
              </a:rPr>
              <a:t>быстрее», «</a:t>
            </a:r>
            <a:r>
              <a:rPr lang="ru-RU" sz="2000" dirty="0">
                <a:effectLst/>
              </a:rPr>
              <a:t>Усатый сом</a:t>
            </a:r>
            <a:r>
              <a:rPr lang="ru-RU" sz="2000" dirty="0" smtClean="0">
                <a:effectLst/>
              </a:rPr>
              <a:t>», «</a:t>
            </a:r>
            <a:r>
              <a:rPr lang="ru-RU" sz="2000" dirty="0">
                <a:effectLst/>
              </a:rPr>
              <a:t>Цапли</a:t>
            </a:r>
            <a:r>
              <a:rPr lang="ru-RU" sz="2000" dirty="0" smtClean="0">
                <a:effectLst/>
              </a:rPr>
              <a:t>», «Карусель»; </a:t>
            </a:r>
          </a:p>
          <a:p>
            <a:pPr algn="just"/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Упражнения на лежание на воде:  </a:t>
            </a:r>
            <a:r>
              <a:rPr lang="ru-RU" sz="2000" dirty="0" smtClean="0">
                <a:effectLst/>
              </a:rPr>
              <a:t>«Поплавок», «</a:t>
            </a:r>
            <a:r>
              <a:rPr lang="ru-RU" sz="2000" dirty="0">
                <a:effectLst/>
              </a:rPr>
              <a:t>Медуза</a:t>
            </a:r>
            <a:r>
              <a:rPr lang="ru-RU" sz="2000" dirty="0" smtClean="0">
                <a:effectLst/>
              </a:rPr>
              <a:t>», «</a:t>
            </a:r>
            <a:r>
              <a:rPr lang="ru-RU" sz="2000" dirty="0">
                <a:effectLst/>
              </a:rPr>
              <a:t>Звезда</a:t>
            </a:r>
            <a:r>
              <a:rPr lang="ru-RU" sz="2000" dirty="0" smtClean="0">
                <a:effectLst/>
              </a:rPr>
              <a:t>»; </a:t>
            </a:r>
            <a:endParaRPr lang="ru-RU" sz="2000" dirty="0">
              <a:effectLst/>
            </a:endParaRPr>
          </a:p>
          <a:p>
            <a:pPr algn="just"/>
            <a:r>
              <a:rPr lang="ru-RU" sz="2000" dirty="0" smtClean="0">
                <a:effectLst/>
              </a:rPr>
              <a:t> </a:t>
            </a:r>
            <a:r>
              <a:rPr lang="ru-RU" sz="2000" b="1" u="sng" dirty="0">
                <a:solidFill>
                  <a:srgbClr val="00B0F0"/>
                </a:solidFill>
                <a:effectLst/>
              </a:rPr>
              <a:t>С</a:t>
            </a:r>
            <a:r>
              <a:rPr lang="ru-RU" sz="2000" b="1" u="sng" dirty="0" smtClean="0">
                <a:solidFill>
                  <a:srgbClr val="00B0F0"/>
                </a:solidFill>
                <a:effectLst/>
              </a:rPr>
              <a:t>кольжение </a:t>
            </a:r>
            <a:r>
              <a:rPr lang="ru-RU" sz="2000" b="1" u="sng" dirty="0">
                <a:solidFill>
                  <a:srgbClr val="00B0F0"/>
                </a:solidFill>
                <a:effectLst/>
              </a:rPr>
              <a:t>на груди, спине</a:t>
            </a:r>
            <a:r>
              <a:rPr lang="ru-RU" sz="2000" dirty="0">
                <a:effectLst/>
              </a:rPr>
              <a:t> с применением доски и без нее </a:t>
            </a:r>
            <a:r>
              <a:rPr lang="ru-RU" sz="2000" dirty="0" smtClean="0">
                <a:effectLst/>
              </a:rPr>
              <a:t>«</a:t>
            </a:r>
            <a:r>
              <a:rPr lang="ru-RU" sz="2000" dirty="0">
                <a:effectLst/>
              </a:rPr>
              <a:t>Моторные </a:t>
            </a:r>
            <a:r>
              <a:rPr lang="ru-RU" sz="2000" dirty="0" smtClean="0">
                <a:effectLst/>
              </a:rPr>
              <a:t>лодочки», «Паровозик»,  «</a:t>
            </a:r>
            <a:r>
              <a:rPr lang="ru-RU" sz="2000" dirty="0">
                <a:effectLst/>
              </a:rPr>
              <a:t>Винт</a:t>
            </a:r>
            <a:r>
              <a:rPr lang="ru-RU" sz="2000" dirty="0" smtClean="0">
                <a:effectLst/>
              </a:rPr>
              <a:t>», «</a:t>
            </a:r>
            <a:r>
              <a:rPr lang="ru-RU" sz="2000" dirty="0">
                <a:effectLst/>
              </a:rPr>
              <a:t>Стрелы</a:t>
            </a:r>
            <a:r>
              <a:rPr lang="ru-RU" sz="2000" dirty="0" smtClean="0">
                <a:effectLst/>
              </a:rPr>
              <a:t>», «</a:t>
            </a:r>
            <a:r>
              <a:rPr lang="ru-RU" sz="2000" dirty="0">
                <a:effectLst/>
              </a:rPr>
              <a:t>Торпеда</a:t>
            </a:r>
            <a:r>
              <a:rPr lang="ru-RU" sz="2000" dirty="0" smtClean="0">
                <a:effectLst/>
              </a:rPr>
              <a:t>». </a:t>
            </a:r>
            <a:endParaRPr lang="ru-RU" sz="2000" dirty="0">
              <a:effectLst/>
            </a:endParaRP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42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1251</TotalTime>
  <Words>415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Текстура</vt:lpstr>
      <vt:lpstr>Актуальность     </vt:lpstr>
      <vt:lpstr>  Задачи по профилактике и коррекции опорно-двигательного аппарата на занятиях по плаванию: </vt:lpstr>
      <vt:lpstr> Работа по профилактике и коррекции опорно-двигательного аппарата на занятиях по плаванию</vt:lpstr>
      <vt:lpstr>Дыхательные упражнения </vt:lpstr>
      <vt:lpstr>Упражнения вытягивающие позвоночник </vt:lpstr>
      <vt:lpstr>Упражнения для профилактики плоскостопия  </vt:lpstr>
      <vt:lpstr>Упражнения на расслабление</vt:lpstr>
      <vt:lpstr>Упражнения на развитие силы мышц</vt:lpstr>
      <vt:lpstr>Свободное плавание и игры. </vt:lpstr>
      <vt:lpstr>.</vt:lpstr>
      <vt:lpstr>Кругло вогнутая спина</vt:lpstr>
      <vt:lpstr>кифоз</vt:lpstr>
      <vt:lpstr>сколиоз</vt:lpstr>
      <vt:lpstr>Результаты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Лечебное плавание</dc:title>
  <dc:creator>User</dc:creator>
  <cp:lastModifiedBy>User</cp:lastModifiedBy>
  <cp:revision>85</cp:revision>
  <dcterms:created xsi:type="dcterms:W3CDTF">2009-11-17T15:16:37Z</dcterms:created>
  <dcterms:modified xsi:type="dcterms:W3CDTF">2018-06-18T11:13:02Z</dcterms:modified>
</cp:coreProperties>
</file>