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113828-4B5B-4773-9F96-049ADC51EC14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26E669B-5007-4A59-AF85-EE8364C92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706902" y="2492896"/>
            <a:ext cx="5718048" cy="1368152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  <a:cs typeface="Iskoola Pota" pitchFamily="34" charset="0"/>
              </a:rPr>
              <a:t>Считалки 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  <a:cs typeface="Iskoola Pota" pitchFamily="34" charset="0"/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  <a:cs typeface="Iskoola Pota" pitchFamily="34" charset="0"/>
              </a:rPr>
              <a:t>как элемент детской субкультуры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  <a:cs typeface="Iskoola Po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868144" y="3573016"/>
            <a:ext cx="2880320" cy="2736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Segoe UI Light" pitchFamily="34" charset="0"/>
              </a:rPr>
              <a:t>Георгий Семенович Виноградов (1886 -  1945 г. ) — этнограф, фольклорист, краевед, доктор филологических наук, профессор Иркутского госуниверситета, редактор сборника «Сибирская живая старина».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5089234" cy="3168352"/>
          </a:xfrm>
        </p:spPr>
        <p:txBody>
          <a:bodyPr/>
          <a:lstStyle/>
          <a:p>
            <a:r>
              <a:rPr lang="ru-RU" sz="1800" dirty="0" smtClean="0">
                <a:latin typeface="Segoe UI Light" pitchFamily="34" charset="0"/>
              </a:rPr>
              <a:t>Считалки можно расценивать как способ сохранения во времени информации сакрального характера, поскольку в результате ее применения выявляется тот, кто будет выполнять в игре особую роль. По этой причине Г.С. Виноградов сближал считалки с гаданиями, поскольку выбор в них зависит не от разумного расчета, а от случая, от воли судьбы. Отсюда и название, бытующее у детей и подростков </a:t>
            </a:r>
            <a:r>
              <a:rPr lang="ru-RU" sz="1800" dirty="0" err="1" smtClean="0">
                <a:latin typeface="Segoe UI Light" pitchFamily="34" charset="0"/>
              </a:rPr>
              <a:t>Куйтунского</a:t>
            </a:r>
            <a:r>
              <a:rPr lang="ru-RU" sz="1800" dirty="0" smtClean="0">
                <a:latin typeface="Segoe UI Light" pitchFamily="34" charset="0"/>
              </a:rPr>
              <a:t> района –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«гадалка», </a:t>
            </a:r>
            <a:r>
              <a:rPr lang="ru-RU" sz="1800" dirty="0" smtClean="0">
                <a:latin typeface="Segoe UI Light" pitchFamily="34" charset="0"/>
              </a:rPr>
              <a:t>в </a:t>
            </a:r>
            <a:r>
              <a:rPr lang="ru-RU" sz="1800" dirty="0" err="1" smtClean="0">
                <a:latin typeface="Segoe UI Light" pitchFamily="34" charset="0"/>
              </a:rPr>
              <a:t>Барнаульском</a:t>
            </a:r>
            <a:r>
              <a:rPr lang="ru-RU" sz="1800" dirty="0" smtClean="0">
                <a:latin typeface="Segoe UI Light" pitchFamily="34" charset="0"/>
              </a:rPr>
              <a:t> округе считалку называют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«</a:t>
            </a: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ворожинка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».</a:t>
            </a:r>
            <a:endParaRPr lang="ru-RU" sz="18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Рисунок 3" descr="vinogradov-p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40152" y="404664"/>
            <a:ext cx="2232248" cy="28777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kartiny-velikih-russkih-hudojnikov-dlya-detey-31927-lar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3645024"/>
            <a:ext cx="4608512" cy="297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076056" y="2996952"/>
            <a:ext cx="3960440" cy="2088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902" y="404664"/>
            <a:ext cx="7897546" cy="2520280"/>
          </a:xfrm>
        </p:spPr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Английский исследователь детского фольклора Г. </a:t>
            </a:r>
            <a:r>
              <a:rPr lang="ru-RU" sz="2400" dirty="0" err="1" smtClean="0">
                <a:latin typeface="Segoe UI Light" pitchFamily="34" charset="0"/>
              </a:rPr>
              <a:t>Бетт</a:t>
            </a:r>
            <a:r>
              <a:rPr lang="ru-RU" sz="2400" dirty="0" smtClean="0">
                <a:latin typeface="Segoe UI Light" pitchFamily="34" charset="0"/>
              </a:rPr>
              <a:t> на основании сопоставления обширного английского материала и записей, сделанных у других народов, приходит к заключению, что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«числовые песенки отразили на себе те ступени, которые прошло человечество, обучаясь счету»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Рисунок 3" descr="416fab784f75c0ee1a6895ea798c7146_i-6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2996952"/>
            <a:ext cx="2990850" cy="35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lla_pugacheva_prost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3501008"/>
            <a:ext cx="4528566" cy="2778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В ходе развития жанр считалки испытал разные влияния.</a:t>
            </a:r>
            <a:br>
              <a:rPr lang="ru-RU" sz="2400" dirty="0" smtClean="0">
                <a:latin typeface="Segoe UI Light" pitchFamily="34" charset="0"/>
              </a:rPr>
            </a:br>
            <a:r>
              <a:rPr lang="ru-RU" sz="2400" dirty="0" smtClean="0">
                <a:latin typeface="Segoe UI Light" pitchFamily="34" charset="0"/>
              </a:rPr>
              <a:t> Г.С. Виноградов считает, что наиболее значительным было воздействие книжной поэзии. Но все книжные тексты сильно приспосабливались к детской среде, «принимая иной вид, иной облик», хотя функция считалок оставалась без изменений.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4" name="Рисунок 3" descr="povedenie-detej-v-shkole-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716016" y="3717032"/>
            <a:ext cx="4032448" cy="2905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56177058_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2996952"/>
            <a:ext cx="3939497" cy="2690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Характер исполнения считалки, полагает М.Н. Мельников, свидетельствует об их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песенном и хоровом исполнении</a:t>
            </a:r>
            <a:r>
              <a:rPr lang="ru-RU" sz="2400" dirty="0" smtClean="0">
                <a:latin typeface="Segoe UI Light" pitchFamily="34" charset="0"/>
              </a:rPr>
              <a:t>. П.А. Бессонов писал, что дети "станут в кружок и запоют песню; на кого упадет из песни последнее слово, тому и держать свой черед. Поют вместе, а один, кто постарше, указывает пальцем по ряду"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4" name="Рисунок 3" descr="0_8ba82_9203e093_or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2492896"/>
            <a:ext cx="5688632" cy="41025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Русские считалки вводились в научный оборот постепенно. Первой обобщающей работой следует считать монографию Г.С. Виноградова "Русский детский фольклор". Кн. I. (Иркутск, 1930). В ней опубликовано 553 текста считалок с вариантами. Из изданий последних лет выделяется сборник "Русский детский фольклор Карелии". Сост. С.М. </a:t>
            </a:r>
            <a:r>
              <a:rPr lang="ru-RU" sz="2000" dirty="0" err="1" smtClean="0">
                <a:latin typeface="Segoe UI Light" pitchFamily="34" charset="0"/>
              </a:rPr>
              <a:t>Лойтер</a:t>
            </a:r>
            <a:r>
              <a:rPr lang="ru-RU" sz="2000" dirty="0" smtClean="0">
                <a:latin typeface="Segoe UI Light" pitchFamily="34" charset="0"/>
              </a:rPr>
              <a:t> (Петрозаводск, 1991).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Классификация Г.С. Виноградова основана на словарном признаке: выделяются 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считалки-числовки</a:t>
            </a: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заумные считалки </a:t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исчиталки-заменки</a:t>
            </a:r>
            <a:r>
              <a:rPr lang="ru-RU" sz="2400" dirty="0" smtClean="0">
                <a:latin typeface="Segoe UI Light" pitchFamily="34" charset="0"/>
              </a:rPr>
              <a:t>.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4" name="Рисунок 3" descr="800px-hans_thoma_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03848" y="2492896"/>
            <a:ext cx="5544616" cy="3846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К считалкам – </a:t>
            </a:r>
            <a:r>
              <a:rPr lang="ru-RU" sz="2000" dirty="0" err="1" smtClean="0">
                <a:latin typeface="Segoe UI Light" pitchFamily="34" charset="0"/>
              </a:rPr>
              <a:t>числовкам</a:t>
            </a:r>
            <a:r>
              <a:rPr lang="ru-RU" sz="2000" dirty="0" smtClean="0">
                <a:latin typeface="Segoe UI Light" pitchFamily="34" charset="0"/>
              </a:rPr>
              <a:t>  относятся произведения, содержащие в себе счетные слова –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количественные и порядковые числительные</a:t>
            </a:r>
            <a:r>
              <a:rPr lang="ru-RU" sz="2000" dirty="0" smtClean="0">
                <a:latin typeface="Segoe UI Light" pitchFamily="34" charset="0"/>
              </a:rPr>
              <a:t>: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Раз, два, три, четыре, пять ,</a:t>
            </a:r>
            <a:b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Вышли мальчики играть.</a:t>
            </a: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Подвижность классификации видна в использовании эквивалентов числительных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Первенчики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другенчики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,</a:t>
            </a:r>
            <a:b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Летели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голубенчики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    </a:t>
            </a: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 или "</a:t>
            </a:r>
            <a:r>
              <a:rPr lang="ru-RU" sz="2000" dirty="0" err="1" smtClean="0">
                <a:latin typeface="Segoe UI Light" pitchFamily="34" charset="0"/>
              </a:rPr>
              <a:t>озаумленных</a:t>
            </a:r>
            <a:r>
              <a:rPr lang="ru-RU" sz="2000" dirty="0" smtClean="0">
                <a:latin typeface="Segoe UI Light" pitchFamily="34" charset="0"/>
              </a:rPr>
              <a:t>" числительных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Азы,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двазы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тризы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ризы, пята,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лата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туни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муни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тупа, </a:t>
            </a:r>
            <a:r>
              <a:rPr lang="ru-RU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укрест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204864"/>
            <a:ext cx="4081122" cy="424847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Эни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бэни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рики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факи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Турба,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урба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синтябряки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</a:p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Дэу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дэу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краснодэу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Бац.</a:t>
            </a:r>
          </a:p>
          <a:p>
            <a:endParaRPr lang="ru-RU" dirty="0" smtClean="0">
              <a:latin typeface="Segoe UI Light" pitchFamily="34" charset="0"/>
            </a:endParaRPr>
          </a:p>
          <a:p>
            <a:r>
              <a:rPr lang="ru-RU" dirty="0" smtClean="0">
                <a:latin typeface="Segoe UI Light" pitchFamily="34" charset="0"/>
              </a:rPr>
              <a:t>А другой в белорусской деревне:</a:t>
            </a:r>
          </a:p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Эни-бэни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рики-таки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</a:p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Шорба-урба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сентебряки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</a:p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Дэус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дэус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шахмадаус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– Бац.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А.П. Топорков показывает сходство процесса, происходившего одинаково в разных местах у разных народов.: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/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Segoe UI Light" pitchFamily="34" charset="0"/>
            </a:endParaRPr>
          </a:p>
        </p:txBody>
      </p:sp>
      <p:pic>
        <p:nvPicPr>
          <p:cNvPr id="4" name="Рисунок 3" descr="0_14bcc5_41ae9be4_or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6056" y="1340768"/>
            <a:ext cx="3666154" cy="5147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132856"/>
            <a:ext cx="4801202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Ендил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Брендил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Цюп</a:t>
            </a:r>
          </a:p>
          <a:p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А </a:t>
            </a:r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цендиль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Видишь</a:t>
            </a:r>
          </a:p>
          <a:p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Корешь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Гван</a:t>
            </a:r>
            <a:r>
              <a:rPr lang="ru-RU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.</a:t>
            </a:r>
          </a:p>
          <a:p>
            <a:r>
              <a:rPr lang="ru-RU" sz="1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egoe UI Light" pitchFamily="34" charset="0"/>
              </a:rPr>
              <a:t>Подобная считалка, с небольшими отступлениями, записана и от еврейских детей в г. Орше Могилевской губернии:</a:t>
            </a:r>
          </a:p>
          <a:p>
            <a:r>
              <a:rPr lang="ru-RU" sz="1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Ендл</a:t>
            </a:r>
            <a:endParaRPr lang="ru-RU" sz="14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Ендил</a:t>
            </a:r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Брендил</a:t>
            </a:r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Цюп</a:t>
            </a:r>
          </a:p>
          <a:p>
            <a:r>
              <a:rPr lang="ru-RU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А </a:t>
            </a:r>
            <a:r>
              <a:rPr lang="ru-RU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цендиль</a:t>
            </a:r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Видишь</a:t>
            </a:r>
          </a:p>
          <a:p>
            <a:r>
              <a:rPr lang="ru-RU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Корешь</a:t>
            </a:r>
            <a:endParaRPr lang="ru-RU" sz="1600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sz="16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Гван</a:t>
            </a:r>
            <a:r>
              <a:rPr lang="ru-RU" sz="1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.</a:t>
            </a:r>
            <a:endParaRPr lang="ru-RU" sz="16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Считалки из незнакомого языка перенимаются, искажаются и становятся основой при создании новых считалок. Причем в одной детской среде считалка понятна и наполнена смыслом, в другой она воспринимается и используется как заумная.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Иногда этот процесс можно проследить. Так, в Архангельской губернии записана следующая считалка:</a:t>
            </a:r>
            <a:endParaRPr lang="ru-RU" sz="2000" dirty="0">
              <a:latin typeface="Segoe UI Light" pitchFamily="34" charset="0"/>
            </a:endParaRPr>
          </a:p>
        </p:txBody>
      </p:sp>
      <p:pic>
        <p:nvPicPr>
          <p:cNvPr id="4" name="Рисунок 3" descr="60245_6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40152" y="1916832"/>
            <a:ext cx="2188703" cy="4706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636912"/>
            <a:ext cx="4297146" cy="331236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Segoe UI Light" pitchFamily="34" charset="0"/>
              </a:rPr>
              <a:t>немецкий текст:</a:t>
            </a:r>
          </a:p>
          <a:p>
            <a:r>
              <a:rPr lang="ru-RU" dirty="0" err="1" smtClean="0">
                <a:latin typeface="Segoe UI Light" pitchFamily="34" charset="0"/>
              </a:rPr>
              <a:t>Unus</a:t>
            </a:r>
            <a:r>
              <a:rPr lang="ru-RU" dirty="0" smtClean="0">
                <a:latin typeface="Segoe UI Light" pitchFamily="34" charset="0"/>
              </a:rPr>
              <a:t> </a:t>
            </a:r>
            <a:r>
              <a:rPr lang="ru-RU" dirty="0" err="1" smtClean="0">
                <a:latin typeface="Segoe UI Light" pitchFamily="34" charset="0"/>
              </a:rPr>
              <a:t>duiis</a:t>
            </a:r>
            <a:r>
              <a:rPr lang="ru-RU" dirty="0" smtClean="0">
                <a:latin typeface="Segoe UI Light" pitchFamily="34" charset="0"/>
              </a:rPr>
              <a:t> </a:t>
            </a:r>
            <a:r>
              <a:rPr lang="ru-RU" dirty="0" err="1" smtClean="0">
                <a:latin typeface="Segoe UI Light" pitchFamily="34" charset="0"/>
              </a:rPr>
              <a:t>rabbes</a:t>
            </a:r>
            <a:r>
              <a:rPr lang="ru-RU" dirty="0" smtClean="0">
                <a:latin typeface="Segoe UI Light" pitchFamily="34" charset="0"/>
              </a:rPr>
              <a:t> (Один, два, </a:t>
            </a:r>
            <a:r>
              <a:rPr lang="ru-RU" dirty="0" err="1" smtClean="0">
                <a:latin typeface="Segoe UI Light" pitchFamily="34" charset="0"/>
              </a:rPr>
              <a:t>рабби</a:t>
            </a:r>
            <a:r>
              <a:rPr lang="ru-RU" dirty="0" smtClean="0">
                <a:latin typeface="Segoe UI Light" pitchFamily="34" charset="0"/>
              </a:rPr>
              <a:t>)</a:t>
            </a:r>
          </a:p>
          <a:p>
            <a:r>
              <a:rPr lang="ru-RU" dirty="0" err="1" smtClean="0">
                <a:latin typeface="Segoe UI Light" pitchFamily="34" charset="0"/>
              </a:rPr>
              <a:t>Quartum</a:t>
            </a:r>
            <a:r>
              <a:rPr lang="ru-RU" dirty="0" smtClean="0">
                <a:latin typeface="Segoe UI Light" pitchFamily="34" charset="0"/>
              </a:rPr>
              <a:t> </a:t>
            </a:r>
            <a:r>
              <a:rPr lang="ru-RU" dirty="0" err="1" smtClean="0">
                <a:latin typeface="Segoe UI Light" pitchFamily="34" charset="0"/>
              </a:rPr>
              <a:t>quintum</a:t>
            </a:r>
            <a:r>
              <a:rPr lang="ru-RU" dirty="0" smtClean="0">
                <a:latin typeface="Segoe UI Light" pitchFamily="34" charset="0"/>
              </a:rPr>
              <a:t> </a:t>
            </a:r>
            <a:r>
              <a:rPr lang="ru-RU" dirty="0" err="1" smtClean="0">
                <a:latin typeface="Segoe UI Light" pitchFamily="34" charset="0"/>
              </a:rPr>
              <a:t>sabes</a:t>
            </a:r>
            <a:r>
              <a:rPr lang="ru-RU" dirty="0" smtClean="0">
                <a:latin typeface="Segoe UI Light" pitchFamily="34" charset="0"/>
              </a:rPr>
              <a:t> (Четыре, пять, суббота).</a:t>
            </a:r>
          </a:p>
          <a:p>
            <a:r>
              <a:rPr lang="ru-RU" dirty="0" smtClean="0">
                <a:latin typeface="Segoe UI Light" pitchFamily="34" charset="0"/>
              </a:rPr>
              <a:t>При переходе считалки в иноязычную среду латинские слова видоизменились, еврейское слово </a:t>
            </a:r>
            <a:r>
              <a:rPr lang="ru-RU" dirty="0" err="1" smtClean="0">
                <a:latin typeface="Segoe UI Light" pitchFamily="34" charset="0"/>
              </a:rPr>
              <a:t>шабес</a:t>
            </a:r>
            <a:r>
              <a:rPr lang="ru-RU" dirty="0" smtClean="0">
                <a:latin typeface="Segoe UI Light" pitchFamily="34" charset="0"/>
              </a:rPr>
              <a:t> (суббота) превратилось в русское жаба, и текст стал восприниматься как заумный.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Считалки иноязычного происхождения воспринимаются как 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"заумные", </a:t>
            </a:r>
            <a:r>
              <a:rPr lang="ru-RU" sz="2000" dirty="0" smtClean="0">
                <a:latin typeface="Segoe UI Light" pitchFamily="34" charset="0"/>
              </a:rPr>
              <a:t>небольшое количество текстов имеет определенное смысловое значение.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Исследователи установили, что некоторые, непонятные на первый взгляд слова и словосочетания, в западноевропейских считалках (например, во французских) являются комическими переделками слов и формул латинских молитв.</a:t>
            </a:r>
            <a:br>
              <a:rPr lang="ru-RU" sz="2000" dirty="0" smtClean="0">
                <a:latin typeface="Segoe UI Light" pitchFamily="34" charset="0"/>
              </a:rPr>
            </a:br>
            <a:r>
              <a:rPr lang="ru-RU" sz="2000" dirty="0" smtClean="0">
                <a:latin typeface="Segoe UI Light" pitchFamily="34" charset="0"/>
              </a:rPr>
              <a:t>У многих европейских народов записана считалка по модели пересчета:</a:t>
            </a:r>
            <a:endParaRPr lang="ru-RU" sz="2000" dirty="0">
              <a:latin typeface="Segoe UI Light" pitchFamily="34" charset="0"/>
            </a:endParaRPr>
          </a:p>
        </p:txBody>
      </p:sp>
      <p:pic>
        <p:nvPicPr>
          <p:cNvPr id="4" name="Рисунок 3" descr="1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932040" y="3429000"/>
            <a:ext cx="3960440" cy="31396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780928"/>
            <a:ext cx="3433050" cy="3816424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Чудный домик трехэтажный,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Наверху гудок отважный,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Как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гудочек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загудит,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Весь народ к нему бежит</a:t>
            </a:r>
            <a:r>
              <a:rPr lang="ru-RU" dirty="0" smtClean="0">
                <a:latin typeface="Segoe UI Light" pitchFamily="34" charset="0"/>
              </a:rPr>
              <a:t>.</a:t>
            </a:r>
          </a:p>
          <a:p>
            <a:endParaRPr lang="ru-RU" dirty="0" smtClean="0">
              <a:latin typeface="Segoe UI Light" pitchFamily="34" charset="0"/>
            </a:endParaRPr>
          </a:p>
          <a:p>
            <a:r>
              <a:rPr lang="ru-RU" dirty="0" smtClean="0">
                <a:latin typeface="Segoe UI Light" pitchFamily="34" charset="0"/>
              </a:rPr>
              <a:t>Вероятно, </a:t>
            </a:r>
            <a:r>
              <a:rPr lang="ru-RU" dirty="0" err="1" smtClean="0">
                <a:latin typeface="Segoe UI Light" pitchFamily="34" charset="0"/>
              </a:rPr>
              <a:t>считалки-заменки</a:t>
            </a:r>
            <a:r>
              <a:rPr lang="ru-RU" dirty="0" smtClean="0">
                <a:latin typeface="Segoe UI Light" pitchFamily="34" charset="0"/>
              </a:rPr>
              <a:t> появились позже остальных разновидностей.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8156448" cy="777240"/>
          </a:xfrm>
        </p:spPr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В </a:t>
            </a:r>
            <a:r>
              <a:rPr lang="ru-RU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считалках-заменках</a:t>
            </a: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</a:t>
            </a:r>
            <a:r>
              <a:rPr lang="ru-RU" sz="2400" dirty="0" smtClean="0">
                <a:latin typeface="Segoe UI Light" pitchFamily="34" charset="0"/>
              </a:rPr>
              <a:t>нет ни числительных, ни заумных слов. Наличие сюжета позволяет некоторым исследователям называть их </a:t>
            </a: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"сюжетными считалками":</a:t>
            </a:r>
            <a:endParaRPr lang="ru-RU" sz="2400" b="1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Рисунок 3" descr="18 (1).JPG"/>
          <p:cNvPicPr>
            <a:picLocks noChangeAspect="1"/>
          </p:cNvPicPr>
          <p:nvPr/>
        </p:nvPicPr>
        <p:blipFill>
          <a:blip r:embed="rId2" cstate="screen"/>
          <a:srcRect t="-242"/>
          <a:stretch>
            <a:fillRect/>
          </a:stretch>
        </p:blipFill>
        <p:spPr>
          <a:xfrm>
            <a:off x="4283968" y="2780928"/>
            <a:ext cx="439248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"Духовная жизнь ребенка полноценна лишь тогда, когда он живет в мире игры, сказки, музыки, фантазии, творчества. Без этого он - засушенный цветок". В. А. Сухомлинский</a:t>
            </a:r>
            <a:endParaRPr lang="ru-RU" sz="24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Содержимое 3" descr="4005_4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2060848"/>
            <a:ext cx="5834062" cy="4667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276872"/>
            <a:ext cx="3721082" cy="403244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Ах, ты зоренька-заря -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заря утренняя,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а кто зореньку проспит,</a:t>
            </a:r>
          </a:p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того выстегаю.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Segoe UI Light" pitchFamily="34" charset="0"/>
              </a:rPr>
              <a:t>Считалки сходны с другими формами, встречаются обычные песенки и прибаутки, употребляющиеся как считалки. В них часто используют элементы сказок, загадок, пословиц, песен, детской сатиры. Вслед за Г.С. Виноградовым М.Н. Мельников полагал, что считалки заимствовались прежде всего из материнской поэзии – </a:t>
            </a:r>
            <a:r>
              <a:rPr lang="ru-RU" sz="2000" dirty="0" err="1" smtClean="0">
                <a:latin typeface="Segoe UI Light" pitchFamily="34" charset="0"/>
              </a:rPr>
              <a:t>пестушек</a:t>
            </a:r>
            <a:r>
              <a:rPr lang="ru-RU" sz="2000" dirty="0" smtClean="0">
                <a:latin typeface="Segoe UI Light" pitchFamily="34" charset="0"/>
              </a:rPr>
              <a:t>, </a:t>
            </a:r>
            <a:r>
              <a:rPr lang="ru-RU" sz="2000" dirty="0" err="1" smtClean="0">
                <a:latin typeface="Segoe UI Light" pitchFamily="34" charset="0"/>
              </a:rPr>
              <a:t>потешек</a:t>
            </a:r>
            <a:r>
              <a:rPr lang="ru-RU" sz="2000" dirty="0" smtClean="0">
                <a:latin typeface="Segoe UI Light" pitchFamily="34" charset="0"/>
              </a:rPr>
              <a:t>, колыбельных песен. Из игрового приговора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1452089175_asgmijceqqw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79912" y="2564904"/>
            <a:ext cx="5004048" cy="4061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UI Light" pitchFamily="34" charset="0"/>
              </a:rPr>
              <a:t> </a:t>
            </a:r>
            <a:r>
              <a:rPr lang="ru-RU" sz="3200" dirty="0" smtClean="0">
                <a:latin typeface="Segoe UI Light" pitchFamily="34" charset="0"/>
              </a:rPr>
              <a:t>Считалки остаются самым популярным жанром детского фольклора. Они постоянно развиваются, обогащаясь новыми реалиями.</a:t>
            </a:r>
            <a:endParaRPr lang="ru-RU" sz="3200" dirty="0">
              <a:latin typeface="Segoe UI Light" pitchFamily="34" charset="0"/>
            </a:endParaRPr>
          </a:p>
        </p:txBody>
      </p:sp>
      <p:pic>
        <p:nvPicPr>
          <p:cNvPr id="4" name="Рисунок 3" descr="w7hG7VsKIU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3688" y="2708920"/>
            <a:ext cx="6192688" cy="35334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156448" cy="777240"/>
          </a:xfrm>
        </p:spPr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Согласно одному из словарных определений, считалки представляют собой </a:t>
            </a:r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«словесные формы, чаще всего стихотворные (рифмованные) произведения преимущественно юмористического характера, с помощью которых определяется очередность в игре, избираются ее ведущие или участники»</a:t>
            </a:r>
            <a:endParaRPr lang="ru-RU" sz="2400" b="1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Содержимое 3" descr="sm.pn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 t="10953" r="2352" b="12373"/>
          <a:stretch>
            <a:fillRect/>
          </a:stretch>
        </p:blipFill>
        <p:spPr>
          <a:xfrm>
            <a:off x="2627784" y="2852936"/>
            <a:ext cx="5976937" cy="352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06902" y="2852936"/>
            <a:ext cx="4585178" cy="33123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UI Light" pitchFamily="34" charset="0"/>
              </a:rPr>
              <a:t>Павел Васильевич Шейн - русский этнограф, лингвист, фольклорист, знаток быта и говоров Северо-Западного края, продолжатель работ Афанасьева, Бессонова, </a:t>
            </a:r>
            <a:r>
              <a:rPr lang="ru-RU" dirty="0" err="1" smtClean="0">
                <a:latin typeface="Segoe UI Light" pitchFamily="34" charset="0"/>
              </a:rPr>
              <a:t>Гильфердинга</a:t>
            </a:r>
            <a:r>
              <a:rPr lang="ru-RU" dirty="0" smtClean="0">
                <a:latin typeface="Segoe UI Light" pitchFamily="34" charset="0"/>
              </a:rPr>
              <a:t>, Даля, Киреевского, Рыбникова, Якушкина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Segoe UI Light" pitchFamily="34" charset="0"/>
              </a:rPr>
              <a:t>Название «считалка» употребляется чаще других, но встречаются и другие определения. П.В. Шейн называл подобные произведения </a:t>
            </a:r>
            <a:r>
              <a:rPr lang="ru-RU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жеребьевыми</a:t>
            </a: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прибаутками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6" name="Рисунок 5" descr="Szejn_P_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36096" y="2132856"/>
            <a:ext cx="2952328" cy="41099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2708920"/>
            <a:ext cx="4369154" cy="25922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UI Light" pitchFamily="34" charset="0"/>
              </a:rPr>
              <a:t>Михаил Никифорович Мельников - один из крупнейших ученых-фольклористов Сибири, профессор Новосибирского государственного педагогического института , член-корреспондент Петровской академии наук и искусств, член Союза писателей СССР.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Segoe UI Light" pitchFamily="34" charset="0"/>
              </a:rPr>
              <a:t>М.Н. Мельников приводит народные названия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egoe UI Light" pitchFamily="34" charset="0"/>
              </a:rPr>
              <a:t>: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счетушки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счет, читки, пересчет, </a:t>
            </a:r>
            <a:r>
              <a:rPr lang="ru-RU" sz="32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говорушки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.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4" name="Рисунок 3" descr="Mel'nikov_M.N.-P0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220072" y="2204864"/>
            <a:ext cx="3240360" cy="40197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2400" dirty="0" smtClean="0">
                <a:latin typeface="Segoe UI Light" pitchFamily="34" charset="0"/>
              </a:rPr>
              <a:t>Считалки появились благодаря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ритуально-бытовой практике</a:t>
            </a:r>
            <a:r>
              <a:rPr lang="ru-RU" sz="2400" dirty="0" smtClean="0">
                <a:latin typeface="Segoe UI Light" pitchFamily="34" charset="0"/>
              </a:rPr>
              <a:t>. Обычай ритуального </a:t>
            </a:r>
            <a:r>
              <a:rPr lang="ru-RU" sz="2400" dirty="0" err="1" smtClean="0">
                <a:latin typeface="Segoe UI Light" pitchFamily="34" charset="0"/>
              </a:rPr>
              <a:t>пересчитывания</a:t>
            </a:r>
            <a:r>
              <a:rPr lang="ru-RU" sz="2400" dirty="0" smtClean="0">
                <a:latin typeface="Segoe UI Light" pitchFamily="34" charset="0"/>
              </a:rPr>
              <a:t> предметов известен у большинства первобытных народов. Во время счета выделялись счастливые и несчастливые числа, результат счета хранился в тайне. 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5" name="Рисунок 4" descr="1_html_11859c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852936"/>
            <a:ext cx="8604448" cy="3455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1052736"/>
            <a:ext cx="3145018" cy="460851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Segoe UI Light" pitchFamily="34" charset="0"/>
              </a:rPr>
              <a:t>В </a:t>
            </a:r>
            <a:r>
              <a:rPr lang="ru-RU" sz="1800" dirty="0" err="1" smtClean="0">
                <a:latin typeface="Segoe UI Light" pitchFamily="34" charset="0"/>
              </a:rPr>
              <a:t>Кохале</a:t>
            </a:r>
            <a:r>
              <a:rPr lang="ru-RU" sz="1800" dirty="0" smtClean="0">
                <a:latin typeface="Segoe UI Light" pitchFamily="34" charset="0"/>
              </a:rPr>
              <a:t> есть дерево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,</a:t>
            </a:r>
          </a:p>
          <a:p>
            <a:r>
              <a:rPr lang="ru-RU" sz="1800" dirty="0" smtClean="0">
                <a:latin typeface="Segoe UI Light" pitchFamily="34" charset="0"/>
              </a:rPr>
              <a:t>Не одно дерево, много деревьев,</a:t>
            </a:r>
          </a:p>
          <a:p>
            <a:r>
              <a:rPr lang="ru-RU" sz="1800" dirty="0" smtClean="0">
                <a:latin typeface="Segoe UI Light" pitchFamily="34" charset="0"/>
              </a:rPr>
              <a:t>И семь, из которых строят каноэ.</a:t>
            </a:r>
          </a:p>
          <a:p>
            <a:r>
              <a:rPr lang="ru-RU" sz="1800" dirty="0" smtClean="0">
                <a:latin typeface="Segoe UI Light" pitchFamily="34" charset="0"/>
              </a:rPr>
              <a:t>Первое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балансир каноэ,</a:t>
            </a:r>
          </a:p>
          <a:p>
            <a:r>
              <a:rPr lang="ru-RU" sz="1800" dirty="0" smtClean="0">
                <a:latin typeface="Segoe UI Light" pitchFamily="34" charset="0"/>
              </a:rPr>
              <a:t>Второе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укосина каноэ,</a:t>
            </a:r>
          </a:p>
          <a:p>
            <a:r>
              <a:rPr lang="ru-RU" sz="1800" dirty="0" smtClean="0">
                <a:latin typeface="Segoe UI Light" pitchFamily="34" charset="0"/>
              </a:rPr>
              <a:t>Третье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корпус каноэ,</a:t>
            </a:r>
          </a:p>
          <a:p>
            <a:r>
              <a:rPr lang="ru-RU" sz="1800" dirty="0" smtClean="0">
                <a:latin typeface="Segoe UI Light" pitchFamily="34" charset="0"/>
              </a:rPr>
              <a:t>Четвертое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обшивка каноэ</a:t>
            </a:r>
          </a:p>
          <a:p>
            <a:r>
              <a:rPr lang="ru-RU" sz="1800" dirty="0" smtClean="0">
                <a:latin typeface="Segoe UI Light" pitchFamily="34" charset="0"/>
              </a:rPr>
              <a:t>Пятое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корма каноэ,</a:t>
            </a:r>
          </a:p>
          <a:p>
            <a:r>
              <a:rPr lang="ru-RU" sz="1800" dirty="0" smtClean="0">
                <a:latin typeface="Segoe UI Light" pitchFamily="34" charset="0"/>
              </a:rPr>
              <a:t>Шестое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мачта каноэ,</a:t>
            </a:r>
          </a:p>
          <a:p>
            <a:r>
              <a:rPr lang="ru-RU" sz="1800" dirty="0" smtClean="0">
                <a:latin typeface="Segoe UI Light" pitchFamily="34" charset="0"/>
              </a:rPr>
              <a:t>Седьмое </a:t>
            </a:r>
            <a:r>
              <a:rPr lang="ru-RU" sz="1800" dirty="0" err="1" smtClean="0">
                <a:latin typeface="Segoe UI Light" pitchFamily="34" charset="0"/>
              </a:rPr>
              <a:t>хау</a:t>
            </a:r>
            <a:r>
              <a:rPr lang="ru-RU" sz="1800" dirty="0" smtClean="0">
                <a:latin typeface="Segoe UI Light" pitchFamily="34" charset="0"/>
              </a:rPr>
              <a:t> – парус каноэ.</a:t>
            </a:r>
          </a:p>
          <a:p>
            <a:r>
              <a:rPr lang="ru-RU" sz="1800" dirty="0" smtClean="0">
                <a:latin typeface="Segoe UI Light" pitchFamily="34" charset="0"/>
              </a:rPr>
              <a:t>Если назовешь еще одно, живи,</a:t>
            </a:r>
          </a:p>
          <a:p>
            <a:r>
              <a:rPr lang="ru-RU" sz="1800" dirty="0" smtClean="0">
                <a:latin typeface="Segoe UI Light" pitchFamily="34" charset="0"/>
              </a:rPr>
              <a:t>Не назовешь – умрешь</a:t>
            </a:r>
            <a:endParaRPr lang="ru-RU" sz="1800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902" y="260648"/>
            <a:ext cx="8156448" cy="864096"/>
          </a:xfrm>
        </p:spPr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Пример обрядовой считалки, записанной на Гавайских островах в середине XIX века: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4" name="Рисунок 3" descr="deanquigley_large.jpg"/>
          <p:cNvPicPr>
            <a:picLocks noChangeAspect="1"/>
          </p:cNvPicPr>
          <p:nvPr/>
        </p:nvPicPr>
        <p:blipFill>
          <a:blip r:embed="rId2" cstate="screen"/>
          <a:srcRect t="-1040"/>
          <a:stretch>
            <a:fillRect/>
          </a:stretch>
        </p:blipFill>
        <p:spPr>
          <a:xfrm>
            <a:off x="3592736" y="1988840"/>
            <a:ext cx="555126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3284984"/>
            <a:ext cx="4009114" cy="316835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Segoe UI Light" pitchFamily="34" charset="0"/>
            </a:endParaRPr>
          </a:p>
          <a:p>
            <a:r>
              <a:rPr lang="ru-RU" dirty="0" smtClean="0">
                <a:latin typeface="Segoe UI Light" pitchFamily="34" charset="0"/>
              </a:rPr>
              <a:t>   Произнося каждое из этих слов, она указывает на один из протянутых пальцев. На который достанется слово – «</a:t>
            </a:r>
            <a:r>
              <a:rPr lang="ru-RU" dirty="0" err="1" smtClean="0">
                <a:latin typeface="Segoe UI Light" pitchFamily="34" charset="0"/>
              </a:rPr>
              <a:t>выкень</a:t>
            </a:r>
            <a:r>
              <a:rPr lang="ru-RU" dirty="0" smtClean="0">
                <a:latin typeface="Segoe UI Light" pitchFamily="34" charset="0"/>
              </a:rPr>
              <a:t>» тот и выкидывается». Приведенная игра используется во время гадания на близкое замужество.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4968552" cy="4104456"/>
          </a:xfrm>
        </p:spPr>
        <p:txBody>
          <a:bodyPr/>
          <a:lstStyle/>
          <a:p>
            <a:r>
              <a:rPr lang="ru-RU" sz="1800" dirty="0" smtClean="0">
                <a:latin typeface="Segoe UI Light" pitchFamily="34" charset="0"/>
              </a:rPr>
              <a:t>Аналогичный текст, связанный с гаданием, приводит И.П. Сахаров:  «Четыре и более девушек садятся на полу в кружок. Каждая из них кладет на колени соседкам по два пальца. Тогда старшая начинает скороговоркой проговаривать: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Первенчики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друженчики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Трынцы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волынцы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Поповы </a:t>
            </a: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ладынцы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Цыкень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, </a:t>
            </a:r>
            <a:r>
              <a:rPr lang="ru-RU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выкень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.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 </a:t>
            </a:r>
            <a:b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</a:br>
            <a:endParaRPr lang="ru-RU" sz="18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4008" y="3356992"/>
            <a:ext cx="4283968" cy="3337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093-4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40152" y="260648"/>
            <a:ext cx="1913955" cy="25244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580113" y="2564904"/>
            <a:ext cx="3024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Иван  Петрович Сахаров - русский </a:t>
            </a:r>
            <a:r>
              <a:rPr lang="ru-RU" sz="1400" dirty="0"/>
              <a:t>этнограф-фольклорист, археолог и </a:t>
            </a:r>
            <a:r>
              <a:rPr lang="ru-RU" sz="1400" dirty="0" smtClean="0"/>
              <a:t>палеограф</a:t>
            </a:r>
            <a:r>
              <a:rPr lang="ru-RU" sz="1400" dirty="0"/>
              <a:t> </a:t>
            </a:r>
            <a:r>
              <a:rPr lang="ru-RU" sz="1400" dirty="0" smtClean="0"/>
              <a:t> начала 19 века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635896" y="764704"/>
            <a:ext cx="4824536" cy="165618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Segoe UI Light" pitchFamily="34" charset="0"/>
              </a:rPr>
              <a:t>Владимир Прокопьевич Аникин (род. 6 августа 1924 года) — советский и российский филолог-фольклорист, доктор филологических наук, заслуженный профессор МГУ имени М. В. Ломоносова.</a:t>
            </a:r>
            <a:endParaRPr lang="ru-RU" dirty="0">
              <a:latin typeface="Segoe U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902" y="2924944"/>
            <a:ext cx="3937106" cy="3744416"/>
          </a:xfrm>
        </p:spPr>
        <p:txBody>
          <a:bodyPr/>
          <a:lstStyle/>
          <a:p>
            <a:r>
              <a:rPr lang="ru-RU" sz="2400" dirty="0" smtClean="0">
                <a:latin typeface="Segoe UI Light" pitchFamily="34" charset="0"/>
              </a:rPr>
              <a:t>Эти тексты подтверждают вывод В.П. Аникина о связи считалок с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Segoe UI Light" pitchFamily="34" charset="0"/>
              </a:rPr>
              <a:t>верой в числа</a:t>
            </a:r>
            <a:r>
              <a:rPr lang="ru-RU" sz="2400" dirty="0" smtClean="0">
                <a:latin typeface="Segoe UI Light" pitchFamily="34" charset="0"/>
              </a:rPr>
              <a:t>: «обыкновение пересчитываться идет из быта взрослых. Перед настоящими, неигровыми делами… было правилом прибегать к жеребьевке и счету»</a:t>
            </a:r>
            <a:endParaRPr lang="ru-RU" sz="2400" dirty="0">
              <a:latin typeface="Segoe UI Light" pitchFamily="34" charset="0"/>
            </a:endParaRPr>
          </a:p>
        </p:txBody>
      </p:sp>
      <p:pic>
        <p:nvPicPr>
          <p:cNvPr id="4" name="Рисунок 3" descr="Андрей_Владимирович_Аникин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188640"/>
            <a:ext cx="2088232" cy="2667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0_d6965_2ae43c1b_orig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3093923"/>
            <a:ext cx="4644008" cy="308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337</TotalTime>
  <Words>1050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Метро</vt:lpstr>
      <vt:lpstr>Считалки  как элемент детской субкультуры</vt:lpstr>
      <vt:lpstr>"Духовная жизнь ребенка полноценна лишь тогда, когда он живет в мире игры, сказки, музыки, фантазии, творчества. Без этого он - засушенный цветок". В. А. Сухомлинский</vt:lpstr>
      <vt:lpstr>Согласно одному из словарных определений, считалки представляют собой «словесные формы, чаще всего стихотворные (рифмованные) произведения преимущественно юмористического характера, с помощью которых определяется очередность в игре, избираются ее ведущие или участники»</vt:lpstr>
      <vt:lpstr>Название «считалка» употребляется чаще других, но встречаются и другие определения. П.В. Шейн называл подобные произведения жеребьевыми прибаутками</vt:lpstr>
      <vt:lpstr>М.Н. Мельников приводит народные названия: счетушки, счет, читки, пересчет, говорушки.</vt:lpstr>
      <vt:lpstr> Считалки появились благодаря ритуально-бытовой практике. Обычай ритуального пересчитывания предметов известен у большинства первобытных народов. Во время счета выделялись счастливые и несчастливые числа, результат счета хранился в тайне. </vt:lpstr>
      <vt:lpstr>Пример обрядовой считалки, записанной на Гавайских островах в середине XIX века:</vt:lpstr>
      <vt:lpstr>Аналогичный текст, связанный с гаданием, приводит И.П. Сахаров:  «Четыре и более девушек садятся на полу в кружок. Каждая из них кладет на колени соседкам по два пальца. Тогда старшая начинает скороговоркой проговаривать: Первенчики, друженчики, Трынцы, волынцы, Поповы ладынцы, Цыкень, выкень.   </vt:lpstr>
      <vt:lpstr>Эти тексты подтверждают вывод В.П. Аникина о связи считалок с верой в числа: «обыкновение пересчитываться идет из быта взрослых. Перед настоящими, неигровыми делами… было правилом прибегать к жеребьевке и счету»</vt:lpstr>
      <vt:lpstr>Считалки можно расценивать как способ сохранения во времени информации сакрального характера, поскольку в результате ее применения выявляется тот, кто будет выполнять в игре особую роль. По этой причине Г.С. Виноградов сближал считалки с гаданиями, поскольку выбор в них зависит не от разумного расчета, а от случая, от воли судьбы. Отсюда и название, бытующее у детей и подростков Куйтунского района – «гадалка», в Барнаульском округе считалку называют «ворожинка».</vt:lpstr>
      <vt:lpstr>Английский исследователь детского фольклора Г. Бетт на основании сопоставления обширного английского материала и записей, сделанных у других народов, приходит к заключению, что «числовые песенки отразили на себе те ступени, которые прошло человечество, обучаясь счету»</vt:lpstr>
      <vt:lpstr>В ходе развития жанр считалки испытал разные влияния.  Г.С. Виноградов считает, что наиболее значительным было воздействие книжной поэзии. Но все книжные тексты сильно приспосабливались к детской среде, «принимая иной вид, иной облик», хотя функция считалок оставалась без изменений.</vt:lpstr>
      <vt:lpstr>Характер исполнения считалки, полагает М.Н. Мельников, свидетельствует об их песенном и хоровом исполнении. П.А. Бессонов писал, что дети "станут в кружок и запоют песню; на кого упадет из песни последнее слово, тому и держать свой черед. Поют вместе, а один, кто постарше, указывает пальцем по ряду"</vt:lpstr>
      <vt:lpstr>Русские считалки вводились в научный оборот постепенно. Первой обобщающей работой следует считать монографию Г.С. Виноградова "Русский детский фольклор". Кн. I. (Иркутск, 1930). В ней опубликовано 553 текста считалок с вариантами. Из изданий последних лет выделяется сборник "Русский детский фольклор Карелии". Сост. С.М. Лойтер (Петрозаводск, 1991). Классификация Г.С. Виноградова основана на словарном признаке: выделяются   считалки-числовки,    заумные считалки     исчиталки-заменки.</vt:lpstr>
      <vt:lpstr>К считалкам – числовкам  относятся произведения, содержащие в себе счетные слова – количественные и порядковые числительные:  Раз, два, три, четыре, пять , Вышли мальчики играть.  Подвижность классификации видна в использовании эквивалентов числительных   Первенчики, другенчики , Летели голубенчики        или "озаумленных" числительных   Азы, двазы, тризы, ризы, пята, лата, туни, муни, тупа, укрест.</vt:lpstr>
      <vt:lpstr>А.П. Топорков показывает сходство процесса, происходившего одинаково в разных местах у разных народов.:    </vt:lpstr>
      <vt:lpstr>Считалки из незнакомого языка перенимаются, искажаются и становятся основой при создании новых считалок. Причем в одной детской среде считалка понятна и наполнена смыслом, в другой она воспринимается и используется как заумная. Иногда этот процесс можно проследить. Так, в Архангельской губернии записана следующая считалка:</vt:lpstr>
      <vt:lpstr>Считалки иноязычного происхождения воспринимаются как "заумные", небольшое количество текстов имеет определенное смысловое значение. Исследователи установили, что некоторые, непонятные на первый взгляд слова и словосочетания, в западноевропейских считалках (например, во французских) являются комическими переделками слов и формул латинских молитв. У многих европейских народов записана считалка по модели пересчета:</vt:lpstr>
      <vt:lpstr>В считалках-заменках нет ни числительных, ни заумных слов. Наличие сюжета позволяет некоторым исследователям называть их "сюжетными считалками":</vt:lpstr>
      <vt:lpstr>Считалки сходны с другими формами, встречаются обычные песенки и прибаутки, употребляющиеся как считалки. В них часто используют элементы сказок, загадок, пословиц, песен, детской сатиры. Вслед за Г.С. Виноградовым М.Н. Мельников полагал, что считалки заимствовались прежде всего из материнской поэзии – пестушек, потешек, колыбельных песен. Из игрового приговора:    </vt:lpstr>
      <vt:lpstr> Считалки остаются самым популярным жанром детского фольклора. Они постоянно развиваются, обогащаясь новыми реалиями.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Считалки  как элемент детской субкультуры</dc:title>
  <dc:creator>ирина</dc:creator>
  <cp:lastModifiedBy>ирина</cp:lastModifiedBy>
  <cp:revision>36</cp:revision>
  <dcterms:created xsi:type="dcterms:W3CDTF">2017-05-22T16:43:54Z</dcterms:created>
  <dcterms:modified xsi:type="dcterms:W3CDTF">2018-06-18T15:45:07Z</dcterms:modified>
</cp:coreProperties>
</file>