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75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7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087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2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72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831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12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20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84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4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3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7BC2E-D764-46BE-BD0A-78FB5BED106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36DCF-A807-4782-9FC7-D897B138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0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955" r="67480" b="2725"/>
          <a:stretch/>
        </p:blipFill>
        <p:spPr bwMode="auto">
          <a:xfrm rot="10800000" flipV="1">
            <a:off x="8256891" y="545910"/>
            <a:ext cx="3029808" cy="5786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805218" y="2183642"/>
            <a:ext cx="956777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Mistral" panose="03090702030407020403" pitchFamily="66" charset="0"/>
              </a:rPr>
              <a:t>2018 год-театра в </a:t>
            </a:r>
            <a:r>
              <a:rPr lang="ru-RU" sz="6600" b="1" dirty="0" smtClean="0">
                <a:solidFill>
                  <a:srgbClr val="002060"/>
                </a:solidFill>
                <a:latin typeface="Mistral" panose="03090702030407020403" pitchFamily="66" charset="0"/>
              </a:rPr>
              <a:t>России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Mistral" panose="03090702030407020403" pitchFamily="66" charset="0"/>
              </a:rPr>
              <a:t>(</a:t>
            </a:r>
            <a:r>
              <a:rPr lang="ru-RU" sz="2800" b="1" dirty="0" smtClean="0">
                <a:solidFill>
                  <a:srgbClr val="002060"/>
                </a:solidFill>
                <a:latin typeface="Mistral" panose="03090702030407020403" pitchFamily="66" charset="0"/>
              </a:rPr>
              <a:t>КОНСУЛЬТАЦИЯ ДЛЯ РОДИТЕЛЕЙ)</a:t>
            </a:r>
            <a:endParaRPr lang="ru-RU" sz="2800" b="1" dirty="0">
              <a:solidFill>
                <a:srgbClr val="002060"/>
              </a:solidFill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4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955" r="67480" b="2725"/>
          <a:stretch/>
        </p:blipFill>
        <p:spPr bwMode="auto">
          <a:xfrm rot="10800000" flipV="1">
            <a:off x="8256891" y="545910"/>
            <a:ext cx="3029808" cy="5786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1132764" y="545909"/>
            <a:ext cx="68102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Существует несколько точек зрения на классификацию игр, составляющих театрально-игровую </a:t>
            </a:r>
            <a:r>
              <a:rPr lang="ru-RU" sz="3600" b="1" dirty="0" smtClean="0">
                <a:solidFill>
                  <a:srgbClr val="002060"/>
                </a:solidFill>
              </a:rPr>
              <a:t>деятельность:   </a:t>
            </a:r>
            <a:r>
              <a:rPr lang="ru-RU" sz="3600" b="1" u="sng" dirty="0" smtClean="0">
                <a:solidFill>
                  <a:srgbClr val="002060"/>
                </a:solidFill>
              </a:rPr>
              <a:t>Предметные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(действующими лицами являются предметы: игрушки, куклы). </a:t>
            </a:r>
            <a:r>
              <a:rPr lang="ru-RU" sz="3600" b="1" u="sng" dirty="0">
                <a:solidFill>
                  <a:srgbClr val="002060"/>
                </a:solidFill>
              </a:rPr>
              <a:t>Непредметные</a:t>
            </a:r>
            <a:r>
              <a:rPr lang="ru-RU" sz="3600" b="1" dirty="0">
                <a:solidFill>
                  <a:srgbClr val="002060"/>
                </a:solidFill>
              </a:rPr>
              <a:t> (дети в образе действующего лица исполняют взятую на себя роль).</a:t>
            </a:r>
          </a:p>
        </p:txBody>
      </p:sp>
    </p:spTree>
    <p:extLst>
      <p:ext uri="{BB962C8B-B14F-4D97-AF65-F5344CB8AC3E}">
        <p14:creationId xmlns:p14="http://schemas.microsoft.com/office/powerpoint/2010/main" val="35526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955" r="67480" b="2725"/>
          <a:stretch/>
        </p:blipFill>
        <p:spPr bwMode="auto">
          <a:xfrm rot="10800000" flipV="1">
            <a:off x="8256891" y="545910"/>
            <a:ext cx="3029808" cy="5786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3" name="TextBox 2"/>
          <p:cNvSpPr txBox="1"/>
          <p:nvPr/>
        </p:nvSpPr>
        <p:spPr>
          <a:xfrm>
            <a:off x="858128" y="928469"/>
            <a:ext cx="79060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Виды драматизации: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u="sng" dirty="0" smtClean="0">
                <a:solidFill>
                  <a:srgbClr val="002060"/>
                </a:solidFill>
              </a:rPr>
              <a:t>Игры-имитации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образов животных, людей, литературных персонажей; ролевые диалоги на основе текста; </a:t>
            </a:r>
            <a:r>
              <a:rPr lang="ru-RU" sz="3200" b="1" u="sng" dirty="0" smtClean="0">
                <a:solidFill>
                  <a:srgbClr val="002060"/>
                </a:solidFill>
              </a:rPr>
              <a:t>Инсценировки </a:t>
            </a:r>
            <a:r>
              <a:rPr lang="ru-RU" sz="3200" b="1" u="sng" dirty="0">
                <a:solidFill>
                  <a:srgbClr val="002060"/>
                </a:solidFill>
              </a:rPr>
              <a:t>произведений</a:t>
            </a:r>
            <a:r>
              <a:rPr lang="ru-RU" sz="3200" b="1" dirty="0">
                <a:solidFill>
                  <a:srgbClr val="002060"/>
                </a:solidFill>
              </a:rPr>
              <a:t>; </a:t>
            </a:r>
            <a:r>
              <a:rPr lang="ru-RU" sz="3200" b="1" u="sng" dirty="0" smtClean="0">
                <a:solidFill>
                  <a:srgbClr val="002060"/>
                </a:solidFill>
              </a:rPr>
              <a:t>Постановки </a:t>
            </a:r>
            <a:r>
              <a:rPr lang="ru-RU" sz="3200" b="1" u="sng" dirty="0">
                <a:solidFill>
                  <a:srgbClr val="002060"/>
                </a:solidFill>
              </a:rPr>
              <a:t>спектаклей </a:t>
            </a:r>
            <a:r>
              <a:rPr lang="ru-RU" sz="3200" b="1" dirty="0">
                <a:solidFill>
                  <a:srgbClr val="002060"/>
                </a:solidFill>
              </a:rPr>
              <a:t>по одному или нескольким произведениям;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u="sng" dirty="0">
                <a:solidFill>
                  <a:srgbClr val="002060"/>
                </a:solidFill>
              </a:rPr>
              <a:t>И</a:t>
            </a:r>
            <a:r>
              <a:rPr lang="ru-RU" sz="3200" b="1" u="sng" dirty="0" smtClean="0">
                <a:solidFill>
                  <a:srgbClr val="002060"/>
                </a:solidFill>
              </a:rPr>
              <a:t>гры-импровизации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с разыгрыванием сюжета без предварительной подготовки.</a:t>
            </a:r>
          </a:p>
        </p:txBody>
      </p:sp>
    </p:spTree>
    <p:extLst>
      <p:ext uri="{BB962C8B-B14F-4D97-AF65-F5344CB8AC3E}">
        <p14:creationId xmlns:p14="http://schemas.microsoft.com/office/powerpoint/2010/main" val="9108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955" r="67480" b="2725"/>
          <a:stretch/>
        </p:blipFill>
        <p:spPr bwMode="auto">
          <a:xfrm rot="10800000" flipV="1">
            <a:off x="8256891" y="545910"/>
            <a:ext cx="3029808" cy="5786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764275" y="545909"/>
            <a:ext cx="861173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Формы организации театрализованной деятельности.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u="sng" dirty="0" smtClean="0">
                <a:solidFill>
                  <a:srgbClr val="002060"/>
                </a:solidFill>
              </a:rPr>
              <a:t>Совместная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театрализованная деятельность взрослых и детей, музей кукол, театральное занятие, театрализованная игра на праздниках и развлечениях.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u="sng" dirty="0" smtClean="0">
                <a:solidFill>
                  <a:srgbClr val="002060"/>
                </a:solidFill>
              </a:rPr>
              <a:t>Самостоятельная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театрально-художественная деятельность, театрализованные игра в повседневной жизни.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u="sng" dirty="0">
                <a:solidFill>
                  <a:srgbClr val="002060"/>
                </a:solidFill>
              </a:rPr>
              <a:t>П</a:t>
            </a:r>
            <a:r>
              <a:rPr lang="ru-RU" sz="3200" b="1" u="sng" dirty="0" smtClean="0">
                <a:solidFill>
                  <a:srgbClr val="002060"/>
                </a:solidFill>
              </a:rPr>
              <a:t>осещение </a:t>
            </a:r>
            <a:r>
              <a:rPr lang="ru-RU" sz="3200" b="1" u="sng" dirty="0">
                <a:solidFill>
                  <a:srgbClr val="002060"/>
                </a:solidFill>
              </a:rPr>
              <a:t>детьми </a:t>
            </a:r>
            <a:r>
              <a:rPr lang="ru-RU" sz="3200" b="1" dirty="0">
                <a:solidFill>
                  <a:srgbClr val="002060"/>
                </a:solidFill>
              </a:rPr>
              <a:t>театров совместно с </a:t>
            </a:r>
            <a:r>
              <a:rPr lang="ru-RU" sz="3200" b="1" dirty="0" smtClean="0">
                <a:solidFill>
                  <a:srgbClr val="002060"/>
                </a:solidFill>
              </a:rPr>
              <a:t>родителями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955" r="67480" b="2725"/>
          <a:stretch/>
        </p:blipFill>
        <p:spPr bwMode="auto">
          <a:xfrm rot="10800000" flipV="1">
            <a:off x="8256891" y="545910"/>
            <a:ext cx="3029808" cy="5786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777922" y="545910"/>
            <a:ext cx="7861111" cy="6124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Дети подготовительной к школе группы живо интересуются театром как видом искусства. Их увлекают рассказы об истории театра и театрального искусства, о внутреннем обустройстве театрального помещения для зрителей (фойе с фотографиями артистов и сцен из спектаклей, гардероб, зрительный зал, буфет) и для работников театра (сцена, зрительный зал, репетиционные комнаты, костюмерная, гримёрная, художественная мастерская).</a:t>
            </a:r>
          </a:p>
        </p:txBody>
      </p:sp>
    </p:spTree>
    <p:extLst>
      <p:ext uri="{BB962C8B-B14F-4D97-AF65-F5344CB8AC3E}">
        <p14:creationId xmlns:p14="http://schemas.microsoft.com/office/powerpoint/2010/main" val="53953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955" r="67480" b="2725"/>
          <a:stretch/>
        </p:blipFill>
        <p:spPr bwMode="auto">
          <a:xfrm rot="10800000" flipV="1">
            <a:off x="8256891" y="545910"/>
            <a:ext cx="3029808" cy="5786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1308296" y="801858"/>
            <a:ext cx="6738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Для организации театрализованной деятельности можно использовать игрушки и куклы, выпускаемые промышленностью (настольные театры, бибабо). Игрушки для настольного театра могут быть выполнены из бумаги, картона поролона, коробок, проволоки, природного материала и др.</a:t>
            </a:r>
          </a:p>
        </p:txBody>
      </p:sp>
    </p:spTree>
    <p:extLst>
      <p:ext uri="{BB962C8B-B14F-4D97-AF65-F5344CB8AC3E}">
        <p14:creationId xmlns:p14="http://schemas.microsoft.com/office/powerpoint/2010/main" val="322641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98" t="27053" r="23769" b="20981"/>
          <a:stretch/>
        </p:blipFill>
        <p:spPr>
          <a:xfrm>
            <a:off x="887104" y="368129"/>
            <a:ext cx="4380931" cy="3562065"/>
          </a:xfrm>
          <a:prstGeom prst="rect">
            <a:avLst/>
          </a:prstGeom>
        </p:spPr>
      </p:pic>
      <p:pic>
        <p:nvPicPr>
          <p:cNvPr id="3" name="Рисунок 2" descr="C:\Users\Яна\AppData\Local\Microsoft\Windows\INetCache\Content.Word\DSC_087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374123" y="3670888"/>
            <a:ext cx="4077553" cy="298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0" r="20796"/>
          <a:stretch/>
        </p:blipFill>
        <p:spPr>
          <a:xfrm rot="5400000">
            <a:off x="7071814" y="943681"/>
            <a:ext cx="5008728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104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229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Mistral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Зайцева</dc:creator>
  <cp:lastModifiedBy>Яна Зайцева</cp:lastModifiedBy>
  <cp:revision>2</cp:revision>
  <dcterms:created xsi:type="dcterms:W3CDTF">2018-06-18T12:47:05Z</dcterms:created>
  <dcterms:modified xsi:type="dcterms:W3CDTF">2018-06-18T13:01:55Z</dcterms:modified>
</cp:coreProperties>
</file>