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7" r:id="rId6"/>
    <p:sldId id="267" r:id="rId7"/>
    <p:sldId id="270" r:id="rId8"/>
    <p:sldId id="274" r:id="rId9"/>
    <p:sldId id="275" r:id="rId10"/>
    <p:sldId id="283" r:id="rId11"/>
    <p:sldId id="284" r:id="rId12"/>
    <p:sldId id="285" r:id="rId13"/>
    <p:sldId id="282" r:id="rId14"/>
    <p:sldId id="28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2526ECC-9708-4DB3-B380-4318E2C442C9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8C0829B-F6ED-4C84-A763-B40DD5859DA9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6ECC-9708-4DB3-B380-4318E2C442C9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0829B-F6ED-4C84-A763-B40DD5859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6ECC-9708-4DB3-B380-4318E2C442C9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0829B-F6ED-4C84-A763-B40DD5859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6ECC-9708-4DB3-B380-4318E2C442C9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0829B-F6ED-4C84-A763-B40DD5859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6ECC-9708-4DB3-B380-4318E2C442C9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0829B-F6ED-4C84-A763-B40DD5859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6ECC-9708-4DB3-B380-4318E2C442C9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0829B-F6ED-4C84-A763-B40DD5859DA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6ECC-9708-4DB3-B380-4318E2C442C9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0829B-F6ED-4C84-A763-B40DD5859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6ECC-9708-4DB3-B380-4318E2C442C9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0829B-F6ED-4C84-A763-B40DD5859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6ECC-9708-4DB3-B380-4318E2C442C9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0829B-F6ED-4C84-A763-B40DD5859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6ECC-9708-4DB3-B380-4318E2C442C9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0829B-F6ED-4C84-A763-B40DD5859DA9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6ECC-9708-4DB3-B380-4318E2C442C9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0829B-F6ED-4C84-A763-B40DD5859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2526ECC-9708-4DB3-B380-4318E2C442C9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8C0829B-F6ED-4C84-A763-B40DD5859DA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syte.ru/company/articles/chto-takoe-umnyy-dom/" TargetMode="External"/><Relationship Id="rId2" Type="http://schemas.openxmlformats.org/officeDocument/2006/relationships/hyperlink" Target="https://www.nure.info/blog/180-proekt-umnyy-dom.html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kiberpanka.net/" TargetMode="External"/><Relationship Id="rId4" Type="http://schemas.openxmlformats.org/officeDocument/2006/relationships/hyperlink" Target="https://tryd1943.jimdo.com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2276872"/>
            <a:ext cx="3313355" cy="1584176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b="1" i="1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000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b="1" i="1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000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600" b="1" i="1" dirty="0" smtClean="0">
                <a:solidFill>
                  <a:schemeClr val="tx1"/>
                </a:solidFill>
              </a:rPr>
              <a:t>МОУ «СОШ №62» </a:t>
            </a:r>
            <a:r>
              <a:rPr lang="ru-RU" sz="2800" b="1" i="1" dirty="0" smtClean="0">
                <a:solidFill>
                  <a:schemeClr val="tx1"/>
                </a:solidFill>
              </a:rPr>
              <a:t>Проект:</a:t>
            </a: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«Умный дом – что это?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365" y="4077072"/>
            <a:ext cx="3309803" cy="1604637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buClr>
                <a:srgbClr val="94C600"/>
              </a:buClr>
            </a:pPr>
            <a:r>
              <a:rPr lang="ru-RU" sz="1400" b="1" dirty="0">
                <a:solidFill>
                  <a:schemeClr val="tx1"/>
                </a:solidFill>
              </a:rPr>
              <a:t>Выполнила: </a:t>
            </a:r>
            <a:r>
              <a:rPr lang="ru-RU" sz="1400" dirty="0">
                <a:solidFill>
                  <a:schemeClr val="tx1"/>
                </a:solidFill>
              </a:rPr>
              <a:t>ученица 7 «А» класса МОУ «СОШ №62» Белова Ирина </a:t>
            </a:r>
          </a:p>
          <a:p>
            <a:pPr lvl="0">
              <a:lnSpc>
                <a:spcPct val="150000"/>
              </a:lnSpc>
              <a:buClr>
                <a:srgbClr val="94C600"/>
              </a:buClr>
            </a:pPr>
            <a:r>
              <a:rPr lang="ru-RU" sz="1400" b="1" dirty="0">
                <a:solidFill>
                  <a:schemeClr val="tx1"/>
                </a:solidFill>
              </a:rPr>
              <a:t>Наставник: </a:t>
            </a:r>
            <a:r>
              <a:rPr lang="ru-RU" sz="1400" dirty="0" err="1">
                <a:solidFill>
                  <a:schemeClr val="tx1"/>
                </a:solidFill>
              </a:rPr>
              <a:t>Стекольщикова</a:t>
            </a:r>
            <a:r>
              <a:rPr lang="ru-RU" sz="1400" dirty="0">
                <a:solidFill>
                  <a:schemeClr val="tx1"/>
                </a:solidFill>
              </a:rPr>
              <a:t> О.И.</a:t>
            </a:r>
          </a:p>
        </p:txBody>
      </p:sp>
      <p:pic>
        <p:nvPicPr>
          <p:cNvPr id="1026" name="Picture 2" descr="C:\Users\Арман\Desktop\Kakulka\177588_4878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745" y="5157192"/>
            <a:ext cx="1490439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15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  </a:t>
            </a:r>
            <a:r>
              <a:rPr lang="ru-RU" sz="3100" b="1" i="1" dirty="0"/>
              <a:t>Анализ возможности применения системы «Умный дом»  в </a:t>
            </a:r>
            <a:r>
              <a:rPr lang="ru-RU" sz="3100" b="1" i="1" dirty="0" smtClean="0"/>
              <a:t>квартире</a:t>
            </a:r>
            <a:endParaRPr lang="ru-RU" sz="31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769644"/>
          </a:xfrm>
        </p:spPr>
        <p:txBody>
          <a:bodyPr>
            <a:noAutofit/>
          </a:bodyPr>
          <a:lstStyle/>
          <a:p>
            <a:pPr marL="68580" indent="0">
              <a:lnSpc>
                <a:spcPct val="150000"/>
              </a:lnSpc>
              <a:buNone/>
            </a:pPr>
            <a:r>
              <a:rPr lang="ru-RU" sz="1600" b="1" dirty="0"/>
              <a:t>Для уменьшения стоимости системы "Умный дом" для нашей семьи можно установить отдельные </a:t>
            </a:r>
            <a:r>
              <a:rPr lang="ru-RU" sz="1600" b="1" dirty="0" smtClean="0"/>
              <a:t>элементы системы:</a:t>
            </a:r>
            <a:endParaRPr lang="ru-RU" sz="1600" b="1" dirty="0" smtClean="0"/>
          </a:p>
          <a:p>
            <a:pPr>
              <a:lnSpc>
                <a:spcPct val="150000"/>
              </a:lnSpc>
            </a:pPr>
            <a:r>
              <a:rPr lang="ru-RU" sz="1600" b="1" dirty="0"/>
              <a:t>управление освещением</a:t>
            </a:r>
            <a:r>
              <a:rPr lang="ru-RU" sz="1600" b="1" dirty="0" smtClean="0"/>
              <a:t>,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/>
              <a:t> </a:t>
            </a:r>
            <a:r>
              <a:rPr lang="ru-RU" sz="1600" b="1" dirty="0"/>
              <a:t>пожарная и охранная сигнализация, </a:t>
            </a:r>
            <a:endParaRPr lang="ru-RU" sz="1600" b="1" dirty="0" smtClean="0"/>
          </a:p>
          <a:p>
            <a:pPr>
              <a:lnSpc>
                <a:spcPct val="150000"/>
              </a:lnSpc>
            </a:pPr>
            <a:r>
              <a:rPr lang="ru-RU" sz="1600" b="1" dirty="0" smtClean="0"/>
              <a:t>датчики </a:t>
            </a:r>
            <a:r>
              <a:rPr lang="ru-RU" sz="1600" b="1" dirty="0"/>
              <a:t>от протечки воды и утечки газа, </a:t>
            </a:r>
            <a:endParaRPr lang="ru-RU" sz="1600" b="1" dirty="0" smtClean="0"/>
          </a:p>
          <a:p>
            <a:pPr>
              <a:lnSpc>
                <a:spcPct val="150000"/>
              </a:lnSpc>
            </a:pPr>
            <a:r>
              <a:rPr lang="ru-RU" sz="1600" b="1" dirty="0" smtClean="0"/>
              <a:t>управление </a:t>
            </a:r>
            <a:r>
              <a:rPr lang="ru-RU" sz="1600" b="1" dirty="0"/>
              <a:t>температурой воздуха в квартире. </a:t>
            </a:r>
            <a:endParaRPr lang="ru-RU" sz="1600" b="1" dirty="0" smtClean="0"/>
          </a:p>
          <a:p>
            <a:pPr marL="68580" indent="0">
              <a:lnSpc>
                <a:spcPct val="150000"/>
              </a:lnSpc>
              <a:buNone/>
            </a:pPr>
            <a:endParaRPr lang="ru-RU" sz="1600" b="1" dirty="0"/>
          </a:p>
          <a:p>
            <a:pPr marL="68580" indent="0">
              <a:lnSpc>
                <a:spcPct val="150000"/>
              </a:lnSpc>
              <a:buNone/>
            </a:pPr>
            <a:r>
              <a:rPr lang="ru-RU" sz="1600" b="1" dirty="0" smtClean="0"/>
              <a:t>Управление </a:t>
            </a:r>
            <a:r>
              <a:rPr lang="ru-RU" sz="1600" b="1" dirty="0"/>
              <a:t>всем этим может осуществляться с помощью пульта.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581128"/>
            <a:ext cx="1715146" cy="1590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1850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Заключение</a:t>
            </a: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916832"/>
            <a:ext cx="6777317" cy="3915797"/>
          </a:xfrm>
        </p:spPr>
        <p:txBody>
          <a:bodyPr>
            <a:noAutofit/>
          </a:bodyPr>
          <a:lstStyle/>
          <a:p>
            <a:pPr>
              <a:lnSpc>
                <a:spcPct val="160000"/>
              </a:lnSpc>
            </a:pPr>
            <a:r>
              <a:rPr lang="ru-RU" sz="1800" b="1" dirty="0"/>
              <a:t>Работа над проектом мне очень понравилась. Я узнала много нового о современной системе «Умный дом» и возможности внедрения ее в собственной квартире. Все мы стремимся к комфорту и безопасности в нашем доме, к удобному и быстрому управлению современным оборудованием. Система "Умный дом" была создана, чтобы автоматически управлять техникой, сделать нашу жизнь более комфортной. </a:t>
            </a:r>
          </a:p>
        </p:txBody>
      </p:sp>
    </p:spTree>
    <p:extLst>
      <p:ext uri="{BB962C8B-B14F-4D97-AF65-F5344CB8AC3E}">
        <p14:creationId xmlns:p14="http://schemas.microsoft.com/office/powerpoint/2010/main" val="1597903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Проектный продукт</a:t>
            </a: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53650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1800" b="1" dirty="0">
                <a:solidFill>
                  <a:schemeClr val="bg2">
                    <a:lumMod val="50000"/>
                  </a:schemeClr>
                </a:solidFill>
              </a:rPr>
              <a:t>Продуктом </a:t>
            </a:r>
            <a:r>
              <a:rPr lang="ru-RU" sz="1800" b="1" dirty="0" smtClean="0">
                <a:solidFill>
                  <a:schemeClr val="bg2">
                    <a:lumMod val="50000"/>
                  </a:schemeClr>
                </a:solidFill>
              </a:rPr>
              <a:t>проекта </a:t>
            </a:r>
            <a:r>
              <a:rPr lang="ru-RU" sz="1800" b="1" dirty="0" smtClean="0"/>
              <a:t>является </a:t>
            </a:r>
            <a:r>
              <a:rPr lang="ru-RU" sz="1800" b="1" dirty="0" smtClean="0"/>
              <a:t>рекламный буклет </a:t>
            </a:r>
            <a:r>
              <a:rPr lang="ru-RU" sz="1800" b="1" dirty="0"/>
              <a:t>с информацией о системе «Умный дом» для </a:t>
            </a:r>
            <a:r>
              <a:rPr lang="ru-RU" sz="1800" b="1" dirty="0" smtClean="0"/>
              <a:t>распространени</a:t>
            </a:r>
            <a:r>
              <a:rPr lang="ru-RU" sz="1800" b="1" dirty="0" smtClean="0"/>
              <a:t>я </a:t>
            </a:r>
            <a:r>
              <a:rPr lang="ru-RU" sz="1800" b="1" dirty="0" smtClean="0"/>
              <a:t>ее </a:t>
            </a:r>
            <a:r>
              <a:rPr lang="ru-RU" sz="1800" b="1" dirty="0"/>
              <a:t>среди </a:t>
            </a:r>
            <a:r>
              <a:rPr lang="ru-RU" sz="1800" b="1" dirty="0" smtClean="0"/>
              <a:t>сверстников, друзей, знакомых.</a:t>
            </a:r>
            <a:endParaRPr lang="ru-RU" sz="1800" b="1" dirty="0"/>
          </a:p>
          <a:p>
            <a:endParaRPr lang="ru-RU" dirty="0"/>
          </a:p>
        </p:txBody>
      </p:sp>
      <p:pic>
        <p:nvPicPr>
          <p:cNvPr id="4" name="Рисунок 3" descr="C:\Users\Оля\Desktop\бЕЛОВА иРИНА 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80837"/>
            <a:ext cx="3744139" cy="27562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280837"/>
            <a:ext cx="3870937" cy="27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3755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645" y="692697"/>
            <a:ext cx="6637468" cy="1152127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Список литературы</a:t>
            </a:r>
            <a:endParaRPr lang="ru-RU" sz="2800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8645" y="2060848"/>
            <a:ext cx="6637467" cy="372676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1.</a:t>
            </a:r>
            <a:r>
              <a:rPr lang="en-US" sz="1800" b="1" dirty="0">
                <a:solidFill>
                  <a:schemeClr val="tx1"/>
                </a:solidFill>
                <a:hlinkClick r:id="rId2"/>
              </a:rPr>
              <a:t>https://www.nure.info/blog/180-proekt-umnyy-dom.html</a:t>
            </a:r>
            <a:endParaRPr lang="ru-RU" sz="1800" b="1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800" b="1" dirty="0">
                <a:solidFill>
                  <a:schemeClr val="tx1"/>
                </a:solidFill>
              </a:rPr>
              <a:t>2.  </a:t>
            </a:r>
            <a:r>
              <a:rPr lang="en-US" sz="1800" b="1" dirty="0">
                <a:solidFill>
                  <a:schemeClr val="tx1"/>
                </a:solidFill>
                <a:hlinkClick r:id="rId3"/>
              </a:rPr>
              <a:t>http</a:t>
            </a:r>
            <a:r>
              <a:rPr lang="ru-RU" sz="1800" b="1" dirty="0">
                <a:solidFill>
                  <a:schemeClr val="tx1"/>
                </a:solidFill>
                <a:hlinkClick r:id="rId3"/>
              </a:rPr>
              <a:t>://</a:t>
            </a:r>
            <a:r>
              <a:rPr lang="en-US" sz="1800" b="1" dirty="0">
                <a:solidFill>
                  <a:schemeClr val="tx1"/>
                </a:solidFill>
                <a:hlinkClick r:id="rId3"/>
              </a:rPr>
              <a:t>www</a:t>
            </a:r>
            <a:r>
              <a:rPr lang="ru-RU" sz="1800" b="1" dirty="0">
                <a:solidFill>
                  <a:schemeClr val="tx1"/>
                </a:solidFill>
                <a:hlinkClick r:id="rId3"/>
              </a:rPr>
              <a:t>.</a:t>
            </a:r>
            <a:r>
              <a:rPr lang="en-US" sz="1800" b="1" dirty="0" err="1">
                <a:solidFill>
                  <a:schemeClr val="tx1"/>
                </a:solidFill>
                <a:hlinkClick r:id="rId3"/>
              </a:rPr>
              <a:t>insyte</a:t>
            </a:r>
            <a:r>
              <a:rPr lang="ru-RU" sz="1800" b="1" dirty="0">
                <a:solidFill>
                  <a:schemeClr val="tx1"/>
                </a:solidFill>
                <a:hlinkClick r:id="rId3"/>
              </a:rPr>
              <a:t>.</a:t>
            </a:r>
            <a:r>
              <a:rPr lang="en-US" sz="1800" b="1" dirty="0" err="1">
                <a:solidFill>
                  <a:schemeClr val="tx1"/>
                </a:solidFill>
                <a:hlinkClick r:id="rId3"/>
              </a:rPr>
              <a:t>ru</a:t>
            </a:r>
            <a:r>
              <a:rPr lang="ru-RU" sz="1800" b="1" dirty="0">
                <a:solidFill>
                  <a:schemeClr val="tx1"/>
                </a:solidFill>
                <a:hlinkClick r:id="rId3"/>
              </a:rPr>
              <a:t>/</a:t>
            </a:r>
            <a:r>
              <a:rPr lang="en-US" sz="1800" b="1" dirty="0">
                <a:solidFill>
                  <a:schemeClr val="tx1"/>
                </a:solidFill>
                <a:hlinkClick r:id="rId3"/>
              </a:rPr>
              <a:t>company</a:t>
            </a:r>
            <a:r>
              <a:rPr lang="ru-RU" sz="1800" b="1" dirty="0">
                <a:solidFill>
                  <a:schemeClr val="tx1"/>
                </a:solidFill>
                <a:hlinkClick r:id="rId3"/>
              </a:rPr>
              <a:t>/</a:t>
            </a:r>
            <a:r>
              <a:rPr lang="en-US" sz="1800" b="1" dirty="0">
                <a:solidFill>
                  <a:schemeClr val="tx1"/>
                </a:solidFill>
                <a:hlinkClick r:id="rId3"/>
              </a:rPr>
              <a:t>articles</a:t>
            </a:r>
            <a:r>
              <a:rPr lang="ru-RU" sz="1800" b="1" dirty="0">
                <a:solidFill>
                  <a:schemeClr val="tx1"/>
                </a:solidFill>
                <a:hlinkClick r:id="rId3"/>
              </a:rPr>
              <a:t>/</a:t>
            </a:r>
            <a:r>
              <a:rPr lang="en-US" sz="1800" b="1" dirty="0" err="1">
                <a:solidFill>
                  <a:schemeClr val="tx1"/>
                </a:solidFill>
                <a:hlinkClick r:id="rId3"/>
              </a:rPr>
              <a:t>chto</a:t>
            </a:r>
            <a:r>
              <a:rPr lang="ru-RU" sz="1800" b="1" dirty="0">
                <a:solidFill>
                  <a:schemeClr val="tx1"/>
                </a:solidFill>
                <a:hlinkClick r:id="rId3"/>
              </a:rPr>
              <a:t>-</a:t>
            </a:r>
            <a:r>
              <a:rPr lang="en-US" sz="1800" b="1" dirty="0" err="1">
                <a:solidFill>
                  <a:schemeClr val="tx1"/>
                </a:solidFill>
                <a:hlinkClick r:id="rId3"/>
              </a:rPr>
              <a:t>takoe</a:t>
            </a:r>
            <a:r>
              <a:rPr lang="ru-RU" sz="1800" b="1" dirty="0">
                <a:solidFill>
                  <a:schemeClr val="tx1"/>
                </a:solidFill>
                <a:hlinkClick r:id="rId3"/>
              </a:rPr>
              <a:t>-</a:t>
            </a:r>
            <a:r>
              <a:rPr lang="en-US" sz="1800" b="1" dirty="0" err="1">
                <a:solidFill>
                  <a:schemeClr val="tx1"/>
                </a:solidFill>
                <a:hlinkClick r:id="rId3"/>
              </a:rPr>
              <a:t>umnyy</a:t>
            </a:r>
            <a:r>
              <a:rPr lang="ru-RU" sz="1800" b="1" dirty="0">
                <a:solidFill>
                  <a:schemeClr val="tx1"/>
                </a:solidFill>
                <a:hlinkClick r:id="rId3"/>
              </a:rPr>
              <a:t>-</a:t>
            </a:r>
            <a:r>
              <a:rPr lang="en-US" sz="1800" b="1" dirty="0" err="1">
                <a:solidFill>
                  <a:schemeClr val="tx1"/>
                </a:solidFill>
                <a:hlinkClick r:id="rId3"/>
              </a:rPr>
              <a:t>dom</a:t>
            </a:r>
            <a:r>
              <a:rPr lang="ru-RU" sz="1800" b="1" dirty="0">
                <a:solidFill>
                  <a:schemeClr val="tx1"/>
                </a:solidFill>
                <a:hlinkClick r:id="rId3"/>
              </a:rPr>
              <a:t>/</a:t>
            </a:r>
            <a:endParaRPr lang="ru-RU" sz="1800" b="1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800" b="1" dirty="0">
                <a:solidFill>
                  <a:schemeClr val="tx1"/>
                </a:solidFill>
              </a:rPr>
              <a:t>3.http://asupro.com/building/smart/advantages-smart-home.html?utm_source=yandex.ru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4.</a:t>
            </a:r>
            <a:r>
              <a:rPr lang="ru-RU" sz="1800" b="1" dirty="0">
                <a:solidFill>
                  <a:schemeClr val="tx1"/>
                </a:solidFill>
              </a:rPr>
              <a:t> http://www.diy.ru/post/212</a:t>
            </a:r>
          </a:p>
          <a:p>
            <a:pPr>
              <a:lnSpc>
                <a:spcPct val="150000"/>
              </a:lnSpc>
            </a:pPr>
            <a:r>
              <a:rPr lang="ru-RU" sz="1800" b="1" dirty="0" smtClean="0">
                <a:solidFill>
                  <a:schemeClr val="tx1"/>
                </a:solidFill>
              </a:rPr>
              <a:t>5</a:t>
            </a:r>
            <a:r>
              <a:rPr lang="ru-RU" sz="1800" b="1" dirty="0">
                <a:solidFill>
                  <a:schemeClr val="tx1"/>
                </a:solidFill>
              </a:rPr>
              <a:t>. </a:t>
            </a:r>
            <a:r>
              <a:rPr lang="ru-RU" sz="1800" b="1" dirty="0">
                <a:solidFill>
                  <a:schemeClr val="tx1"/>
                </a:solidFill>
                <a:hlinkClick r:id="rId4"/>
              </a:rPr>
              <a:t>https://tryd1943.jimdo.com/</a:t>
            </a:r>
            <a:endParaRPr lang="ru-RU" sz="1800" b="1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800" b="1" dirty="0">
                <a:solidFill>
                  <a:schemeClr val="tx1"/>
                </a:solidFill>
              </a:rPr>
              <a:t>6. </a:t>
            </a:r>
            <a:r>
              <a:rPr lang="en-US" sz="1800" b="1" dirty="0">
                <a:solidFill>
                  <a:schemeClr val="tx1"/>
                </a:solidFill>
                <a:hlinkClick r:id="rId5"/>
              </a:rPr>
              <a:t>www.kiberpanka.net</a:t>
            </a:r>
            <a:endParaRPr lang="ru-RU" sz="1800" b="1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 </a:t>
            </a:r>
            <a:endParaRPr lang="ru-RU" sz="1800" b="1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308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2276872"/>
            <a:ext cx="3313355" cy="1584176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b="1" i="1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000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b="1" i="1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000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600" b="1" i="1" dirty="0" smtClean="0">
                <a:solidFill>
                  <a:schemeClr val="tx1"/>
                </a:solidFill>
              </a:rPr>
              <a:t>МОУ «СОШ №62» </a:t>
            </a:r>
            <a:r>
              <a:rPr lang="ru-RU" sz="2800" b="1" i="1" dirty="0" smtClean="0">
                <a:solidFill>
                  <a:schemeClr val="tx1"/>
                </a:solidFill>
              </a:rPr>
              <a:t>Проект:</a:t>
            </a: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«Умный дом – что это?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365" y="4077072"/>
            <a:ext cx="3309803" cy="1604637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buClr>
                <a:srgbClr val="94C600"/>
              </a:buClr>
            </a:pPr>
            <a:r>
              <a:rPr lang="ru-RU" sz="1400" b="1" dirty="0">
                <a:solidFill>
                  <a:schemeClr val="tx1"/>
                </a:solidFill>
              </a:rPr>
              <a:t>Выполнила: </a:t>
            </a:r>
            <a:r>
              <a:rPr lang="ru-RU" sz="1400" dirty="0">
                <a:solidFill>
                  <a:schemeClr val="tx1"/>
                </a:solidFill>
              </a:rPr>
              <a:t>ученица 7 «А» класса МОУ «СОШ №62» Белова Ирина </a:t>
            </a:r>
          </a:p>
          <a:p>
            <a:pPr lvl="0">
              <a:lnSpc>
                <a:spcPct val="150000"/>
              </a:lnSpc>
              <a:buClr>
                <a:srgbClr val="94C600"/>
              </a:buClr>
            </a:pPr>
            <a:r>
              <a:rPr lang="ru-RU" sz="1400" b="1" dirty="0">
                <a:solidFill>
                  <a:schemeClr val="tx1"/>
                </a:solidFill>
              </a:rPr>
              <a:t>Наставник: </a:t>
            </a:r>
            <a:r>
              <a:rPr lang="ru-RU" sz="1400" dirty="0" err="1">
                <a:solidFill>
                  <a:schemeClr val="tx1"/>
                </a:solidFill>
              </a:rPr>
              <a:t>Стекольщикова</a:t>
            </a:r>
            <a:r>
              <a:rPr lang="ru-RU" sz="1400" dirty="0">
                <a:solidFill>
                  <a:schemeClr val="tx1"/>
                </a:solidFill>
              </a:rPr>
              <a:t> О.И.</a:t>
            </a:r>
          </a:p>
        </p:txBody>
      </p:sp>
      <p:pic>
        <p:nvPicPr>
          <p:cNvPr id="1026" name="Picture 2" descr="C:\Users\Арман\Desktop\Kakulka\177588_4878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745" y="5157192"/>
            <a:ext cx="1490439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131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Проблема:</a:t>
            </a: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23652"/>
            <a:ext cx="8208912" cy="350897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800" b="1" dirty="0" smtClean="0"/>
              <a:t>Интернет стал одним из важнейших изобретений за всю историю человечества. Многие люди мечтают подключить к интернету все электронные </a:t>
            </a:r>
            <a:r>
              <a:rPr lang="ru-RU" sz="1800" b="1" dirty="0" smtClean="0"/>
              <a:t>устройства. </a:t>
            </a:r>
            <a:r>
              <a:rPr lang="ru-RU" sz="1800" b="1" dirty="0" smtClean="0"/>
              <a:t>Активно идут обсуждения проектов «умный дом» , общего информационного пространства и других вариантов объединения разрозненных электронных компонентов в единую систему. </a:t>
            </a:r>
          </a:p>
        </p:txBody>
      </p:sp>
      <p:pic>
        <p:nvPicPr>
          <p:cNvPr id="2050" name="Picture 2" descr="C:\Users\Арман\Desktop\Kakulka\56f14fda80fb51539e9feda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5" y="764704"/>
            <a:ext cx="2016224" cy="1833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09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Цель проекта: </a:t>
            </a: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08912" cy="350897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1800" b="1" dirty="0" smtClean="0"/>
              <a:t>Найти информацию и </a:t>
            </a:r>
            <a:r>
              <a:rPr lang="ru-RU" sz="1800" b="1" dirty="0" smtClean="0"/>
              <a:t>описать </a:t>
            </a:r>
            <a:r>
              <a:rPr lang="ru-RU" sz="1800" b="1" dirty="0" smtClean="0"/>
              <a:t>структуру автоматизации системы домашних устройств без участия </a:t>
            </a:r>
            <a:r>
              <a:rPr lang="ru-RU" sz="1800" b="1" dirty="0" smtClean="0"/>
              <a:t>человека.</a:t>
            </a:r>
            <a:endParaRPr lang="ru-RU" sz="1800" b="1" dirty="0" smtClean="0"/>
          </a:p>
          <a:p>
            <a:pPr marL="6858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C:\Users\Арман\Desktop\Kakulka\fc97c6e2baa714431923122e4654e7ed70d0ee921717174437cb1e3ae5b33e8b_facebo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38736"/>
            <a:ext cx="7620001" cy="270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17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75395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Задачи проекта: </a:t>
            </a: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23652"/>
            <a:ext cx="8190656" cy="350897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1800" b="1" dirty="0" smtClean="0"/>
              <a:t>Рассмотреть понятие системы </a:t>
            </a:r>
            <a:r>
              <a:rPr lang="ru-RU" sz="1800" b="1" dirty="0" smtClean="0"/>
              <a:t>«Умный </a:t>
            </a:r>
            <a:r>
              <a:rPr lang="ru-RU" sz="1800" b="1" dirty="0" smtClean="0"/>
              <a:t>дом» и принцип ее действия.</a:t>
            </a:r>
          </a:p>
          <a:p>
            <a:pPr>
              <a:lnSpc>
                <a:spcPct val="150000"/>
              </a:lnSpc>
            </a:pPr>
            <a:r>
              <a:rPr lang="ru-RU" sz="1800" b="1" dirty="0" smtClean="0"/>
              <a:t>Рассмотреть возможности системы </a:t>
            </a:r>
            <a:r>
              <a:rPr lang="ru-RU" sz="1800" b="1" dirty="0" smtClean="0"/>
              <a:t>«Умный </a:t>
            </a:r>
            <a:r>
              <a:rPr lang="ru-RU" sz="1800" b="1" dirty="0" smtClean="0"/>
              <a:t>дом».</a:t>
            </a:r>
          </a:p>
          <a:p>
            <a:pPr>
              <a:lnSpc>
                <a:spcPct val="150000"/>
              </a:lnSpc>
            </a:pPr>
            <a:r>
              <a:rPr lang="ru-RU" sz="1800" b="1" dirty="0" smtClean="0"/>
              <a:t>Выявить системы управления. </a:t>
            </a:r>
          </a:p>
          <a:p>
            <a:pPr>
              <a:lnSpc>
                <a:spcPct val="150000"/>
              </a:lnSpc>
            </a:pPr>
            <a:r>
              <a:rPr lang="ru-RU" sz="1800" b="1" dirty="0" smtClean="0"/>
              <a:t>Проанализировать возможность применения системы </a:t>
            </a:r>
            <a:r>
              <a:rPr lang="ru-RU" sz="1800" b="1" dirty="0" smtClean="0"/>
              <a:t>«Умный </a:t>
            </a:r>
            <a:r>
              <a:rPr lang="ru-RU" sz="1800" b="1" dirty="0" smtClean="0"/>
              <a:t>дом» в квартире.</a:t>
            </a:r>
          </a:p>
          <a:p>
            <a:pPr marL="6858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4098" name="Picture 2" descr="C:\Users\Арман\Desktop\Kakulka\hareketli_pluto_resimleri_1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509120"/>
            <a:ext cx="3222104" cy="1852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941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7488832" cy="86409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dirty="0" smtClean="0"/>
              <a:t>История возникновения концепции  «Умный дом»</a:t>
            </a: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08912" cy="4392488"/>
          </a:xfrm>
        </p:spPr>
        <p:txBody>
          <a:bodyPr>
            <a:noAutofit/>
          </a:bodyPr>
          <a:lstStyle/>
          <a:p>
            <a:pPr algn="just">
              <a:lnSpc>
                <a:spcPct val="170000"/>
              </a:lnSpc>
            </a:pPr>
            <a:r>
              <a:rPr lang="ru-RU" sz="1600" b="1" dirty="0">
                <a:solidFill>
                  <a:schemeClr val="tx1"/>
                </a:solidFill>
              </a:rPr>
              <a:t>Система «Умный дом» появилась достаточно давно, более 25 лет назад в </a:t>
            </a:r>
            <a:r>
              <a:rPr lang="ru-RU" sz="1600" b="1" dirty="0" smtClean="0">
                <a:solidFill>
                  <a:schemeClr val="tx1"/>
                </a:solidFill>
              </a:rPr>
              <a:t>Европе. </a:t>
            </a:r>
            <a:r>
              <a:rPr lang="ru-RU" sz="1600" b="1" dirty="0">
                <a:solidFill>
                  <a:schemeClr val="tx1"/>
                </a:solidFill>
              </a:rPr>
              <a:t>В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>
                <a:solidFill>
                  <a:schemeClr val="tx1"/>
                </a:solidFill>
              </a:rPr>
              <a:t>России данная технология появилась около 15 лет назад, в этот период уже было сделано несколько квартир и домов на данной системе. С каждым годом в разы вырастает количество квартир, домов, офисов с системой «Умный дом», на сегодня этот показатель 10-15%, </a:t>
            </a:r>
            <a:r>
              <a:rPr lang="ru-RU" sz="1600" b="1" dirty="0" smtClean="0">
                <a:solidFill>
                  <a:schemeClr val="tx1"/>
                </a:solidFill>
              </a:rPr>
              <a:t>он пока не </a:t>
            </a:r>
            <a:r>
              <a:rPr lang="ru-RU" sz="1600" b="1" dirty="0">
                <a:solidFill>
                  <a:schemeClr val="tx1"/>
                </a:solidFill>
              </a:rPr>
              <a:t>приближается к Европе, где этот показатель 70-80</a:t>
            </a:r>
            <a:r>
              <a:rPr lang="ru-RU" sz="1600" b="1" dirty="0" smtClean="0">
                <a:solidFill>
                  <a:schemeClr val="tx1"/>
                </a:solidFill>
              </a:rPr>
              <a:t>%.</a:t>
            </a:r>
          </a:p>
          <a:p>
            <a:pPr algn="just">
              <a:lnSpc>
                <a:spcPct val="170000"/>
              </a:lnSpc>
            </a:pPr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  <a:t>Плюсы системы: </a:t>
            </a:r>
            <a:r>
              <a:rPr lang="ru-RU" sz="1600" b="1" dirty="0" smtClean="0">
                <a:solidFill>
                  <a:schemeClr val="tx1"/>
                </a:solidFill>
              </a:rPr>
              <a:t>безопасность, экономия, комфорт, досуг.</a:t>
            </a:r>
          </a:p>
          <a:p>
            <a:pPr algn="just">
              <a:lnSpc>
                <a:spcPct val="170000"/>
              </a:lnSpc>
            </a:pPr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  <a:t>Минусы системы: </a:t>
            </a:r>
            <a:r>
              <a:rPr lang="ru-RU" sz="1600" b="1" dirty="0" smtClean="0">
                <a:solidFill>
                  <a:schemeClr val="tx1"/>
                </a:solidFill>
              </a:rPr>
              <a:t>в России мало специалистов по сборке и обслуживанию оборудования; система собирается не полностью, а  по частям; невысокий срок гарантии.</a:t>
            </a:r>
            <a:endParaRPr lang="ru-RU" sz="1600" b="1" dirty="0">
              <a:solidFill>
                <a:schemeClr val="tx1"/>
              </a:solidFill>
            </a:endParaRPr>
          </a:p>
          <a:p>
            <a:pPr marL="68580" indent="0">
              <a:buNone/>
            </a:pP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565760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Функции системы «Умный дом»</a:t>
            </a: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323652"/>
            <a:ext cx="7920880" cy="405767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800" b="1" dirty="0" smtClean="0"/>
              <a:t>Управление освещением</a:t>
            </a:r>
          </a:p>
          <a:p>
            <a:pPr>
              <a:lnSpc>
                <a:spcPct val="150000"/>
              </a:lnSpc>
            </a:pPr>
            <a:r>
              <a:rPr lang="ru-RU" sz="1800" b="1" dirty="0" smtClean="0"/>
              <a:t>Управление инженерными системами </a:t>
            </a:r>
          </a:p>
          <a:p>
            <a:pPr>
              <a:lnSpc>
                <a:spcPct val="150000"/>
              </a:lnSpc>
            </a:pPr>
            <a:r>
              <a:rPr lang="ru-RU" sz="1800" b="1" dirty="0" smtClean="0"/>
              <a:t>Управление температурным режимом</a:t>
            </a:r>
          </a:p>
          <a:p>
            <a:pPr>
              <a:lnSpc>
                <a:spcPct val="150000"/>
              </a:lnSpc>
            </a:pPr>
            <a:r>
              <a:rPr lang="ru-RU" sz="1800" b="1" dirty="0" smtClean="0"/>
              <a:t>Полномасштабное «озвучивание» дома</a:t>
            </a:r>
          </a:p>
          <a:p>
            <a:pPr>
              <a:lnSpc>
                <a:spcPct val="150000"/>
              </a:lnSpc>
            </a:pPr>
            <a:r>
              <a:rPr lang="ru-RU" sz="1800" b="1" dirty="0" smtClean="0"/>
              <a:t>Создание специальных режимов работы оборудования вашего дома </a:t>
            </a:r>
          </a:p>
          <a:p>
            <a:pPr>
              <a:lnSpc>
                <a:spcPct val="150000"/>
              </a:lnSpc>
            </a:pPr>
            <a:r>
              <a:rPr lang="ru-RU" sz="1800" b="1" dirty="0" smtClean="0"/>
              <a:t>Дистанционное управление всеми системами вашего дома  </a:t>
            </a:r>
            <a:endParaRPr lang="ru-RU" sz="1800" b="1" dirty="0"/>
          </a:p>
        </p:txBody>
      </p:sp>
      <p:pic>
        <p:nvPicPr>
          <p:cNvPr id="3074" name="Picture 2" descr="C:\Users\Арман\Desktop\Kakulka\69516549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68593"/>
            <a:ext cx="1800200" cy="1281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628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03648" y="876871"/>
            <a:ext cx="3057148" cy="639762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/>
              <a:t>Освещение 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544" y="1556792"/>
            <a:ext cx="3994033" cy="425369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1400" b="1" dirty="0" smtClean="0"/>
              <a:t>Плавное включение и выключение освещения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/>
              <a:t>Регулировка уровня освещение 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/>
              <a:t>Управление </a:t>
            </a:r>
            <a:r>
              <a:rPr lang="ru-RU" sz="1400" b="1" dirty="0" smtClean="0"/>
              <a:t>освещением по заданной программе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/>
              <a:t>Следящий свет</a:t>
            </a:r>
          </a:p>
          <a:p>
            <a:endParaRPr lang="ru-RU" sz="1800" dirty="0" smtClean="0"/>
          </a:p>
          <a:p>
            <a:endParaRPr lang="ru-RU" sz="18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572000" y="836712"/>
            <a:ext cx="3495555" cy="648072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/>
              <a:t>Климат-контроль </a:t>
            </a:r>
            <a:endParaRPr lang="ru-RU" sz="2800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4"/>
          </p:nvPr>
        </p:nvSpPr>
        <p:spPr>
          <a:xfrm>
            <a:off x="4355976" y="1556792"/>
            <a:ext cx="4320480" cy="425369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200" b="1" dirty="0"/>
              <a:t>Система управляет комплексно центральным отоплением, </a:t>
            </a:r>
            <a:r>
              <a:rPr lang="ru-RU" sz="1200" b="1" dirty="0" smtClean="0"/>
              <a:t>кондиционерами </a:t>
            </a:r>
            <a:r>
              <a:rPr lang="ru-RU" sz="1200" b="1" dirty="0"/>
              <a:t>и теплыми полами, собирая информацию о температуре, качестве воздуха и влажности с датчиков, расположенных в разных частях </a:t>
            </a:r>
            <a:r>
              <a:rPr lang="ru-RU" sz="1200" b="1" dirty="0" smtClean="0"/>
              <a:t>дома, а ночью автоматически снижает </a:t>
            </a:r>
            <a:r>
              <a:rPr lang="ru-RU" sz="1200" b="1" dirty="0"/>
              <a:t>потребление электроэнергии за счет выключения теплого пола.</a:t>
            </a:r>
          </a:p>
          <a:p>
            <a:endParaRPr lang="ru-RU" sz="1200" dirty="0"/>
          </a:p>
        </p:txBody>
      </p:sp>
      <p:pic>
        <p:nvPicPr>
          <p:cNvPr id="8194" name="Picture 2" descr="C:\Users\Арман\Desktop\Kakulka\led-light-wal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789040"/>
            <a:ext cx="2132289" cy="2275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242193"/>
            <a:ext cx="3866133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8510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5080410" cy="576064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Система безопасности: </a:t>
            </a: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340768"/>
            <a:ext cx="7785313" cy="338437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600" b="1" dirty="0" smtClean="0"/>
              <a:t>Система пожарно-охранной сигнализации 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/>
              <a:t>Система цифрового видеонаблюдения 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/>
              <a:t>Система контроля доступа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/>
              <a:t>Система домофона 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/>
              <a:t>Система контроля аварийных ситуаций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/>
              <a:t>Система пожаротушения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/>
              <a:t>Система оповещения о внештатных ситуациях</a:t>
            </a:r>
            <a:endParaRPr lang="ru-RU" sz="1600" b="1" dirty="0"/>
          </a:p>
        </p:txBody>
      </p:sp>
      <p:pic>
        <p:nvPicPr>
          <p:cNvPr id="9218" name="Picture 2" descr="C:\Users\Арман\Desktop\Kakulka\kvar_schem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221088"/>
            <a:ext cx="5715000" cy="2199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8729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67544" y="764705"/>
            <a:ext cx="4001715" cy="720080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/>
              <a:t>Мультимедиа и </a:t>
            </a:r>
            <a:r>
              <a:rPr lang="ru-RU" sz="2800" i="1" dirty="0" err="1"/>
              <a:t>мультирум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7544" y="1484784"/>
            <a:ext cx="3994033" cy="475252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400" b="1" dirty="0" smtClean="0"/>
              <a:t>Система ауди-видео </a:t>
            </a:r>
            <a:r>
              <a:rPr lang="ru-RU" sz="1400" b="1" dirty="0" err="1" smtClean="0"/>
              <a:t>мультирум</a:t>
            </a:r>
            <a:endParaRPr lang="ru-RU" sz="1400" b="1" dirty="0" smtClean="0"/>
          </a:p>
          <a:p>
            <a:pPr>
              <a:lnSpc>
                <a:spcPct val="150000"/>
              </a:lnSpc>
            </a:pPr>
            <a:r>
              <a:rPr lang="ru-RU" sz="1400" b="1" dirty="0" smtClean="0"/>
              <a:t>Домашний кинотеатр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/>
              <a:t>Спутниковое и эфирное телевидение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/>
              <a:t>Слаботочные сети: проводной и беспроводной интернет, телефон</a:t>
            </a:r>
            <a:endParaRPr lang="ru-RU" sz="14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11837" y="692696"/>
            <a:ext cx="3055717" cy="720080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/>
              <a:t>Управление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152" y="1484784"/>
            <a:ext cx="3419856" cy="432570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1400" b="1" dirty="0"/>
              <a:t>Управление всеми системами Умного Дома может быть простым и комфортным с помощью сенсорных панелей и IPAD. </a:t>
            </a:r>
          </a:p>
          <a:p>
            <a:endParaRPr lang="ru-RU" dirty="0"/>
          </a:p>
        </p:txBody>
      </p:sp>
      <p:pic>
        <p:nvPicPr>
          <p:cNvPr id="5122" name="Picture 2" descr="C:\Users\Арман\Desktop\Kakulka\7206218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05064"/>
            <a:ext cx="331132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05064"/>
            <a:ext cx="3492227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8661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716</TotalTime>
  <Words>570</Words>
  <Application>Microsoft Office PowerPoint</Application>
  <PresentationFormat>Экран (4:3)</PresentationFormat>
  <Paragraphs>71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Остин</vt:lpstr>
      <vt:lpstr>     МОУ «СОШ №62» Проект:  «Умный дом – что это?</vt:lpstr>
      <vt:lpstr>Проблема:</vt:lpstr>
      <vt:lpstr>Цель проекта: </vt:lpstr>
      <vt:lpstr>Задачи проекта: </vt:lpstr>
      <vt:lpstr>История возникновения концепции  «Умный дом»</vt:lpstr>
      <vt:lpstr>Функции системы «Умный дом»</vt:lpstr>
      <vt:lpstr>Презентация PowerPoint</vt:lpstr>
      <vt:lpstr>Система безопасности: </vt:lpstr>
      <vt:lpstr>Презентация PowerPoint</vt:lpstr>
      <vt:lpstr>  Анализ возможности применения системы «Умный дом»  в квартире</vt:lpstr>
      <vt:lpstr>Заключение</vt:lpstr>
      <vt:lpstr>Проектный продукт</vt:lpstr>
      <vt:lpstr>Список литературы</vt:lpstr>
      <vt:lpstr>     МОУ «СОШ №62» Проект:  «Умный дом – что это?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Умный дом</dc:title>
  <dc:creator>Арман Каппазов</dc:creator>
  <cp:lastModifiedBy>Оля</cp:lastModifiedBy>
  <cp:revision>45</cp:revision>
  <dcterms:created xsi:type="dcterms:W3CDTF">2018-02-01T11:11:46Z</dcterms:created>
  <dcterms:modified xsi:type="dcterms:W3CDTF">2018-03-12T15:30:23Z</dcterms:modified>
</cp:coreProperties>
</file>